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59" r:id="rId14"/>
    <p:sldId id="269" r:id="rId15"/>
    <p:sldId id="271" r:id="rId16"/>
    <p:sldId id="272" r:id="rId17"/>
    <p:sldId id="273" r:id="rId18"/>
    <p:sldId id="274" r:id="rId19"/>
    <p:sldId id="275" r:id="rId20"/>
    <p:sldId id="276" r:id="rId21"/>
    <p:sldId id="277" r:id="rId22"/>
    <p:sldId id="278" r:id="rId23"/>
    <p:sldId id="279" r:id="rId24"/>
    <p:sldId id="280" r:id="rId25"/>
  </p:sldIdLst>
  <p:sldSz cx="9144000" cy="5943600"/>
  <p:notesSz cx="6881813" cy="9296400"/>
  <p:embeddedFontLst>
    <p:embeddedFont>
      <p:font typeface="Calibri" panose="020F050202020403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2">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g3jjG/jN1GDHGr4h2f5gtE4K0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78" autoAdjust="0"/>
  </p:normalViewPr>
  <p:slideViewPr>
    <p:cSldViewPr snapToGrid="0">
      <p:cViewPr varScale="1">
        <p:scale>
          <a:sx n="82" d="100"/>
          <a:sy n="82" d="100"/>
        </p:scale>
        <p:origin x="276" y="84"/>
      </p:cViewPr>
      <p:guideLst>
        <p:guide orient="horz" pos="187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99282743898295E-2"/>
          <c:y val="0.22603574757157274"/>
          <c:w val="0.90743372703412073"/>
          <c:h val="0.70492249015748032"/>
        </c:manualLayout>
      </c:layout>
      <c:barChart>
        <c:barDir val="col"/>
        <c:grouping val="clustered"/>
        <c:varyColors val="0"/>
        <c:ser>
          <c:idx val="0"/>
          <c:order val="0"/>
          <c:tx>
            <c:strRef>
              <c:f>Sheet1!$B$1</c:f>
              <c:strCache>
                <c:ptCount val="1"/>
                <c:pt idx="0">
                  <c:v>Work Ethic</c:v>
                </c:pt>
              </c:strCache>
            </c:strRef>
          </c:tx>
          <c:spPr>
            <a:solidFill>
              <a:schemeClr val="accent1"/>
            </a:solidFill>
            <a:ln>
              <a:noFill/>
            </a:ln>
            <a:effectLst/>
          </c:spPr>
          <c:invertIfNegative val="0"/>
          <c:dLbls>
            <c:dLbl>
              <c:idx val="0"/>
              <c:layout>
                <c:manualLayout>
                  <c:x val="8.3333896713689553E-3"/>
                  <c:y val="9.5951262238580508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b="1" dirty="0" smtClean="0"/>
                      <a:t>87%</a:t>
                    </a:r>
                    <a:endParaRPr lang="en-US" dirty="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5C-4836-8544-09964FCAF9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formatCode="0%">
                  <c:v>0.87</c:v>
                </c:pt>
              </c:numCache>
            </c:numRef>
          </c:val>
          <c:extLst>
            <c:ext xmlns:c16="http://schemas.microsoft.com/office/drawing/2014/chart" uri="{C3380CC4-5D6E-409C-BE32-E72D297353CC}">
              <c16:uniqueId val="{00000000-FA5C-4836-8544-09964FCAF969}"/>
            </c:ext>
          </c:extLst>
        </c:ser>
        <c:ser>
          <c:idx val="1"/>
          <c:order val="1"/>
          <c:tx>
            <c:strRef>
              <c:f>Sheet1!$C$1</c:f>
              <c:strCache>
                <c:ptCount val="1"/>
                <c:pt idx="0">
                  <c:v>Teamwork</c:v>
                </c:pt>
              </c:strCache>
            </c:strRef>
          </c:tx>
          <c:spPr>
            <a:solidFill>
              <a:schemeClr val="accent2"/>
            </a:solidFill>
            <a:ln>
              <a:noFill/>
            </a:ln>
            <a:effectLst/>
          </c:spPr>
          <c:invertIfNegative val="0"/>
          <c:dLbls>
            <c:dLbl>
              <c:idx val="0"/>
              <c:layout>
                <c:manualLayout>
                  <c:x val="2.8051437024217005E-2"/>
                  <c:y val="2.2777766574635237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b="1" dirty="0" smtClean="0"/>
                      <a:t>86%</a:t>
                    </a:r>
                    <a:endParaRPr lang="en-US" dirty="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5C-4836-8544-09964FCAF9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General</c:formatCode>
                <c:ptCount val="4"/>
                <c:pt idx="0" formatCode="0%">
                  <c:v>0.86</c:v>
                </c:pt>
              </c:numCache>
            </c:numRef>
          </c:val>
          <c:extLst>
            <c:ext xmlns:c16="http://schemas.microsoft.com/office/drawing/2014/chart" uri="{C3380CC4-5D6E-409C-BE32-E72D297353CC}">
              <c16:uniqueId val="{00000001-FA5C-4836-8544-09964FCAF969}"/>
            </c:ext>
          </c:extLst>
        </c:ser>
        <c:ser>
          <c:idx val="2"/>
          <c:order val="2"/>
          <c:tx>
            <c:strRef>
              <c:f>Sheet1!$D$1</c:f>
              <c:strCache>
                <c:ptCount val="1"/>
                <c:pt idx="0">
                  <c:v>Leadership</c:v>
                </c:pt>
              </c:strCache>
            </c:strRef>
          </c:tx>
          <c:spPr>
            <a:solidFill>
              <a:schemeClr val="accent3"/>
            </a:solidFill>
            <a:ln>
              <a:noFill/>
            </a:ln>
            <a:effectLst/>
          </c:spPr>
          <c:invertIfNegative val="0"/>
          <c:dLbls>
            <c:dLbl>
              <c:idx val="0"/>
              <c:layout>
                <c:manualLayout>
                  <c:x val="1.3468104519384195E-2"/>
                  <c:y val="1.6034436803901216E-2"/>
                </c:manualLayout>
              </c:layout>
              <c:tx>
                <c:rich>
                  <a:bodyPr/>
                  <a:lstStyle/>
                  <a:p>
                    <a:r>
                      <a:rPr lang="en-US" b="1" dirty="0" smtClean="0"/>
                      <a:t>82%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manualLayout>
                      <c:w val="5.0429700139811122E-2"/>
                      <c:h val="4.6655438195331557E-2"/>
                    </c:manualLayout>
                  </c15:layout>
                </c:ext>
                <c:ext xmlns:c16="http://schemas.microsoft.com/office/drawing/2014/chart" uri="{C3380CC4-5D6E-409C-BE32-E72D297353CC}">
                  <c16:uniqueId val="{0000000B-FA5C-4836-8544-09964FCAF96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0" formatCode="0%">
                  <c:v>0.82</c:v>
                </c:pt>
              </c:numCache>
            </c:numRef>
          </c:val>
          <c:extLst>
            <c:ext xmlns:c16="http://schemas.microsoft.com/office/drawing/2014/chart" uri="{C3380CC4-5D6E-409C-BE32-E72D297353CC}">
              <c16:uniqueId val="{00000002-FA5C-4836-8544-09964FCAF969}"/>
            </c:ext>
          </c:extLst>
        </c:ser>
        <c:ser>
          <c:idx val="3"/>
          <c:order val="3"/>
          <c:tx>
            <c:strRef>
              <c:f>Sheet1!$E$1</c:f>
              <c:strCache>
                <c:ptCount val="1"/>
                <c:pt idx="0">
                  <c:v>Mental Toughness</c:v>
                </c:pt>
              </c:strCache>
            </c:strRef>
          </c:tx>
          <c:spPr>
            <a:solidFill>
              <a:schemeClr val="accent4"/>
            </a:solidFill>
            <a:ln>
              <a:noFill/>
            </a:ln>
            <a:effectLst/>
          </c:spPr>
          <c:invertIfNegative val="0"/>
          <c:dLbls>
            <c:dLbl>
              <c:idx val="0"/>
              <c:layout>
                <c:manualLayout>
                  <c:x val="2.356918290892231E-2"/>
                  <c:y val="1.3250589845452162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b="1" dirty="0" smtClean="0"/>
                      <a:t>81%</a:t>
                    </a:r>
                    <a:endParaRPr lang="en-US" dirty="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5C-4836-8544-09964FCAF9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Sheet1!$E$2:$E$5</c:f>
              <c:numCache>
                <c:formatCode>General</c:formatCode>
                <c:ptCount val="4"/>
                <c:pt idx="0" formatCode="0%">
                  <c:v>0.81</c:v>
                </c:pt>
              </c:numCache>
            </c:numRef>
          </c:val>
          <c:extLst>
            <c:ext xmlns:c16="http://schemas.microsoft.com/office/drawing/2014/chart" uri="{C3380CC4-5D6E-409C-BE32-E72D297353CC}">
              <c16:uniqueId val="{00000003-FA5C-4836-8544-09964FCAF969}"/>
            </c:ext>
          </c:extLst>
        </c:ser>
        <c:ser>
          <c:idx val="4"/>
          <c:order val="4"/>
          <c:tx>
            <c:strRef>
              <c:f>Sheet1!$F$1</c:f>
              <c:strCache>
                <c:ptCount val="1"/>
                <c:pt idx="0">
                  <c:v>Adaptation</c:v>
                </c:pt>
              </c:strCache>
            </c:strRef>
          </c:tx>
          <c:spPr>
            <a:solidFill>
              <a:schemeClr val="accent5"/>
            </a:solidFill>
            <a:ln>
              <a:noFill/>
            </a:ln>
            <a:effectLst/>
          </c:spPr>
          <c:invertIfNegative val="0"/>
          <c:dLbls>
            <c:dLbl>
              <c:idx val="0"/>
              <c:layout>
                <c:manualLayout>
                  <c:x val="8.4175653246151214E-3"/>
                  <c:y val="7.6831151204722623E-3"/>
                </c:manualLayout>
              </c:layout>
              <c:tx>
                <c:rich>
                  <a:bodyPr/>
                  <a:lstStyle/>
                  <a:p>
                    <a:r>
                      <a:rPr lang="en-US" b="1" dirty="0" smtClean="0"/>
                      <a:t>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5C-4836-8544-09964FCAF96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Sheet1!$F$2:$F$5</c:f>
              <c:numCache>
                <c:formatCode>General</c:formatCode>
                <c:ptCount val="4"/>
                <c:pt idx="0" formatCode="0%">
                  <c:v>0.78</c:v>
                </c:pt>
              </c:numCache>
            </c:numRef>
          </c:val>
          <c:extLst>
            <c:ext xmlns:c16="http://schemas.microsoft.com/office/drawing/2014/chart" uri="{C3380CC4-5D6E-409C-BE32-E72D297353CC}">
              <c16:uniqueId val="{00000004-FA5C-4836-8544-09964FCAF969}"/>
            </c:ext>
          </c:extLst>
        </c:ser>
        <c:ser>
          <c:idx val="5"/>
          <c:order val="5"/>
          <c:tx>
            <c:strRef>
              <c:f>Sheet1!$G$1</c:f>
              <c:strCache>
                <c:ptCount val="1"/>
                <c:pt idx="0">
                  <c:v>Professionalism</c:v>
                </c:pt>
              </c:strCache>
            </c:strRef>
          </c:tx>
          <c:spPr>
            <a:solidFill>
              <a:schemeClr val="accent6"/>
            </a:solidFill>
            <a:ln>
              <a:noFill/>
            </a:ln>
            <a:effectLst/>
          </c:spPr>
          <c:invertIfNegative val="0"/>
          <c:dLbls>
            <c:dLbl>
              <c:idx val="0"/>
              <c:layout>
                <c:manualLayout>
                  <c:x val="3.2133889926613382E-2"/>
                  <c:y val="3.2601290777368418E-2"/>
                </c:manualLayout>
              </c:layout>
              <c:tx>
                <c:rich>
                  <a:bodyPr/>
                  <a:lstStyle/>
                  <a:p>
                    <a:r>
                      <a:rPr lang="en-US" b="1" dirty="0" smtClean="0"/>
                      <a:t>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5C-4836-8544-09964FCAF96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Sheet1!$G$2:$G$5</c:f>
              <c:numCache>
                <c:formatCode>General</c:formatCode>
                <c:ptCount val="4"/>
                <c:pt idx="0" formatCode="0%">
                  <c:v>0.78</c:v>
                </c:pt>
              </c:numCache>
            </c:numRef>
          </c:val>
          <c:extLst>
            <c:ext xmlns:c16="http://schemas.microsoft.com/office/drawing/2014/chart" uri="{C3380CC4-5D6E-409C-BE32-E72D297353CC}">
              <c16:uniqueId val="{00000005-FA5C-4836-8544-09964FCAF969}"/>
            </c:ext>
          </c:extLst>
        </c:ser>
        <c:ser>
          <c:idx val="6"/>
          <c:order val="6"/>
          <c:tx>
            <c:strRef>
              <c:f>Sheet1!$H$1</c:f>
              <c:strCache>
                <c:ptCount val="1"/>
                <c:pt idx="0">
                  <c:v>Self-Discipline</c:v>
                </c:pt>
              </c:strCache>
            </c:strRef>
          </c:tx>
          <c:spPr>
            <a:solidFill>
              <a:schemeClr val="accent1">
                <a:lumMod val="60000"/>
              </a:schemeClr>
            </a:solidFill>
            <a:ln>
              <a:noFill/>
            </a:ln>
            <a:effectLst/>
          </c:spPr>
          <c:invertIfNegative val="0"/>
          <c:dLbls>
            <c:dLbl>
              <c:idx val="0"/>
              <c:layout>
                <c:manualLayout>
                  <c:x val="3.5416666666666666E-2"/>
                  <c:y val="7.7374999999999888E-2"/>
                </c:manualLayout>
              </c:layout>
              <c:tx>
                <c:rich>
                  <a:bodyPr/>
                  <a:lstStyle/>
                  <a:p>
                    <a:r>
                      <a:rPr lang="en-US" b="1" dirty="0" smtClean="0"/>
                      <a:t>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5C-4836-8544-09964FCAF96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Sheet1!$H$2:$H$5</c:f>
              <c:numCache>
                <c:formatCode>General</c:formatCode>
                <c:ptCount val="4"/>
                <c:pt idx="0" formatCode="0%">
                  <c:v>0.77</c:v>
                </c:pt>
              </c:numCache>
            </c:numRef>
          </c:val>
          <c:extLst>
            <c:ext xmlns:c16="http://schemas.microsoft.com/office/drawing/2014/chart" uri="{C3380CC4-5D6E-409C-BE32-E72D297353CC}">
              <c16:uniqueId val="{00000006-FA5C-4836-8544-09964FCAF969}"/>
            </c:ext>
          </c:extLst>
        </c:ser>
        <c:dLbls>
          <c:dLblPos val="inEnd"/>
          <c:showLegendKey val="0"/>
          <c:showVal val="1"/>
          <c:showCatName val="0"/>
          <c:showSerName val="0"/>
          <c:showPercent val="0"/>
          <c:showBubbleSize val="0"/>
        </c:dLbls>
        <c:gapWidth val="219"/>
        <c:overlap val="-27"/>
        <c:axId val="167357952"/>
        <c:axId val="157185088"/>
      </c:barChart>
      <c:catAx>
        <c:axId val="1673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185088"/>
        <c:crosses val="autoZero"/>
        <c:auto val="1"/>
        <c:lblAlgn val="ctr"/>
        <c:lblOffset val="100"/>
        <c:noMultiLvlLbl val="0"/>
      </c:catAx>
      <c:valAx>
        <c:axId val="15718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3579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5091357095788847"/>
          <c:y val="0.25681796461891732"/>
          <c:w val="0.74908642904211153"/>
          <c:h val="0.154406239780176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Internship vs. Non-internship</a:t>
            </a:r>
          </a:p>
        </c:rich>
      </c:tx>
      <c:layout>
        <c:manualLayout>
          <c:xMode val="edge"/>
          <c:yMode val="edge"/>
          <c:x val="0.1617876039515026"/>
          <c:y val="5.3407386576677911E-3"/>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7130-4E54-911D-7E9D857435F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130-4E54-911D-7E9D857435F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C99-4837-9670-99A5F5EAC09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C99-4837-9670-99A5F5EAC097}"/>
              </c:ext>
            </c:extLst>
          </c:dPt>
          <c:dLbls>
            <c:dLbl>
              <c:idx val="0"/>
              <c:layout>
                <c:manualLayout>
                  <c:x val="-0.16592093175853026"/>
                  <c:y val="-6.955437992125984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130-4E54-911D-7E9D857435F1}"/>
                </c:ext>
              </c:extLst>
            </c:dLbl>
            <c:dLbl>
              <c:idx val="1"/>
              <c:layout>
                <c:manualLayout>
                  <c:x val="0.17425426509186359"/>
                  <c:y val="3.20543799212599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30-4E54-911D-7E9D857435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Internship</c:v>
                </c:pt>
                <c:pt idx="1">
                  <c:v>Non-Internship</c:v>
                </c:pt>
              </c:strCache>
            </c:strRef>
          </c:cat>
          <c:val>
            <c:numRef>
              <c:f>Sheet1!$B$2:$B$5</c:f>
              <c:numCache>
                <c:formatCode>0%</c:formatCode>
                <c:ptCount val="4"/>
                <c:pt idx="0">
                  <c:v>0.56999999999999995</c:v>
                </c:pt>
                <c:pt idx="1">
                  <c:v>0.43</c:v>
                </c:pt>
              </c:numCache>
            </c:numRef>
          </c:val>
          <c:extLst>
            <c:ext xmlns:c16="http://schemas.microsoft.com/office/drawing/2014/chart" uri="{C3380CC4-5D6E-409C-BE32-E72D297353CC}">
              <c16:uniqueId val="{00000000-7130-4E54-911D-7E9D857435F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Paid Internship vs. Non-Paid</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D70-491B-BA02-9D34FA1D481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D70-491B-BA02-9D34FA1D481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D23-42F5-B146-6CC58207A9F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D23-42F5-B146-6CC58207A9F8}"/>
              </c:ext>
            </c:extLst>
          </c:dPt>
          <c:dLbls>
            <c:dLbl>
              <c:idx val="0"/>
              <c:layout>
                <c:manualLayout>
                  <c:x val="-0.14172171853008739"/>
                  <c:y val="-0.1235848039345622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70-491B-BA02-9D34FA1D481E}"/>
                </c:ext>
              </c:extLst>
            </c:dLbl>
            <c:dLbl>
              <c:idx val="1"/>
              <c:layout>
                <c:manualLayout>
                  <c:x val="0.13528758300843752"/>
                  <c:y val="0.100706449611389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70-491B-BA02-9D34FA1D481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Paid Internship</c:v>
                </c:pt>
                <c:pt idx="1">
                  <c:v>Non-Paid</c:v>
                </c:pt>
              </c:strCache>
            </c:strRef>
          </c:cat>
          <c:val>
            <c:numRef>
              <c:f>Sheet1!$B$2:$B$5</c:f>
              <c:numCache>
                <c:formatCode>0%</c:formatCode>
                <c:ptCount val="4"/>
                <c:pt idx="0">
                  <c:v>0.67</c:v>
                </c:pt>
                <c:pt idx="1">
                  <c:v>0.33</c:v>
                </c:pt>
              </c:numCache>
            </c:numRef>
          </c:val>
          <c:extLst>
            <c:ext xmlns:c16="http://schemas.microsoft.com/office/drawing/2014/chart" uri="{C3380CC4-5D6E-409C-BE32-E72D297353CC}">
              <c16:uniqueId val="{00000000-2D70-491B-BA02-9D34FA1D481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35786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8182" y="4415790"/>
            <a:ext cx="550545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1:notes"/>
          <p:cNvSpPr txBox="1">
            <a:spLocks noGrp="1"/>
          </p:cNvSpPr>
          <p:nvPr>
            <p:ph type="sldNum" idx="12"/>
          </p:nvPr>
        </p:nvSpPr>
        <p:spPr>
          <a:xfrm>
            <a:off x="3898102" y="8829967"/>
            <a:ext cx="2982119"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4:notes"/>
          <p:cNvSpPr txBox="1">
            <a:spLocks noGrp="1"/>
          </p:cNvSpPr>
          <p:nvPr>
            <p:ph type="body" idx="1"/>
          </p:nvPr>
        </p:nvSpPr>
        <p:spPr>
          <a:xfrm>
            <a:off x="688182" y="4415790"/>
            <a:ext cx="550545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82" name="Google Shape;182;p4:notes"/>
          <p:cNvSpPr txBox="1">
            <a:spLocks noGrp="1"/>
          </p:cNvSpPr>
          <p:nvPr>
            <p:ph type="sldNum" idx="12"/>
          </p:nvPr>
        </p:nvSpPr>
        <p:spPr>
          <a:xfrm>
            <a:off x="3898102" y="8829967"/>
            <a:ext cx="2982119"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d3f874460_0_41: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6d3f874460_0_41: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SzPts val="1400"/>
              <a:buFont typeface="Arial"/>
              <a:buNone/>
            </a:pPr>
            <a:endParaRPr dirty="0">
              <a:latin typeface="Arial"/>
              <a:ea typeface="Arial"/>
              <a:cs typeface="Arial"/>
              <a:sym typeface="Arial"/>
            </a:endParaRPr>
          </a:p>
        </p:txBody>
      </p:sp>
      <p:sp>
        <p:nvSpPr>
          <p:cNvPr id="192" name="Google Shape;192;g6d3f874460_0_41: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8182" y="4415790"/>
            <a:ext cx="550545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dirty="0"/>
          </a:p>
          <a:p>
            <a:pPr marL="0" lvl="0" indent="0" algn="l" rtl="0">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endParaRPr dirty="0"/>
          </a:p>
        </p:txBody>
      </p:sp>
      <p:sp>
        <p:nvSpPr>
          <p:cNvPr id="223" name="Google Shape;223;p6:notes"/>
          <p:cNvSpPr txBox="1">
            <a:spLocks noGrp="1"/>
          </p:cNvSpPr>
          <p:nvPr>
            <p:ph type="sldNum" idx="12"/>
          </p:nvPr>
        </p:nvSpPr>
        <p:spPr>
          <a:xfrm>
            <a:off x="3898102" y="8829967"/>
            <a:ext cx="2982119"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88384a1d_0_5: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c88384a1d_0_5:notes"/>
          <p:cNvSpPr txBox="1">
            <a:spLocks noGrp="1"/>
          </p:cNvSpPr>
          <p:nvPr>
            <p:ph type="body" idx="1"/>
          </p:nvPr>
        </p:nvSpPr>
        <p:spPr>
          <a:xfrm>
            <a:off x="688182" y="4415790"/>
            <a:ext cx="55056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g7c88384a1d_0_5:notes"/>
          <p:cNvSpPr txBox="1">
            <a:spLocks noGrp="1"/>
          </p:cNvSpPr>
          <p:nvPr>
            <p:ph type="sldNum" idx="12"/>
          </p:nvPr>
        </p:nvSpPr>
        <p:spPr>
          <a:xfrm>
            <a:off x="3898102" y="8829967"/>
            <a:ext cx="29820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c88384a1d_0_27: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c88384a1d_0_27:notes"/>
          <p:cNvSpPr txBox="1">
            <a:spLocks noGrp="1"/>
          </p:cNvSpPr>
          <p:nvPr>
            <p:ph type="body" idx="1"/>
          </p:nvPr>
        </p:nvSpPr>
        <p:spPr>
          <a:xfrm>
            <a:off x="688182" y="4415790"/>
            <a:ext cx="55056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7c88384a1d_0_27:notes"/>
          <p:cNvSpPr txBox="1">
            <a:spLocks noGrp="1"/>
          </p:cNvSpPr>
          <p:nvPr>
            <p:ph type="sldNum" idx="12"/>
          </p:nvPr>
        </p:nvSpPr>
        <p:spPr>
          <a:xfrm>
            <a:off x="3898102" y="8829967"/>
            <a:ext cx="29820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3:notes"/>
          <p:cNvSpPr txBox="1">
            <a:spLocks noGrp="1"/>
          </p:cNvSpPr>
          <p:nvPr>
            <p:ph type="body" idx="1"/>
          </p:nvPr>
        </p:nvSpPr>
        <p:spPr>
          <a:xfrm>
            <a:off x="688182" y="4415790"/>
            <a:ext cx="550545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2" name="Google Shape;252;p3:notes"/>
          <p:cNvSpPr txBox="1">
            <a:spLocks noGrp="1"/>
          </p:cNvSpPr>
          <p:nvPr>
            <p:ph type="sldNum" idx="12"/>
          </p:nvPr>
        </p:nvSpPr>
        <p:spPr>
          <a:xfrm>
            <a:off x="3898102" y="8829967"/>
            <a:ext cx="2982119"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c88384a1d_0_39: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c88384a1d_0_39:notes"/>
          <p:cNvSpPr txBox="1">
            <a:spLocks noGrp="1"/>
          </p:cNvSpPr>
          <p:nvPr>
            <p:ph type="body" idx="1"/>
          </p:nvPr>
        </p:nvSpPr>
        <p:spPr>
          <a:xfrm>
            <a:off x="688182" y="4415790"/>
            <a:ext cx="55056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7c88384a1d_0_39:notes"/>
          <p:cNvSpPr txBox="1">
            <a:spLocks noGrp="1"/>
          </p:cNvSpPr>
          <p:nvPr>
            <p:ph type="sldNum" idx="12"/>
          </p:nvPr>
        </p:nvSpPr>
        <p:spPr>
          <a:xfrm>
            <a:off x="3898102" y="8829967"/>
            <a:ext cx="29820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c88384a1d_0_58: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c88384a1d_0_58: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1" name="Google Shape;271;g7c88384a1d_0_58: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7:notes"/>
          <p:cNvSpPr txBox="1">
            <a:spLocks noGrp="1"/>
          </p:cNvSpPr>
          <p:nvPr>
            <p:ph type="body" idx="1"/>
          </p:nvPr>
        </p:nvSpPr>
        <p:spPr>
          <a:xfrm>
            <a:off x="688182" y="4415790"/>
            <a:ext cx="550545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1" name="Google Shape;281;p7:notes"/>
          <p:cNvSpPr txBox="1">
            <a:spLocks noGrp="1"/>
          </p:cNvSpPr>
          <p:nvPr>
            <p:ph type="sldNum" idx="12"/>
          </p:nvPr>
        </p:nvSpPr>
        <p:spPr>
          <a:xfrm>
            <a:off x="3898102" y="8829967"/>
            <a:ext cx="2982119"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c88384a1d_1_493: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7c88384a1d_1_493: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1" name="Google Shape;291;g7c88384a1d_1_493: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88182" y="4415790"/>
            <a:ext cx="550545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 name="Google Shape;88;p2:notes"/>
          <p:cNvSpPr txBox="1">
            <a:spLocks noGrp="1"/>
          </p:cNvSpPr>
          <p:nvPr>
            <p:ph type="sldNum" idx="12"/>
          </p:nvPr>
        </p:nvSpPr>
        <p:spPr>
          <a:xfrm>
            <a:off x="3898102" y="8829967"/>
            <a:ext cx="2982119"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c88384a1d_0_74: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7c88384a1d_0_74: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7c88384a1d_0_74: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c88384a1d_1_514: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7c88384a1d_1_514: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7c88384a1d_1_514: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c88384a1d_1_502: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7c88384a1d_1_502: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7c88384a1d_1_502: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d3f874460_0_10: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6d3f874460_0_10: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Invited </a:t>
            </a:r>
            <a:r>
              <a:rPr lang="en-US" dirty="0"/>
              <a:t>more mentors/alumni to workshops/events on a regular basis</a:t>
            </a:r>
            <a:endParaRPr dirty="0"/>
          </a:p>
          <a:p>
            <a:pPr marL="0" lvl="0" indent="0" algn="l" rtl="0">
              <a:lnSpc>
                <a:spcPct val="100000"/>
              </a:lnSpc>
              <a:spcBef>
                <a:spcPts val="0"/>
              </a:spcBef>
              <a:spcAft>
                <a:spcPts val="0"/>
              </a:spcAft>
              <a:buSzPts val="1400"/>
              <a:buNone/>
            </a:pPr>
            <a:r>
              <a:rPr lang="en-US" dirty="0"/>
              <a:t>Added all materials to Google Drive post workshops</a:t>
            </a:r>
            <a:endParaRPr dirty="0"/>
          </a:p>
          <a:p>
            <a:pPr marL="0" lvl="0" indent="0" algn="l" rtl="0">
              <a:lnSpc>
                <a:spcPct val="100000"/>
              </a:lnSpc>
              <a:spcBef>
                <a:spcPts val="0"/>
              </a:spcBef>
              <a:spcAft>
                <a:spcPts val="0"/>
              </a:spcAft>
              <a:buSzPts val="1400"/>
              <a:buNone/>
            </a:pPr>
            <a:r>
              <a:rPr lang="en-US" dirty="0"/>
              <a:t>Allowed for 1:1 make-up sessions for those that missed </a:t>
            </a:r>
            <a:r>
              <a:rPr lang="en-US" dirty="0" smtClean="0"/>
              <a:t>workshops</a:t>
            </a:r>
          </a:p>
          <a:p>
            <a:pPr marL="0" lvl="0" indent="0" algn="l" rtl="0">
              <a:lnSpc>
                <a:spcPct val="100000"/>
              </a:lnSpc>
              <a:spcBef>
                <a:spcPts val="0"/>
              </a:spcBef>
              <a:spcAft>
                <a:spcPts val="0"/>
              </a:spcAft>
              <a:buSzPts val="1400"/>
              <a:buNone/>
            </a:pPr>
            <a:r>
              <a:rPr lang="en-US" dirty="0" smtClean="0"/>
              <a:t>Increased program enrollment:</a:t>
            </a:r>
          </a:p>
          <a:p>
            <a:pPr marL="0" lvl="0" indent="0" algn="l" rtl="0">
              <a:lnSpc>
                <a:spcPct val="100000"/>
              </a:lnSpc>
              <a:spcBef>
                <a:spcPts val="0"/>
              </a:spcBef>
              <a:spcAft>
                <a:spcPts val="0"/>
              </a:spcAft>
              <a:buSzPts val="1400"/>
              <a:buNone/>
            </a:pPr>
            <a:r>
              <a:rPr lang="en-US" dirty="0" smtClean="0"/>
              <a:t>2017-2018: 22 applicants,</a:t>
            </a:r>
            <a:r>
              <a:rPr lang="en-US" baseline="0" dirty="0" smtClean="0"/>
              <a:t> accepted 10, 7 completed all requirements</a:t>
            </a:r>
            <a:endParaRPr lang="en-US" dirty="0" smtClean="0"/>
          </a:p>
          <a:p>
            <a:pPr marL="0" lvl="0" indent="0" algn="l" rtl="0">
              <a:lnSpc>
                <a:spcPct val="100000"/>
              </a:lnSpc>
              <a:spcBef>
                <a:spcPts val="0"/>
              </a:spcBef>
              <a:spcAft>
                <a:spcPts val="0"/>
              </a:spcAft>
              <a:buSzPts val="1400"/>
              <a:buNone/>
            </a:pPr>
            <a:r>
              <a:rPr lang="en-US" dirty="0" smtClean="0"/>
              <a:t>2018-2019</a:t>
            </a:r>
            <a:r>
              <a:rPr lang="en-US" baseline="0" dirty="0" smtClean="0"/>
              <a:t>:  27 applicants, accepted 17, 12 completed all requirements</a:t>
            </a:r>
          </a:p>
          <a:p>
            <a:pPr marL="0" lvl="0" indent="0" algn="l" rtl="0">
              <a:lnSpc>
                <a:spcPct val="100000"/>
              </a:lnSpc>
              <a:spcBef>
                <a:spcPts val="0"/>
              </a:spcBef>
              <a:spcAft>
                <a:spcPts val="0"/>
              </a:spcAft>
              <a:buSzPts val="1400"/>
              <a:buNone/>
            </a:pPr>
            <a:r>
              <a:rPr lang="en-US" baseline="0" dirty="0" smtClean="0"/>
              <a:t>2019-2020: 27 applicants, accepted 27, in-progress but consistently about 17-18 attending</a:t>
            </a:r>
            <a:endParaRPr lang="en-US"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What</a:t>
            </a:r>
            <a:r>
              <a:rPr lang="en-US" baseline="0" dirty="0" smtClean="0"/>
              <a:t> we’ll need to work on this year:  grow Donor relations for long-term sustainability and Department funding</a:t>
            </a:r>
            <a:endParaRPr dirty="0"/>
          </a:p>
        </p:txBody>
      </p:sp>
      <p:sp>
        <p:nvSpPr>
          <p:cNvPr id="329" name="Google Shape;329;g6d3f874460_0_10: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d3f874460_0_20: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6d3f874460_0_20: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9" name="Google Shape;339;g6d3f874460_0_20: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d9b6fb843_0_18: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6d9b6fb843_0_18: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solidFill>
                <a:srgbClr val="000000"/>
              </a:solidFill>
              <a:latin typeface="Arial"/>
              <a:ea typeface="Arial"/>
              <a:cs typeface="Arial"/>
              <a:sym typeface="Arial"/>
            </a:endParaRPr>
          </a:p>
        </p:txBody>
      </p:sp>
      <p:sp>
        <p:nvSpPr>
          <p:cNvPr id="98" name="Google Shape;98;g6d9b6fb843_0_18: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d3f874460_1_6: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6d3f874460_1_6: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400"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400" dirty="0">
              <a:solidFill>
                <a:srgbClr val="000000"/>
              </a:solidFill>
              <a:latin typeface="Arial"/>
              <a:ea typeface="Arial"/>
              <a:cs typeface="Arial"/>
              <a:sym typeface="Arial"/>
            </a:endParaRPr>
          </a:p>
        </p:txBody>
      </p:sp>
      <p:sp>
        <p:nvSpPr>
          <p:cNvPr id="116" name="Google Shape;116;g6d3f874460_1_6: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da5f51df7_0_6: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6da5f51df7_0_6: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SzPts val="1400"/>
              <a:buNone/>
            </a:pPr>
            <a:r>
              <a:rPr lang="en-US"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400" dirty="0">
              <a:solidFill>
                <a:srgbClr val="000000"/>
              </a:solidFill>
              <a:latin typeface="Arial"/>
              <a:ea typeface="Arial"/>
              <a:cs typeface="Arial"/>
              <a:sym typeface="Arial"/>
            </a:endParaRPr>
          </a:p>
        </p:txBody>
      </p:sp>
      <p:sp>
        <p:nvSpPr>
          <p:cNvPr id="127" name="Google Shape;127;g6da5f51df7_0_6: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d3f874460_0_31: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6d3f874460_0_31: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6d3f874460_0_31: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c88384a1d_0_14: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c88384a1d_0_14:notes"/>
          <p:cNvSpPr txBox="1">
            <a:spLocks noGrp="1"/>
          </p:cNvSpPr>
          <p:nvPr>
            <p:ph type="body" idx="1"/>
          </p:nvPr>
        </p:nvSpPr>
        <p:spPr>
          <a:xfrm>
            <a:off x="688182" y="4415790"/>
            <a:ext cx="55056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7c88384a1d_0_14:notes"/>
          <p:cNvSpPr txBox="1">
            <a:spLocks noGrp="1"/>
          </p:cNvSpPr>
          <p:nvPr>
            <p:ph type="sldNum" idx="12"/>
          </p:nvPr>
        </p:nvSpPr>
        <p:spPr>
          <a:xfrm>
            <a:off x="3898102" y="8829967"/>
            <a:ext cx="29820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d9b6fb843_0_4: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6d9b6fb843_0_4: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g6d9b6fb843_0_4: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da5f51df7_0_31:notes"/>
          <p:cNvSpPr>
            <a:spLocks noGrp="1" noRot="1" noChangeAspect="1"/>
          </p:cNvSpPr>
          <p:nvPr>
            <p:ph type="sldImg" idx="2"/>
          </p:nvPr>
        </p:nvSpPr>
        <p:spPr>
          <a:xfrm>
            <a:off x="758825" y="696913"/>
            <a:ext cx="536416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6da5f51df7_0_31:notes"/>
          <p:cNvSpPr txBox="1">
            <a:spLocks noGrp="1"/>
          </p:cNvSpPr>
          <p:nvPr>
            <p:ph type="body" idx="1"/>
          </p:nvPr>
        </p:nvSpPr>
        <p:spPr>
          <a:xfrm>
            <a:off x="688182" y="4415790"/>
            <a:ext cx="55056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1" name="Google Shape;171;g6da5f51df7_0_31:notes"/>
          <p:cNvSpPr txBox="1">
            <a:spLocks noGrp="1"/>
          </p:cNvSpPr>
          <p:nvPr>
            <p:ph type="sldNum" idx="12"/>
          </p:nvPr>
        </p:nvSpPr>
        <p:spPr>
          <a:xfrm>
            <a:off x="3898102" y="8829967"/>
            <a:ext cx="29820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685800" y="1846369"/>
            <a:ext cx="7772400" cy="127402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371600" y="3368040"/>
            <a:ext cx="6400800" cy="151892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1"/>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rot="5400000">
            <a:off x="5122439" y="1744981"/>
            <a:ext cx="5071322"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body" idx="1"/>
          </p:nvPr>
        </p:nvSpPr>
        <p:spPr>
          <a:xfrm rot="5400000">
            <a:off x="931439" y="-236219"/>
            <a:ext cx="5071322"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1"/>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1"/>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457200" y="238020"/>
            <a:ext cx="8229600" cy="990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457200" y="1386841"/>
            <a:ext cx="8229600" cy="392250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3819314"/>
            <a:ext cx="7772400" cy="118046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519152"/>
            <a:ext cx="7772400" cy="13001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38020"/>
            <a:ext cx="8229600" cy="990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330431"/>
            <a:ext cx="4040188" cy="55446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35"/>
          <p:cNvSpPr txBox="1">
            <a:spLocks noGrp="1"/>
          </p:cNvSpPr>
          <p:nvPr>
            <p:ph type="body" idx="2"/>
          </p:nvPr>
        </p:nvSpPr>
        <p:spPr>
          <a:xfrm>
            <a:off x="457200" y="1884891"/>
            <a:ext cx="4040188" cy="342445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35"/>
          <p:cNvSpPr txBox="1">
            <a:spLocks noGrp="1"/>
          </p:cNvSpPr>
          <p:nvPr>
            <p:ph type="body" idx="3"/>
          </p:nvPr>
        </p:nvSpPr>
        <p:spPr>
          <a:xfrm>
            <a:off x="4645026" y="1330431"/>
            <a:ext cx="4041775" cy="55446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35"/>
          <p:cNvSpPr txBox="1">
            <a:spLocks noGrp="1"/>
          </p:cNvSpPr>
          <p:nvPr>
            <p:ph type="body" idx="4"/>
          </p:nvPr>
        </p:nvSpPr>
        <p:spPr>
          <a:xfrm>
            <a:off x="4645026" y="1884891"/>
            <a:ext cx="4041775" cy="342445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35"/>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457200" y="238020"/>
            <a:ext cx="8229600" cy="990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6"/>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7"/>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7"/>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7"/>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457201" y="236643"/>
            <a:ext cx="3008313" cy="100711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3575050" y="236644"/>
            <a:ext cx="5111750" cy="5072698"/>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38"/>
          <p:cNvSpPr txBox="1">
            <a:spLocks noGrp="1"/>
          </p:cNvSpPr>
          <p:nvPr>
            <p:ph type="body" idx="2"/>
          </p:nvPr>
        </p:nvSpPr>
        <p:spPr>
          <a:xfrm>
            <a:off x="457201" y="1243754"/>
            <a:ext cx="3008313" cy="4065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38"/>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1792288" y="4160520"/>
            <a:ext cx="5486400" cy="49117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a:spLocks noGrp="1"/>
          </p:cNvSpPr>
          <p:nvPr>
            <p:ph type="pic" idx="2"/>
          </p:nvPr>
        </p:nvSpPr>
        <p:spPr>
          <a:xfrm>
            <a:off x="1792288" y="531072"/>
            <a:ext cx="5486400" cy="356616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39"/>
          <p:cNvSpPr txBox="1">
            <a:spLocks noGrp="1"/>
          </p:cNvSpPr>
          <p:nvPr>
            <p:ph type="body" idx="1"/>
          </p:nvPr>
        </p:nvSpPr>
        <p:spPr>
          <a:xfrm>
            <a:off x="1792288" y="4651693"/>
            <a:ext cx="5486400" cy="6975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457200" y="238020"/>
            <a:ext cx="8229600" cy="990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body" idx="1"/>
          </p:nvPr>
        </p:nvSpPr>
        <p:spPr>
          <a:xfrm rot="5400000">
            <a:off x="2610749" y="-766709"/>
            <a:ext cx="3922501"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40"/>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38020"/>
            <a:ext cx="8229600" cy="9906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457200" y="1386841"/>
            <a:ext cx="8229600" cy="39225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457200" y="5508837"/>
            <a:ext cx="2133600" cy="31644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3124200" y="5508837"/>
            <a:ext cx="2895600" cy="31644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553200" y="5508837"/>
            <a:ext cx="2133600" cy="31644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cs.google.com/forms/d/13MAx8uQZBM0YKSixfAJJQ49-4Iyp6Yr02Jcfp0BeOZc/ed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ocs.google.com/document/d/1SQLhPgHMEdMLHhgBjKksohGdh_dOvYfrryTbvKOEGvo/edi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maggie.morales@sjsu.edu" TargetMode="External"/><Relationship Id="rId4" Type="http://schemas.openxmlformats.org/officeDocument/2006/relationships/hyperlink" Target="mailto:sandra.deleon@sj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careerup.com/why-intern-at-a-startup/"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a:stretch/>
        </p:blipFill>
        <p:spPr>
          <a:xfrm>
            <a:off x="-11875" y="-14037"/>
            <a:ext cx="9237579" cy="5977257"/>
          </a:xfrm>
          <a:prstGeom prst="rect">
            <a:avLst/>
          </a:prstGeom>
          <a:noFill/>
          <a:ln>
            <a:noFill/>
          </a:ln>
        </p:spPr>
      </p:pic>
      <p:sp>
        <p:nvSpPr>
          <p:cNvPr id="83" name="Google Shape;83;p1"/>
          <p:cNvSpPr txBox="1"/>
          <p:nvPr/>
        </p:nvSpPr>
        <p:spPr>
          <a:xfrm>
            <a:off x="1227864" y="3732780"/>
            <a:ext cx="741321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rgbClr val="FFFFFF"/>
                </a:solidFill>
                <a:sym typeface="Arial"/>
              </a:rPr>
              <a:t>Sandra </a:t>
            </a:r>
            <a:r>
              <a:rPr lang="en-US" sz="2000" b="1" i="0" u="none" strike="noStrike" cap="none" dirty="0" smtClean="0">
                <a:solidFill>
                  <a:srgbClr val="FFFFFF"/>
                </a:solidFill>
                <a:sym typeface="Arial"/>
              </a:rPr>
              <a:t>De Leon</a:t>
            </a:r>
            <a:r>
              <a:rPr lang="en-US" sz="2000" b="1" i="0" u="none" strike="noStrike" cap="none" dirty="0">
                <a:solidFill>
                  <a:srgbClr val="FFFFFF"/>
                </a:solidFill>
                <a:sym typeface="Arial"/>
              </a:rPr>
              <a:t>, Career Counselor-Diverse Students, </a:t>
            </a:r>
            <a:r>
              <a:rPr lang="en-US" sz="2000" b="1" i="0" u="none" strike="noStrike" cap="none" dirty="0" smtClean="0">
                <a:solidFill>
                  <a:srgbClr val="FFFFFF"/>
                </a:solidFill>
                <a:sym typeface="Arial"/>
              </a:rPr>
              <a:t>SJSU</a:t>
            </a:r>
          </a:p>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smtClean="0">
                <a:solidFill>
                  <a:srgbClr val="FFFFFF"/>
                </a:solidFill>
                <a:sym typeface="Arial"/>
              </a:rPr>
              <a:t>Maggie </a:t>
            </a:r>
            <a:r>
              <a:rPr lang="en-US" sz="2000" b="1" i="0" u="none" strike="noStrike" cap="none" dirty="0">
                <a:solidFill>
                  <a:srgbClr val="FFFFFF"/>
                </a:solidFill>
                <a:sym typeface="Arial"/>
              </a:rPr>
              <a:t>Morales, Director Veterans Resource Center, </a:t>
            </a:r>
            <a:r>
              <a:rPr lang="en-US" sz="2000" b="1" i="0" u="none" strike="noStrike" cap="none" dirty="0" smtClean="0">
                <a:solidFill>
                  <a:srgbClr val="FFFFFF"/>
                </a:solidFill>
                <a:sym typeface="Arial"/>
              </a:rPr>
              <a:t>SJSU</a:t>
            </a:r>
            <a:endParaRPr sz="2000" b="0" i="0" u="none" strike="noStrike" cap="none" dirty="0">
              <a:solidFill>
                <a:srgbClr val="FFFFFF"/>
              </a:solidFill>
              <a:sym typeface="Arial"/>
            </a:endParaRPr>
          </a:p>
        </p:txBody>
      </p:sp>
      <p:pic>
        <p:nvPicPr>
          <p:cNvPr id="84" name="Google Shape;84;p1"/>
          <p:cNvPicPr preferRelativeResize="0"/>
          <p:nvPr/>
        </p:nvPicPr>
        <p:blipFill>
          <a:blip r:embed="rId4">
            <a:extLst>
              <a:ext uri="{28A0092B-C50C-407E-A947-70E740481C1C}">
                <a14:useLocalDpi xmlns:a14="http://schemas.microsoft.com/office/drawing/2010/main" val="0"/>
              </a:ext>
            </a:extLst>
          </a:blip>
          <a:stretch>
            <a:fillRect/>
          </a:stretch>
        </p:blipFill>
        <p:spPr>
          <a:xfrm>
            <a:off x="2138400" y="3895200"/>
            <a:ext cx="2482989" cy="2311112"/>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105" y="4865180"/>
            <a:ext cx="2656081" cy="8401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4"/>
          <p:cNvSpPr txBox="1">
            <a:spLocks noGrp="1"/>
          </p:cNvSpPr>
          <p:nvPr>
            <p:ph type="body" idx="1"/>
          </p:nvPr>
        </p:nvSpPr>
        <p:spPr>
          <a:xfrm>
            <a:off x="211025" y="844050"/>
            <a:ext cx="8720100" cy="49812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Font typeface="Arial"/>
              <a:buChar char="•"/>
            </a:pPr>
            <a:r>
              <a:rPr lang="en-US" sz="3000" dirty="0">
                <a:latin typeface="Arial"/>
                <a:ea typeface="Arial"/>
                <a:cs typeface="Arial"/>
                <a:sym typeface="Arial"/>
              </a:rPr>
              <a:t>How did we get program started</a:t>
            </a:r>
            <a:endParaRPr sz="3000" dirty="0">
              <a:latin typeface="Arial"/>
              <a:ea typeface="Arial"/>
              <a:cs typeface="Arial"/>
              <a:sym typeface="Arial"/>
            </a:endParaRPr>
          </a:p>
          <a:p>
            <a:pPr marL="457200" lvl="0" indent="-419100" algn="l" rtl="0">
              <a:lnSpc>
                <a:spcPct val="100000"/>
              </a:lnSpc>
              <a:spcBef>
                <a:spcPts val="0"/>
              </a:spcBef>
              <a:spcAft>
                <a:spcPts val="0"/>
              </a:spcAft>
              <a:buSzPts val="3000"/>
              <a:buFont typeface="Arial"/>
              <a:buChar char="•"/>
            </a:pPr>
            <a:r>
              <a:rPr lang="en-US" sz="3000" dirty="0">
                <a:latin typeface="Arial"/>
                <a:ea typeface="Arial"/>
                <a:cs typeface="Arial"/>
                <a:sym typeface="Arial"/>
              </a:rPr>
              <a:t>Funding</a:t>
            </a:r>
            <a:endParaRPr sz="3000" dirty="0">
              <a:latin typeface="Arial"/>
              <a:ea typeface="Arial"/>
              <a:cs typeface="Arial"/>
              <a:sym typeface="Arial"/>
            </a:endParaRPr>
          </a:p>
          <a:p>
            <a:pPr marL="457200" lvl="0" indent="-419100" algn="l" rtl="0">
              <a:lnSpc>
                <a:spcPct val="100000"/>
              </a:lnSpc>
              <a:spcBef>
                <a:spcPts val="0"/>
              </a:spcBef>
              <a:spcAft>
                <a:spcPts val="0"/>
              </a:spcAft>
              <a:buSzPts val="3000"/>
              <a:buFont typeface="Arial"/>
              <a:buChar char="•"/>
            </a:pPr>
            <a:r>
              <a:rPr lang="en-US" sz="3000" dirty="0">
                <a:latin typeface="Arial"/>
                <a:ea typeface="Arial"/>
                <a:cs typeface="Arial"/>
                <a:sym typeface="Arial"/>
              </a:rPr>
              <a:t>Collaboration with VRC and Career Center</a:t>
            </a:r>
            <a:endParaRPr sz="3000" dirty="0">
              <a:latin typeface="Arial"/>
              <a:ea typeface="Arial"/>
              <a:cs typeface="Arial"/>
              <a:sym typeface="Arial"/>
            </a:endParaRPr>
          </a:p>
          <a:p>
            <a:pPr marL="457200" lvl="0" indent="-419100" algn="l" rtl="0">
              <a:lnSpc>
                <a:spcPct val="100000"/>
              </a:lnSpc>
              <a:spcBef>
                <a:spcPts val="0"/>
              </a:spcBef>
              <a:spcAft>
                <a:spcPts val="0"/>
              </a:spcAft>
              <a:buSzPts val="3000"/>
              <a:buFont typeface="Arial"/>
              <a:buChar char="•"/>
            </a:pPr>
            <a:r>
              <a:rPr lang="en-US" sz="3000" dirty="0">
                <a:latin typeface="Arial"/>
                <a:ea typeface="Arial"/>
                <a:cs typeface="Arial"/>
                <a:sym typeface="Arial"/>
              </a:rPr>
              <a:t>What were deciding factors in program implementation:</a:t>
            </a:r>
            <a:endParaRPr sz="3000" dirty="0">
              <a:latin typeface="Arial"/>
              <a:ea typeface="Arial"/>
              <a:cs typeface="Arial"/>
              <a:sym typeface="Arial"/>
            </a:endParaRPr>
          </a:p>
          <a:p>
            <a:pPr marL="914400" lvl="1" indent="-419100" algn="l" rtl="0">
              <a:lnSpc>
                <a:spcPct val="100000"/>
              </a:lnSpc>
              <a:spcBef>
                <a:spcPts val="0"/>
              </a:spcBef>
              <a:spcAft>
                <a:spcPts val="0"/>
              </a:spcAft>
              <a:buSzPts val="3000"/>
              <a:buFont typeface="Arial"/>
              <a:buChar char="–"/>
            </a:pPr>
            <a:r>
              <a:rPr lang="en-US" dirty="0">
                <a:latin typeface="Arial"/>
                <a:ea typeface="Arial"/>
                <a:cs typeface="Arial"/>
                <a:sym typeface="Arial"/>
              </a:rPr>
              <a:t>Size of cohort</a:t>
            </a:r>
            <a:endParaRPr dirty="0">
              <a:latin typeface="Arial"/>
              <a:ea typeface="Arial"/>
              <a:cs typeface="Arial"/>
              <a:sym typeface="Arial"/>
            </a:endParaRPr>
          </a:p>
          <a:p>
            <a:pPr marL="914400" lvl="1" indent="-419100" algn="l" rtl="0">
              <a:lnSpc>
                <a:spcPct val="100000"/>
              </a:lnSpc>
              <a:spcBef>
                <a:spcPts val="0"/>
              </a:spcBef>
              <a:spcAft>
                <a:spcPts val="0"/>
              </a:spcAft>
              <a:buSzPts val="3000"/>
              <a:buFont typeface="Arial"/>
              <a:buChar char="–"/>
            </a:pPr>
            <a:r>
              <a:rPr lang="en-US" dirty="0">
                <a:latin typeface="Arial"/>
                <a:ea typeface="Arial"/>
                <a:cs typeface="Arial"/>
                <a:sym typeface="Arial"/>
              </a:rPr>
              <a:t>Space issue/room reservations</a:t>
            </a:r>
            <a:endParaRPr dirty="0">
              <a:latin typeface="Arial"/>
              <a:ea typeface="Arial"/>
              <a:cs typeface="Arial"/>
              <a:sym typeface="Arial"/>
            </a:endParaRPr>
          </a:p>
          <a:p>
            <a:pPr marL="914400" lvl="1" indent="-419100" algn="l" rtl="0">
              <a:lnSpc>
                <a:spcPct val="100000"/>
              </a:lnSpc>
              <a:spcBef>
                <a:spcPts val="0"/>
              </a:spcBef>
              <a:spcAft>
                <a:spcPts val="0"/>
              </a:spcAft>
              <a:buSzPts val="3000"/>
              <a:buFont typeface="Arial"/>
              <a:buChar char="–"/>
            </a:pPr>
            <a:r>
              <a:rPr lang="en-US" dirty="0">
                <a:latin typeface="Arial"/>
                <a:ea typeface="Arial"/>
                <a:cs typeface="Arial"/>
                <a:sym typeface="Arial"/>
              </a:rPr>
              <a:t>Staff time</a:t>
            </a:r>
            <a:endParaRPr dirty="0">
              <a:latin typeface="Arial"/>
              <a:ea typeface="Arial"/>
              <a:cs typeface="Arial"/>
              <a:sym typeface="Arial"/>
            </a:endParaRPr>
          </a:p>
          <a:p>
            <a:pPr marL="457200" lvl="0" indent="-419100" algn="l" rtl="0">
              <a:lnSpc>
                <a:spcPct val="100000"/>
              </a:lnSpc>
              <a:spcBef>
                <a:spcPts val="0"/>
              </a:spcBef>
              <a:spcAft>
                <a:spcPts val="0"/>
              </a:spcAft>
              <a:buSzPts val="3000"/>
              <a:buFont typeface="Arial"/>
              <a:buChar char="•"/>
            </a:pPr>
            <a:r>
              <a:rPr lang="en-US" sz="3000" dirty="0">
                <a:latin typeface="Arial"/>
                <a:ea typeface="Arial"/>
                <a:cs typeface="Arial"/>
                <a:sym typeface="Arial"/>
              </a:rPr>
              <a:t>Marketing program for first cohort</a:t>
            </a:r>
            <a:endParaRPr sz="3000" dirty="0">
              <a:latin typeface="Arial"/>
              <a:ea typeface="Arial"/>
              <a:cs typeface="Arial"/>
              <a:sym typeface="Arial"/>
            </a:endParaRPr>
          </a:p>
        </p:txBody>
      </p:sp>
      <p:pic>
        <p:nvPicPr>
          <p:cNvPr id="186" name="Google Shape;186;p4"/>
          <p:cNvPicPr preferRelativeResize="0"/>
          <p:nvPr/>
        </p:nvPicPr>
        <p:blipFill rotWithShape="1">
          <a:blip r:embed="rId4">
            <a:alphaModFix/>
          </a:blip>
          <a:srcRect/>
          <a:stretch/>
        </p:blipFill>
        <p:spPr>
          <a:xfrm>
            <a:off x="0" y="13"/>
            <a:ext cx="9144000" cy="668776"/>
          </a:xfrm>
          <a:prstGeom prst="rect">
            <a:avLst/>
          </a:prstGeom>
          <a:noFill/>
          <a:ln>
            <a:noFill/>
          </a:ln>
        </p:spPr>
      </p:pic>
      <p:sp>
        <p:nvSpPr>
          <p:cNvPr id="188" name="Google Shape;188;p4"/>
          <p:cNvSpPr txBox="1"/>
          <p:nvPr/>
        </p:nvSpPr>
        <p:spPr>
          <a:xfrm>
            <a:off x="4572000" y="-12"/>
            <a:ext cx="4253700" cy="4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latin typeface="Calibri"/>
                <a:ea typeface="Calibri"/>
                <a:cs typeface="Calibri"/>
                <a:sym typeface="Calibri"/>
              </a:rPr>
              <a:t>IMPLEMENTATION</a:t>
            </a:r>
            <a:endParaRPr sz="36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500"/>
                                        <p:tgtEl>
                                          <p:spTgt spid="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Effect transition="in" filter="fade">
                                      <p:cBhvr>
                                        <p:cTn id="12" dur="500"/>
                                        <p:tgtEl>
                                          <p:spTgt spid="1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xEl>
                                              <p:pRg st="2" end="2"/>
                                            </p:txEl>
                                          </p:spTgt>
                                        </p:tgtEl>
                                        <p:attrNameLst>
                                          <p:attrName>style.visibility</p:attrName>
                                        </p:attrNameLst>
                                      </p:cBhvr>
                                      <p:to>
                                        <p:strVal val="visible"/>
                                      </p:to>
                                    </p:set>
                                    <p:animEffect transition="in" filter="fade">
                                      <p:cBhvr>
                                        <p:cTn id="17" dur="500"/>
                                        <p:tgtEl>
                                          <p:spTgt spid="1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
                                            <p:txEl>
                                              <p:pRg st="3" end="3"/>
                                            </p:txEl>
                                          </p:spTgt>
                                        </p:tgtEl>
                                        <p:attrNameLst>
                                          <p:attrName>style.visibility</p:attrName>
                                        </p:attrNameLst>
                                      </p:cBhvr>
                                      <p:to>
                                        <p:strVal val="visible"/>
                                      </p:to>
                                    </p:set>
                                    <p:animEffect transition="in" filter="fade">
                                      <p:cBhvr>
                                        <p:cTn id="22" dur="500"/>
                                        <p:tgtEl>
                                          <p:spTgt spid="1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5">
                                            <p:txEl>
                                              <p:pRg st="4" end="4"/>
                                            </p:txEl>
                                          </p:spTgt>
                                        </p:tgtEl>
                                        <p:attrNameLst>
                                          <p:attrName>style.visibility</p:attrName>
                                        </p:attrNameLst>
                                      </p:cBhvr>
                                      <p:to>
                                        <p:strVal val="visible"/>
                                      </p:to>
                                    </p:set>
                                    <p:animEffect transition="in" filter="wipe(left)">
                                      <p:cBhvr>
                                        <p:cTn id="27" dur="500"/>
                                        <p:tgtEl>
                                          <p:spTgt spid="1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5">
                                            <p:txEl>
                                              <p:pRg st="5" end="5"/>
                                            </p:txEl>
                                          </p:spTgt>
                                        </p:tgtEl>
                                        <p:attrNameLst>
                                          <p:attrName>style.visibility</p:attrName>
                                        </p:attrNameLst>
                                      </p:cBhvr>
                                      <p:to>
                                        <p:strVal val="visible"/>
                                      </p:to>
                                    </p:set>
                                    <p:animEffect transition="in" filter="wipe(left)">
                                      <p:cBhvr>
                                        <p:cTn id="32" dur="500"/>
                                        <p:tgtEl>
                                          <p:spTgt spid="1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5">
                                            <p:txEl>
                                              <p:pRg st="6" end="6"/>
                                            </p:txEl>
                                          </p:spTgt>
                                        </p:tgtEl>
                                        <p:attrNameLst>
                                          <p:attrName>style.visibility</p:attrName>
                                        </p:attrNameLst>
                                      </p:cBhvr>
                                      <p:to>
                                        <p:strVal val="visible"/>
                                      </p:to>
                                    </p:set>
                                    <p:animEffect transition="in" filter="wipe(left)">
                                      <p:cBhvr>
                                        <p:cTn id="37" dur="500"/>
                                        <p:tgtEl>
                                          <p:spTgt spid="1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5">
                                            <p:txEl>
                                              <p:pRg st="7" end="7"/>
                                            </p:txEl>
                                          </p:spTgt>
                                        </p:tgtEl>
                                        <p:attrNameLst>
                                          <p:attrName>style.visibility</p:attrName>
                                        </p:attrNameLst>
                                      </p:cBhvr>
                                      <p:to>
                                        <p:strVal val="visible"/>
                                      </p:to>
                                    </p:set>
                                    <p:animEffect transition="in" filter="fade">
                                      <p:cBhvr>
                                        <p:cTn id="42" dur="500"/>
                                        <p:tgtEl>
                                          <p:spTgt spid="1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6d3f874460_0_41"/>
          <p:cNvPicPr preferRelativeResize="0"/>
          <p:nvPr/>
        </p:nvPicPr>
        <p:blipFill rotWithShape="1">
          <a:blip r:embed="rId3">
            <a:alphaModFix/>
          </a:blip>
          <a:srcRect/>
          <a:stretch/>
        </p:blipFill>
        <p:spPr>
          <a:xfrm>
            <a:off x="0" y="0"/>
            <a:ext cx="9144000" cy="668776"/>
          </a:xfrm>
          <a:prstGeom prst="rect">
            <a:avLst/>
          </a:prstGeom>
          <a:noFill/>
          <a:ln>
            <a:noFill/>
          </a:ln>
        </p:spPr>
      </p:pic>
      <p:sp>
        <p:nvSpPr>
          <p:cNvPr id="196" name="Google Shape;196;g6d3f874460_0_41"/>
          <p:cNvSpPr txBox="1"/>
          <p:nvPr/>
        </p:nvSpPr>
        <p:spPr>
          <a:xfrm>
            <a:off x="6360050" y="31838"/>
            <a:ext cx="2514000" cy="6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t>TIMELINE</a:t>
            </a:r>
            <a:endParaRPr sz="3200" b="1"/>
          </a:p>
        </p:txBody>
      </p:sp>
      <p:sp>
        <p:nvSpPr>
          <p:cNvPr id="197" name="Google Shape;197;g6d3f874460_0_41"/>
          <p:cNvSpPr/>
          <p:nvPr/>
        </p:nvSpPr>
        <p:spPr>
          <a:xfrm>
            <a:off x="2036865" y="1478150"/>
            <a:ext cx="594300" cy="36900"/>
          </a:xfrm>
          <a:prstGeom prst="roundRect">
            <a:avLst>
              <a:gd name="adj" fmla="val 50000"/>
            </a:avLst>
          </a:prstGeom>
          <a:solidFill>
            <a:srgbClr val="A72A1E"/>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g6d3f874460_0_41"/>
          <p:cNvGrpSpPr/>
          <p:nvPr/>
        </p:nvGrpSpPr>
        <p:grpSpPr>
          <a:xfrm>
            <a:off x="2296562" y="1251345"/>
            <a:ext cx="2142578" cy="3594976"/>
            <a:chOff x="2699349" y="1957150"/>
            <a:chExt cx="1783251" cy="2762180"/>
          </a:xfrm>
        </p:grpSpPr>
        <p:sp>
          <p:nvSpPr>
            <p:cNvPr id="199" name="Google Shape;199;g6d3f874460_0_41"/>
            <p:cNvSpPr/>
            <p:nvPr/>
          </p:nvSpPr>
          <p:spPr>
            <a:xfrm>
              <a:off x="3282190" y="1957150"/>
              <a:ext cx="648145" cy="594300"/>
            </a:xfrm>
            <a:prstGeom prst="ellipse">
              <a:avLst/>
            </a:prstGeom>
            <a:noFill/>
            <a:ln w="38100" cap="flat" cmpd="sng">
              <a:solidFill>
                <a:schemeClr val="accent3">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25000"/>
                  </a:schemeClr>
                </a:solidFill>
              </a:endParaRPr>
            </a:p>
          </p:txBody>
        </p:sp>
        <p:sp>
          <p:nvSpPr>
            <p:cNvPr id="200" name="Google Shape;200;g6d3f874460_0_41"/>
            <p:cNvSpPr txBox="1"/>
            <p:nvPr/>
          </p:nvSpPr>
          <p:spPr>
            <a:xfrm>
              <a:off x="2699349" y="2639706"/>
              <a:ext cx="1783251" cy="527526"/>
            </a:xfrm>
            <a:prstGeom prst="rect">
              <a:avLst/>
            </a:prstGeom>
            <a:no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b="1" dirty="0">
                <a:solidFill>
                  <a:schemeClr val="accent3">
                    <a:lumMod val="50000"/>
                  </a:schemeClr>
                </a:solidFill>
                <a:latin typeface="Roboto"/>
                <a:ea typeface="Roboto"/>
                <a:cs typeface="Roboto"/>
                <a:sym typeface="Roboto"/>
              </a:endParaRPr>
            </a:p>
            <a:p>
              <a:pPr marL="0" lvl="0" indent="0" algn="ctr" rtl="0">
                <a:lnSpc>
                  <a:spcPct val="115000"/>
                </a:lnSpc>
                <a:spcBef>
                  <a:spcPts val="0"/>
                </a:spcBef>
                <a:spcAft>
                  <a:spcPts val="0"/>
                </a:spcAft>
                <a:buNone/>
              </a:pPr>
              <a:r>
                <a:rPr lang="en-US" sz="1800" b="1" dirty="0">
                  <a:solidFill>
                    <a:schemeClr val="accent3">
                      <a:lumMod val="50000"/>
                    </a:schemeClr>
                  </a:solidFill>
                  <a:latin typeface="Roboto"/>
                  <a:ea typeface="Roboto"/>
                  <a:cs typeface="Roboto"/>
                  <a:sym typeface="Roboto"/>
                </a:rPr>
                <a:t>Applications Due</a:t>
              </a:r>
              <a:endParaRPr sz="1800" b="1" dirty="0">
                <a:solidFill>
                  <a:schemeClr val="accent3">
                    <a:lumMod val="50000"/>
                  </a:schemeClr>
                </a:solidFill>
                <a:latin typeface="Roboto"/>
                <a:ea typeface="Roboto"/>
                <a:cs typeface="Roboto"/>
                <a:sym typeface="Roboto"/>
              </a:endParaRPr>
            </a:p>
          </p:txBody>
        </p:sp>
        <p:sp>
          <p:nvSpPr>
            <p:cNvPr id="201" name="Google Shape;201;g6d3f874460_0_41"/>
            <p:cNvSpPr txBox="1"/>
            <p:nvPr/>
          </p:nvSpPr>
          <p:spPr>
            <a:xfrm>
              <a:off x="2699438" y="3161957"/>
              <a:ext cx="1783162" cy="1557373"/>
            </a:xfrm>
            <a:prstGeom prst="rect">
              <a:avLst/>
            </a:prstGeom>
            <a:no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2000" dirty="0">
                  <a:solidFill>
                    <a:schemeClr val="accent3">
                      <a:lumMod val="50000"/>
                    </a:schemeClr>
                  </a:solidFill>
                  <a:latin typeface="Roboto"/>
                  <a:ea typeface="Roboto"/>
                  <a:cs typeface="Roboto"/>
                  <a:sym typeface="Roboto"/>
                </a:rPr>
                <a:t>Students submit application via Google</a:t>
              </a:r>
              <a:r>
                <a:rPr lang="en-US" sz="2000" u="sng" dirty="0">
                  <a:solidFill>
                    <a:schemeClr val="accent3">
                      <a:lumMod val="50000"/>
                    </a:schemeClr>
                  </a:solidFill>
                  <a:latin typeface="Roboto"/>
                  <a:ea typeface="Roboto"/>
                  <a:cs typeface="Roboto"/>
                  <a:sym typeface="Roboto"/>
                  <a:hlinkClick r:id="rId4"/>
                </a:rPr>
                <a:t> </a:t>
              </a:r>
              <a:r>
                <a:rPr lang="en-US" sz="2000" u="sng" dirty="0">
                  <a:solidFill>
                    <a:schemeClr val="tx2">
                      <a:lumMod val="25000"/>
                    </a:schemeClr>
                  </a:solidFill>
                  <a:latin typeface="Roboto"/>
                  <a:ea typeface="Roboto"/>
                  <a:cs typeface="Roboto"/>
                  <a:sym typeface="Roboto"/>
                  <a:hlinkClick r:id="rId4"/>
                </a:rPr>
                <a:t>form</a:t>
              </a:r>
              <a:r>
                <a:rPr lang="en-US" sz="2000" dirty="0">
                  <a:solidFill>
                    <a:schemeClr val="tx2">
                      <a:lumMod val="25000"/>
                    </a:schemeClr>
                  </a:solidFill>
                  <a:latin typeface="Roboto"/>
                  <a:ea typeface="Roboto"/>
                  <a:cs typeface="Roboto"/>
                  <a:sym typeface="Roboto"/>
                </a:rPr>
                <a:t> </a:t>
              </a:r>
              <a:endParaRPr sz="2000" dirty="0">
                <a:solidFill>
                  <a:schemeClr val="tx2">
                    <a:lumMod val="25000"/>
                  </a:schemeClr>
                </a:solidFill>
                <a:latin typeface="Roboto"/>
                <a:ea typeface="Roboto"/>
                <a:cs typeface="Roboto"/>
                <a:sym typeface="Roboto"/>
              </a:endParaRPr>
            </a:p>
          </p:txBody>
        </p:sp>
        <p:sp>
          <p:nvSpPr>
            <p:cNvPr id="202" name="Google Shape;202;g6d3f874460_0_41"/>
            <p:cNvSpPr txBox="1"/>
            <p:nvPr/>
          </p:nvSpPr>
          <p:spPr>
            <a:xfrm>
              <a:off x="3329354" y="2073978"/>
              <a:ext cx="538025" cy="36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b="1" dirty="0">
                  <a:solidFill>
                    <a:schemeClr val="accent3">
                      <a:lumMod val="50000"/>
                    </a:schemeClr>
                  </a:solidFill>
                  <a:latin typeface="Roboto"/>
                  <a:ea typeface="Roboto"/>
                  <a:cs typeface="Roboto"/>
                  <a:sym typeface="Roboto"/>
                </a:rPr>
                <a:t>JULY</a:t>
              </a:r>
              <a:endParaRPr b="1" dirty="0">
                <a:solidFill>
                  <a:schemeClr val="accent3">
                    <a:lumMod val="50000"/>
                  </a:schemeClr>
                </a:solidFill>
                <a:latin typeface="Roboto"/>
                <a:ea typeface="Roboto"/>
                <a:cs typeface="Roboto"/>
                <a:sym typeface="Roboto"/>
              </a:endParaRPr>
            </a:p>
          </p:txBody>
        </p:sp>
      </p:grpSp>
      <p:grpSp>
        <p:nvGrpSpPr>
          <p:cNvPr id="203" name="Google Shape;203;g6d3f874460_0_41"/>
          <p:cNvGrpSpPr/>
          <p:nvPr/>
        </p:nvGrpSpPr>
        <p:grpSpPr>
          <a:xfrm>
            <a:off x="4439241" y="1230680"/>
            <a:ext cx="2225864" cy="3615640"/>
            <a:chOff x="4781407" y="1957150"/>
            <a:chExt cx="1803195" cy="2799350"/>
          </a:xfrm>
        </p:grpSpPr>
        <p:sp>
          <p:nvSpPr>
            <p:cNvPr id="204" name="Google Shape;204;g6d3f874460_0_41"/>
            <p:cNvSpPr/>
            <p:nvPr/>
          </p:nvSpPr>
          <p:spPr>
            <a:xfrm>
              <a:off x="5338807" y="1957150"/>
              <a:ext cx="618084" cy="594300"/>
            </a:xfrm>
            <a:prstGeom prst="ellipse">
              <a:avLst/>
            </a:prstGeom>
            <a:noFill/>
            <a:ln w="381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6d3f874460_0_41"/>
            <p:cNvSpPr txBox="1"/>
            <p:nvPr/>
          </p:nvSpPr>
          <p:spPr>
            <a:xfrm>
              <a:off x="4781407" y="2660936"/>
              <a:ext cx="1803195" cy="53157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dk2"/>
                  </a:solidFill>
                  <a:latin typeface="Roboto"/>
                  <a:ea typeface="Roboto"/>
                  <a:cs typeface="Roboto"/>
                  <a:sym typeface="Roboto"/>
                </a:rPr>
                <a:t>Review &amp; Notify Participants</a:t>
              </a:r>
              <a:endParaRPr sz="1800" b="1" dirty="0">
                <a:solidFill>
                  <a:schemeClr val="dk2"/>
                </a:solidFill>
                <a:latin typeface="Roboto"/>
                <a:ea typeface="Roboto"/>
                <a:cs typeface="Roboto"/>
                <a:sym typeface="Roboto"/>
              </a:endParaRPr>
            </a:p>
          </p:txBody>
        </p:sp>
        <p:sp>
          <p:nvSpPr>
            <p:cNvPr id="206" name="Google Shape;206;g6d3f874460_0_41"/>
            <p:cNvSpPr txBox="1"/>
            <p:nvPr/>
          </p:nvSpPr>
          <p:spPr>
            <a:xfrm>
              <a:off x="4781407" y="3191652"/>
              <a:ext cx="1803195" cy="1564848"/>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000" dirty="0">
                  <a:solidFill>
                    <a:schemeClr val="dk2"/>
                  </a:solidFill>
                  <a:latin typeface="Roboto"/>
                  <a:ea typeface="Roboto"/>
                  <a:cs typeface="Roboto"/>
                  <a:sym typeface="Roboto"/>
                </a:rPr>
                <a:t>R</a:t>
              </a:r>
              <a:r>
                <a:rPr lang="en-US" sz="2000" dirty="0" smtClean="0">
                  <a:solidFill>
                    <a:schemeClr val="dk2"/>
                  </a:solidFill>
                  <a:latin typeface="Roboto"/>
                  <a:ea typeface="Roboto"/>
                  <a:cs typeface="Roboto"/>
                  <a:sym typeface="Roboto"/>
                </a:rPr>
                <a:t>eview applicants via Google sheet.</a:t>
              </a:r>
              <a:endParaRPr sz="2000" dirty="0">
                <a:solidFill>
                  <a:schemeClr val="dk2"/>
                </a:solidFill>
                <a:latin typeface="Roboto"/>
                <a:ea typeface="Roboto"/>
                <a:cs typeface="Roboto"/>
                <a:sym typeface="Roboto"/>
              </a:endParaRPr>
            </a:p>
            <a:p>
              <a:pPr marL="0" lvl="0" indent="0" algn="ctr" rtl="0">
                <a:lnSpc>
                  <a:spcPct val="100000"/>
                </a:lnSpc>
                <a:spcBef>
                  <a:spcPts val="0"/>
                </a:spcBef>
                <a:spcAft>
                  <a:spcPts val="0"/>
                </a:spcAft>
                <a:buNone/>
              </a:pPr>
              <a:r>
                <a:rPr lang="en-US" sz="2000" dirty="0">
                  <a:solidFill>
                    <a:schemeClr val="dk2"/>
                  </a:solidFill>
                  <a:latin typeface="Roboto"/>
                  <a:ea typeface="Roboto"/>
                  <a:cs typeface="Roboto"/>
                  <a:sym typeface="Roboto"/>
                </a:rPr>
                <a:t>Attend program orientation </a:t>
              </a:r>
              <a:r>
                <a:rPr lang="en-US" sz="2000" dirty="0" smtClean="0">
                  <a:solidFill>
                    <a:schemeClr val="dk2"/>
                  </a:solidFill>
                  <a:latin typeface="Roboto"/>
                  <a:ea typeface="Roboto"/>
                  <a:cs typeface="Roboto"/>
                  <a:sym typeface="Roboto"/>
                </a:rPr>
                <a:t>before start of term.</a:t>
              </a:r>
              <a:endParaRPr sz="2000" dirty="0">
                <a:solidFill>
                  <a:schemeClr val="dk2"/>
                </a:solidFill>
                <a:latin typeface="Roboto"/>
                <a:ea typeface="Roboto"/>
                <a:cs typeface="Roboto"/>
                <a:sym typeface="Roboto"/>
              </a:endParaRPr>
            </a:p>
          </p:txBody>
        </p:sp>
        <p:sp>
          <p:nvSpPr>
            <p:cNvPr id="207" name="Google Shape;207;g6d3f874460_0_41"/>
            <p:cNvSpPr txBox="1"/>
            <p:nvPr/>
          </p:nvSpPr>
          <p:spPr>
            <a:xfrm>
              <a:off x="5351134" y="2090156"/>
              <a:ext cx="594300" cy="31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b="1" dirty="0">
                  <a:solidFill>
                    <a:schemeClr val="dk2"/>
                  </a:solidFill>
                  <a:latin typeface="Roboto"/>
                  <a:ea typeface="Roboto"/>
                  <a:cs typeface="Roboto"/>
                  <a:sym typeface="Roboto"/>
                </a:rPr>
                <a:t>AUG</a:t>
              </a:r>
              <a:endParaRPr b="1" dirty="0">
                <a:solidFill>
                  <a:schemeClr val="dk2"/>
                </a:solidFill>
                <a:latin typeface="Roboto"/>
                <a:ea typeface="Roboto"/>
                <a:cs typeface="Roboto"/>
                <a:sym typeface="Roboto"/>
              </a:endParaRPr>
            </a:p>
          </p:txBody>
        </p:sp>
      </p:grpSp>
      <p:sp>
        <p:nvSpPr>
          <p:cNvPr id="208" name="Google Shape;208;g6d3f874460_0_41"/>
          <p:cNvSpPr/>
          <p:nvPr/>
        </p:nvSpPr>
        <p:spPr>
          <a:xfrm>
            <a:off x="4102815" y="1478150"/>
            <a:ext cx="594300" cy="36900"/>
          </a:xfrm>
          <a:prstGeom prst="roundRect">
            <a:avLst>
              <a:gd name="adj" fmla="val 50000"/>
            </a:avLst>
          </a:prstGeom>
          <a:solidFill>
            <a:schemeClr val="accent3">
              <a:lumMod val="50000"/>
            </a:schemeClr>
          </a:solid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lumMod val="25000"/>
                </a:schemeClr>
              </a:solidFill>
            </a:endParaRPr>
          </a:p>
        </p:txBody>
      </p:sp>
      <p:sp>
        <p:nvSpPr>
          <p:cNvPr id="209" name="Google Shape;209;g6d3f874460_0_41"/>
          <p:cNvSpPr/>
          <p:nvPr/>
        </p:nvSpPr>
        <p:spPr>
          <a:xfrm>
            <a:off x="6413390" y="1478150"/>
            <a:ext cx="594300" cy="36900"/>
          </a:xfrm>
          <a:prstGeom prst="roundRect">
            <a:avLst>
              <a:gd name="adj" fmla="val 50000"/>
            </a:avLst>
          </a:prstGeom>
          <a:solidFill>
            <a:srgbClr val="002060"/>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g6d3f874460_0_41"/>
          <p:cNvGrpSpPr/>
          <p:nvPr/>
        </p:nvGrpSpPr>
        <p:grpSpPr>
          <a:xfrm>
            <a:off x="189265" y="1213489"/>
            <a:ext cx="2107196" cy="3632831"/>
            <a:chOff x="602298" y="1957150"/>
            <a:chExt cx="1715538" cy="2777818"/>
          </a:xfrm>
        </p:grpSpPr>
        <p:sp>
          <p:nvSpPr>
            <p:cNvPr id="211" name="Google Shape;211;g6d3f874460_0_41"/>
            <p:cNvSpPr/>
            <p:nvPr/>
          </p:nvSpPr>
          <p:spPr>
            <a:xfrm>
              <a:off x="1118210" y="1957150"/>
              <a:ext cx="632777" cy="594300"/>
            </a:xfrm>
            <a:prstGeom prst="ellipse">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g6d3f874460_0_41"/>
            <p:cNvSpPr txBox="1"/>
            <p:nvPr/>
          </p:nvSpPr>
          <p:spPr>
            <a:xfrm>
              <a:off x="602298" y="2665363"/>
              <a:ext cx="1715538" cy="524985"/>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rgbClr val="A72A1E"/>
                  </a:solidFill>
                  <a:latin typeface="Roboto"/>
                  <a:ea typeface="Roboto"/>
                  <a:cs typeface="Roboto"/>
                  <a:sym typeface="Roboto"/>
                </a:rPr>
                <a:t>Begin Marketing Program</a:t>
              </a:r>
              <a:endParaRPr sz="1800" b="1" dirty="0">
                <a:solidFill>
                  <a:srgbClr val="A72A1E"/>
                </a:solidFill>
                <a:latin typeface="Roboto"/>
                <a:ea typeface="Roboto"/>
                <a:cs typeface="Roboto"/>
                <a:sym typeface="Roboto"/>
              </a:endParaRPr>
            </a:p>
          </p:txBody>
        </p:sp>
        <p:sp>
          <p:nvSpPr>
            <p:cNvPr id="213" name="Google Shape;213;g6d3f874460_0_41"/>
            <p:cNvSpPr txBox="1"/>
            <p:nvPr/>
          </p:nvSpPr>
          <p:spPr>
            <a:xfrm>
              <a:off x="602380" y="3185098"/>
              <a:ext cx="1715456" cy="1549870"/>
            </a:xfrm>
            <a:prstGeom prst="rect">
              <a:avLst/>
            </a:prstGeom>
            <a:noFill/>
            <a:ln w="9525"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2000" dirty="0">
                  <a:solidFill>
                    <a:srgbClr val="A72A1E"/>
                  </a:solidFill>
                  <a:latin typeface="Roboto"/>
                  <a:ea typeface="Roboto"/>
                  <a:cs typeface="Roboto"/>
                  <a:sym typeface="Roboto"/>
                </a:rPr>
                <a:t>Market via email, social media &amp; website to all registered student veterans </a:t>
              </a:r>
              <a:endParaRPr sz="2000" dirty="0">
                <a:solidFill>
                  <a:srgbClr val="A72A1E"/>
                </a:solidFill>
                <a:latin typeface="Roboto"/>
                <a:ea typeface="Roboto"/>
                <a:cs typeface="Roboto"/>
                <a:sym typeface="Roboto"/>
              </a:endParaRPr>
            </a:p>
          </p:txBody>
        </p:sp>
        <p:sp>
          <p:nvSpPr>
            <p:cNvPr id="214" name="Google Shape;214;g6d3f874460_0_41"/>
            <p:cNvSpPr txBox="1"/>
            <p:nvPr/>
          </p:nvSpPr>
          <p:spPr>
            <a:xfrm>
              <a:off x="1174783" y="2095026"/>
              <a:ext cx="522132" cy="32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b="1" dirty="0">
                  <a:solidFill>
                    <a:srgbClr val="A72A1E"/>
                  </a:solidFill>
                  <a:latin typeface="Roboto"/>
                  <a:ea typeface="Roboto"/>
                  <a:cs typeface="Roboto"/>
                  <a:sym typeface="Roboto"/>
                </a:rPr>
                <a:t>JUNE</a:t>
              </a:r>
              <a:endParaRPr b="1" dirty="0">
                <a:solidFill>
                  <a:srgbClr val="A72A1E"/>
                </a:solidFill>
                <a:latin typeface="Roboto"/>
                <a:ea typeface="Roboto"/>
                <a:cs typeface="Roboto"/>
                <a:sym typeface="Roboto"/>
              </a:endParaRPr>
            </a:p>
          </p:txBody>
        </p:sp>
      </p:grpSp>
      <p:grpSp>
        <p:nvGrpSpPr>
          <p:cNvPr id="215" name="Google Shape;215;g6d3f874460_0_41"/>
          <p:cNvGrpSpPr/>
          <p:nvPr/>
        </p:nvGrpSpPr>
        <p:grpSpPr>
          <a:xfrm>
            <a:off x="6665206" y="1236421"/>
            <a:ext cx="2262184" cy="3609899"/>
            <a:chOff x="6863395" y="1970570"/>
            <a:chExt cx="1882800" cy="2877560"/>
          </a:xfrm>
        </p:grpSpPr>
        <p:sp>
          <p:nvSpPr>
            <p:cNvPr id="216" name="Google Shape;216;g6d3f874460_0_41"/>
            <p:cNvSpPr/>
            <p:nvPr/>
          </p:nvSpPr>
          <p:spPr>
            <a:xfrm>
              <a:off x="7420786" y="1970570"/>
              <a:ext cx="617802" cy="594300"/>
            </a:xfrm>
            <a:prstGeom prst="ellipse">
              <a:avLst/>
            </a:prstGeom>
            <a:noFill/>
            <a:ln w="3810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75000"/>
                  </a:schemeClr>
                </a:solidFill>
              </a:endParaRPr>
            </a:p>
          </p:txBody>
        </p:sp>
        <p:sp>
          <p:nvSpPr>
            <p:cNvPr id="217" name="Google Shape;217;g6d3f874460_0_41"/>
            <p:cNvSpPr txBox="1"/>
            <p:nvPr/>
          </p:nvSpPr>
          <p:spPr>
            <a:xfrm>
              <a:off x="6863395" y="2690593"/>
              <a:ext cx="1882800" cy="546201"/>
            </a:xfrm>
            <a:prstGeom prst="rect">
              <a:avLst/>
            </a:prstGeom>
            <a:noFill/>
            <a:ln w="9525" cap="flat" cmpd="sng">
              <a:solidFill>
                <a:schemeClr val="accent6">
                  <a:lumMod val="75000"/>
                </a:schemeClr>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a:solidFill>
                    <a:schemeClr val="accent6">
                      <a:lumMod val="75000"/>
                    </a:schemeClr>
                  </a:solidFill>
                  <a:latin typeface="Roboto"/>
                  <a:ea typeface="Roboto"/>
                  <a:cs typeface="Roboto"/>
                  <a:sym typeface="Roboto"/>
                </a:rPr>
                <a:t>Begin cohort/workshops</a:t>
              </a:r>
              <a:endParaRPr sz="1800" b="1" dirty="0">
                <a:solidFill>
                  <a:schemeClr val="accent6">
                    <a:lumMod val="75000"/>
                  </a:schemeClr>
                </a:solidFill>
                <a:latin typeface="Roboto"/>
                <a:ea typeface="Roboto"/>
                <a:cs typeface="Roboto"/>
                <a:sym typeface="Roboto"/>
              </a:endParaRPr>
            </a:p>
          </p:txBody>
        </p:sp>
        <p:sp>
          <p:nvSpPr>
            <p:cNvPr id="218" name="Google Shape;218;g6d3f874460_0_41"/>
            <p:cNvSpPr txBox="1"/>
            <p:nvPr/>
          </p:nvSpPr>
          <p:spPr>
            <a:xfrm>
              <a:off x="6863395" y="3236793"/>
              <a:ext cx="1882800" cy="1611337"/>
            </a:xfrm>
            <a:prstGeom prst="rect">
              <a:avLst/>
            </a:prstGeom>
            <a:noFill/>
            <a:ln w="9525" cap="flat" cmpd="sng">
              <a:solidFill>
                <a:schemeClr val="accent6">
                  <a:lumMod val="75000"/>
                </a:schemeClr>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smtClean="0">
                  <a:solidFill>
                    <a:schemeClr val="accent6">
                      <a:lumMod val="75000"/>
                    </a:schemeClr>
                  </a:solidFill>
                  <a:latin typeface="Roboto"/>
                  <a:ea typeface="Roboto"/>
                  <a:cs typeface="Roboto"/>
                  <a:sym typeface="Roboto"/>
                </a:rPr>
                <a:t>4 workshops/ events in Fall</a:t>
              </a:r>
              <a:endParaRPr sz="2000" dirty="0" smtClean="0">
                <a:solidFill>
                  <a:schemeClr val="accent6">
                    <a:lumMod val="75000"/>
                  </a:schemeClr>
                </a:solidFill>
                <a:latin typeface="Roboto"/>
                <a:ea typeface="Roboto"/>
                <a:cs typeface="Roboto"/>
                <a:sym typeface="Roboto"/>
              </a:endParaRPr>
            </a:p>
            <a:p>
              <a:pPr marL="0" lvl="0" indent="0" algn="ctr" rtl="0">
                <a:spcBef>
                  <a:spcPts val="1600"/>
                </a:spcBef>
                <a:spcAft>
                  <a:spcPts val="1600"/>
                </a:spcAft>
                <a:buNone/>
              </a:pPr>
              <a:r>
                <a:rPr lang="en-US" sz="2000" dirty="0" smtClean="0">
                  <a:solidFill>
                    <a:schemeClr val="accent6">
                      <a:lumMod val="75000"/>
                    </a:schemeClr>
                  </a:solidFill>
                  <a:latin typeface="Roboto"/>
                  <a:ea typeface="Roboto"/>
                  <a:cs typeface="Roboto"/>
                  <a:sym typeface="Roboto"/>
                </a:rPr>
                <a:t>4 workshops/ events Spring</a:t>
              </a:r>
              <a:endParaRPr sz="2000" dirty="0">
                <a:solidFill>
                  <a:schemeClr val="accent6">
                    <a:lumMod val="75000"/>
                  </a:schemeClr>
                </a:solidFill>
                <a:latin typeface="Roboto"/>
                <a:ea typeface="Roboto"/>
                <a:cs typeface="Roboto"/>
                <a:sym typeface="Roboto"/>
              </a:endParaRPr>
            </a:p>
          </p:txBody>
        </p:sp>
        <p:sp>
          <p:nvSpPr>
            <p:cNvPr id="219" name="Google Shape;219;g6d3f874460_0_41"/>
            <p:cNvSpPr txBox="1"/>
            <p:nvPr/>
          </p:nvSpPr>
          <p:spPr>
            <a:xfrm>
              <a:off x="7502285" y="1994615"/>
              <a:ext cx="494700" cy="45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b="1" dirty="0">
                  <a:solidFill>
                    <a:schemeClr val="accent6">
                      <a:lumMod val="75000"/>
                    </a:schemeClr>
                  </a:solidFill>
                  <a:latin typeface="Roboto"/>
                  <a:ea typeface="Roboto"/>
                  <a:cs typeface="Roboto"/>
                  <a:sym typeface="Roboto"/>
                </a:rPr>
                <a:t>SEP-MAY</a:t>
              </a:r>
              <a:endParaRPr b="1" dirty="0">
                <a:solidFill>
                  <a:schemeClr val="accent6">
                    <a:lumMod val="75000"/>
                  </a:schemeClr>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left)">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wipe(left)">
                                      <p:cBhvr>
                                        <p:cTn id="12" dur="500"/>
                                        <p:tgtEl>
                                          <p:spTgt spid="197"/>
                                        </p:tgtEl>
                                      </p:cBhvr>
                                    </p:animEffect>
                                  </p:childTnLst>
                                </p:cTn>
                              </p:par>
                              <p:par>
                                <p:cTn id="13" presetID="22" presetClass="entr" presetSubtype="8" fill="hold" nodeType="withEffect">
                                  <p:stCondLst>
                                    <p:cond delay="0"/>
                                  </p:stCondLst>
                                  <p:childTnLst>
                                    <p:set>
                                      <p:cBhvr>
                                        <p:cTn id="14" dur="1" fill="hold">
                                          <p:stCondLst>
                                            <p:cond delay="0"/>
                                          </p:stCondLst>
                                        </p:cTn>
                                        <p:tgtEl>
                                          <p:spTgt spid="198"/>
                                        </p:tgtEl>
                                        <p:attrNameLst>
                                          <p:attrName>style.visibility</p:attrName>
                                        </p:attrNameLst>
                                      </p:cBhvr>
                                      <p:to>
                                        <p:strVal val="visible"/>
                                      </p:to>
                                    </p:set>
                                    <p:animEffect transition="in" filter="wipe(left)">
                                      <p:cBhvr>
                                        <p:cTn id="15" dur="500"/>
                                        <p:tgtEl>
                                          <p:spTgt spid="1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8"/>
                                        </p:tgtEl>
                                        <p:attrNameLst>
                                          <p:attrName>style.visibility</p:attrName>
                                        </p:attrNameLst>
                                      </p:cBhvr>
                                      <p:to>
                                        <p:strVal val="visible"/>
                                      </p:to>
                                    </p:set>
                                    <p:animEffect transition="in" filter="wipe(left)">
                                      <p:cBhvr>
                                        <p:cTn id="20" dur="500"/>
                                        <p:tgtEl>
                                          <p:spTgt spid="208"/>
                                        </p:tgtEl>
                                      </p:cBhvr>
                                    </p:animEffect>
                                  </p:childTnLst>
                                </p:cTn>
                              </p:par>
                              <p:par>
                                <p:cTn id="21" presetID="22" presetClass="entr" presetSubtype="8" fill="hold" nodeType="with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wipe(left)">
                                      <p:cBhvr>
                                        <p:cTn id="23" dur="500"/>
                                        <p:tgtEl>
                                          <p:spTgt spid="20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9"/>
                                        </p:tgtEl>
                                        <p:attrNameLst>
                                          <p:attrName>style.visibility</p:attrName>
                                        </p:attrNameLst>
                                      </p:cBhvr>
                                      <p:to>
                                        <p:strVal val="visible"/>
                                      </p:to>
                                    </p:set>
                                    <p:animEffect transition="in" filter="wipe(left)">
                                      <p:cBhvr>
                                        <p:cTn id="28" dur="500"/>
                                        <p:tgtEl>
                                          <p:spTgt spid="209"/>
                                        </p:tgtEl>
                                      </p:cBhvr>
                                    </p:animEffect>
                                  </p:childTnLst>
                                </p:cTn>
                              </p:par>
                              <p:par>
                                <p:cTn id="29" presetID="22" presetClass="entr" presetSubtype="8"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wipe(left)">
                                      <p:cBhvr>
                                        <p:cTn id="31"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208" grpId="0" animBg="1"/>
      <p:bldP spid="2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p:nvPr/>
        </p:nvSpPr>
        <p:spPr>
          <a:xfrm>
            <a:off x="-75" y="200050"/>
            <a:ext cx="9144000" cy="57435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6"/>
          <p:cNvSpPr txBox="1">
            <a:spLocks noGrp="1"/>
          </p:cNvSpPr>
          <p:nvPr>
            <p:ph type="body" idx="1"/>
          </p:nvPr>
        </p:nvSpPr>
        <p:spPr>
          <a:xfrm>
            <a:off x="337425" y="868826"/>
            <a:ext cx="8469000" cy="4603200"/>
          </a:xfrm>
          <a:prstGeom prst="rect">
            <a:avLst/>
          </a:prstGeom>
          <a:noFill/>
          <a:ln>
            <a:noFill/>
          </a:ln>
        </p:spPr>
        <p:txBody>
          <a:bodyPr spcFirstLastPara="1" wrap="square" lIns="91425" tIns="45700" rIns="91425" bIns="45700" anchor="t" anchorCtr="0">
            <a:normAutofit/>
          </a:bodyPr>
          <a:lstStyle/>
          <a:p>
            <a:pPr marL="457200" lvl="0" indent="-381000" algn="l" rtl="0">
              <a:spcBef>
                <a:spcPts val="0"/>
              </a:spcBef>
              <a:spcAft>
                <a:spcPts val="0"/>
              </a:spcAft>
              <a:buSzPts val="2400"/>
              <a:buFont typeface="Arial"/>
              <a:buChar char="•"/>
            </a:pPr>
            <a:r>
              <a:rPr lang="en-US" sz="2400" dirty="0">
                <a:latin typeface="Arial"/>
                <a:ea typeface="Arial"/>
                <a:cs typeface="Arial"/>
                <a:sym typeface="Arial"/>
              </a:rPr>
              <a:t>Topics covered in Workshops (</a:t>
            </a:r>
            <a:r>
              <a:rPr lang="en-US" sz="2400" dirty="0">
                <a:latin typeface="Arial"/>
                <a:ea typeface="Arial"/>
                <a:cs typeface="Arial"/>
                <a:sym typeface="Arial"/>
                <a:hlinkClick r:id="rId4"/>
              </a:rPr>
              <a:t>syllabus</a:t>
            </a:r>
            <a:r>
              <a:rPr lang="en-US" sz="2400" dirty="0">
                <a:latin typeface="Arial"/>
                <a:ea typeface="Arial"/>
                <a:cs typeface="Arial"/>
                <a:sym typeface="Arial"/>
              </a:rPr>
              <a:t>)</a:t>
            </a:r>
            <a:endParaRPr sz="2400" dirty="0">
              <a:latin typeface="Arial"/>
              <a:ea typeface="Arial"/>
              <a:cs typeface="Arial"/>
              <a:sym typeface="Arial"/>
            </a:endParaRPr>
          </a:p>
          <a:p>
            <a:pPr marL="914400" lvl="0" indent="0" algn="l" rtl="0">
              <a:spcBef>
                <a:spcPts val="0"/>
              </a:spcBef>
              <a:spcAft>
                <a:spcPts val="0"/>
              </a:spcAft>
              <a:buNone/>
            </a:pPr>
            <a:endParaRPr sz="1600" dirty="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US" sz="2400" dirty="0">
                <a:latin typeface="Arial"/>
                <a:ea typeface="Arial"/>
                <a:cs typeface="Arial"/>
                <a:sym typeface="Arial"/>
              </a:rPr>
              <a:t>Participant Expectations: </a:t>
            </a:r>
            <a:endParaRPr sz="24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2000" dirty="0" smtClean="0">
                <a:latin typeface="Arial"/>
                <a:ea typeface="Arial"/>
                <a:cs typeface="Arial"/>
                <a:sym typeface="Arial"/>
              </a:rPr>
              <a:t>Attendance: *Must </a:t>
            </a:r>
            <a:r>
              <a:rPr lang="en-US" sz="2000" dirty="0">
                <a:latin typeface="Arial"/>
                <a:ea typeface="Arial"/>
                <a:cs typeface="Arial"/>
                <a:sym typeface="Arial"/>
              </a:rPr>
              <a:t>attend </a:t>
            </a:r>
            <a:r>
              <a:rPr lang="en-US" sz="2000" b="1" u="sng" dirty="0">
                <a:latin typeface="Arial"/>
                <a:ea typeface="Arial"/>
                <a:cs typeface="Arial"/>
                <a:sym typeface="Arial"/>
              </a:rPr>
              <a:t>AT LEAST 6</a:t>
            </a:r>
            <a:r>
              <a:rPr lang="en-US" sz="2000" dirty="0">
                <a:latin typeface="Arial"/>
                <a:ea typeface="Arial"/>
                <a:cs typeface="Arial"/>
                <a:sym typeface="Arial"/>
              </a:rPr>
              <a:t> out of 8 workshops throughout the </a:t>
            </a:r>
            <a:r>
              <a:rPr lang="en-US" sz="2000" dirty="0" smtClean="0">
                <a:latin typeface="Arial"/>
                <a:ea typeface="Arial"/>
                <a:cs typeface="Arial"/>
                <a:sym typeface="Arial"/>
              </a:rPr>
              <a:t>program. </a:t>
            </a:r>
            <a:endParaRPr sz="20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2000" dirty="0">
                <a:latin typeface="Arial"/>
                <a:ea typeface="Arial"/>
                <a:cs typeface="Arial"/>
                <a:sym typeface="Arial"/>
              </a:rPr>
              <a:t>Participation: Actively participate in your career exploration process by way of the workshop activities and complete required assignments. </a:t>
            </a:r>
            <a:endParaRPr sz="20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2000" dirty="0">
                <a:latin typeface="Arial"/>
                <a:ea typeface="Arial"/>
                <a:cs typeface="Arial"/>
                <a:sym typeface="Arial"/>
              </a:rPr>
              <a:t>Teamwork: Treat your cohort as you would someone you care about. Get to know their goals and keep an open eye out for opportunities and resources that could be helpful.  </a:t>
            </a:r>
            <a:endParaRPr sz="2000" dirty="0">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US" sz="2000" dirty="0" smtClean="0">
                <a:latin typeface="Arial"/>
                <a:ea typeface="Arial"/>
                <a:cs typeface="Arial"/>
                <a:sym typeface="Arial"/>
              </a:rPr>
              <a:t>For learning/working </a:t>
            </a:r>
            <a:r>
              <a:rPr lang="en-US" sz="2000" dirty="0">
                <a:latin typeface="Arial"/>
                <a:ea typeface="Arial"/>
                <a:cs typeface="Arial"/>
                <a:sym typeface="Arial"/>
              </a:rPr>
              <a:t>sessions-please bring a </a:t>
            </a:r>
            <a:r>
              <a:rPr lang="en-US" sz="2000" dirty="0" smtClean="0">
                <a:latin typeface="Arial"/>
                <a:ea typeface="Arial"/>
                <a:cs typeface="Arial"/>
                <a:sym typeface="Arial"/>
              </a:rPr>
              <a:t>laptop.</a:t>
            </a:r>
            <a:endParaRPr sz="2000" dirty="0">
              <a:latin typeface="Arial"/>
              <a:ea typeface="Arial"/>
              <a:cs typeface="Arial"/>
              <a:sym typeface="Arial"/>
            </a:endParaRPr>
          </a:p>
          <a:p>
            <a:pPr marL="0" lvl="0" indent="0" algn="l" rtl="0">
              <a:spcBef>
                <a:spcPts val="0"/>
              </a:spcBef>
              <a:spcAft>
                <a:spcPts val="0"/>
              </a:spcAft>
              <a:buNone/>
            </a:pPr>
            <a:endParaRPr sz="3000" dirty="0">
              <a:latin typeface="Arial"/>
              <a:ea typeface="Arial"/>
              <a:cs typeface="Arial"/>
              <a:sym typeface="Arial"/>
            </a:endParaRPr>
          </a:p>
        </p:txBody>
      </p:sp>
      <p:pic>
        <p:nvPicPr>
          <p:cNvPr id="227" name="Google Shape;227;p6"/>
          <p:cNvPicPr preferRelativeResize="0"/>
          <p:nvPr/>
        </p:nvPicPr>
        <p:blipFill rotWithShape="1">
          <a:blip r:embed="rId5">
            <a:alphaModFix/>
          </a:blip>
          <a:srcRect/>
          <a:stretch/>
        </p:blipFill>
        <p:spPr>
          <a:xfrm>
            <a:off x="0" y="0"/>
            <a:ext cx="9144000" cy="668776"/>
          </a:xfrm>
          <a:prstGeom prst="rect">
            <a:avLst/>
          </a:prstGeom>
          <a:noFill/>
          <a:ln>
            <a:noFill/>
          </a:ln>
        </p:spPr>
      </p:pic>
      <p:sp>
        <p:nvSpPr>
          <p:cNvPr id="228" name="Google Shape;228;p6"/>
          <p:cNvSpPr txBox="1"/>
          <p:nvPr/>
        </p:nvSpPr>
        <p:spPr>
          <a:xfrm>
            <a:off x="3657601" y="88166"/>
            <a:ext cx="54864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dk1"/>
                </a:solidFill>
              </a:rPr>
              <a:t>PROGRAM SYLLABUS</a:t>
            </a:r>
            <a:endParaRPr sz="32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500"/>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2" end="2"/>
                                            </p:txEl>
                                          </p:spTgt>
                                        </p:tgtEl>
                                        <p:attrNameLst>
                                          <p:attrName>style.visibility</p:attrName>
                                        </p:attrNameLst>
                                      </p:cBhvr>
                                      <p:to>
                                        <p:strVal val="visible"/>
                                      </p:to>
                                    </p:set>
                                    <p:animEffect transition="in" filter="fade">
                                      <p:cBhvr>
                                        <p:cTn id="12" dur="500"/>
                                        <p:tgtEl>
                                          <p:spTgt spid="2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3" end="3"/>
                                            </p:txEl>
                                          </p:spTgt>
                                        </p:tgtEl>
                                        <p:attrNameLst>
                                          <p:attrName>style.visibility</p:attrName>
                                        </p:attrNameLst>
                                      </p:cBhvr>
                                      <p:to>
                                        <p:strVal val="visible"/>
                                      </p:to>
                                    </p:set>
                                    <p:animEffect transition="in" filter="fade">
                                      <p:cBhvr>
                                        <p:cTn id="17" dur="500"/>
                                        <p:tgtEl>
                                          <p:spTgt spid="2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4" end="4"/>
                                            </p:txEl>
                                          </p:spTgt>
                                        </p:tgtEl>
                                        <p:attrNameLst>
                                          <p:attrName>style.visibility</p:attrName>
                                        </p:attrNameLst>
                                      </p:cBhvr>
                                      <p:to>
                                        <p:strVal val="visible"/>
                                      </p:to>
                                    </p:set>
                                    <p:animEffect transition="in" filter="fade">
                                      <p:cBhvr>
                                        <p:cTn id="22" dur="500"/>
                                        <p:tgtEl>
                                          <p:spTgt spid="2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5" end="5"/>
                                            </p:txEl>
                                          </p:spTgt>
                                        </p:tgtEl>
                                        <p:attrNameLst>
                                          <p:attrName>style.visibility</p:attrName>
                                        </p:attrNameLst>
                                      </p:cBhvr>
                                      <p:to>
                                        <p:strVal val="visible"/>
                                      </p:to>
                                    </p:set>
                                    <p:animEffect transition="in" filter="fade">
                                      <p:cBhvr>
                                        <p:cTn id="27" dur="500"/>
                                        <p:tgtEl>
                                          <p:spTgt spid="22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xEl>
                                              <p:pRg st="6" end="6"/>
                                            </p:txEl>
                                          </p:spTgt>
                                        </p:tgtEl>
                                        <p:attrNameLst>
                                          <p:attrName>style.visibility</p:attrName>
                                        </p:attrNameLst>
                                      </p:cBhvr>
                                      <p:to>
                                        <p:strVal val="visible"/>
                                      </p:to>
                                    </p:set>
                                    <p:animEffect transition="in" filter="fade">
                                      <p:cBhvr>
                                        <p:cTn id="32" dur="500"/>
                                        <p:tgtEl>
                                          <p:spTgt spid="2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g7c88384a1d_0_5"/>
          <p:cNvPicPr preferRelativeResize="0"/>
          <p:nvPr/>
        </p:nvPicPr>
        <p:blipFill>
          <a:blip r:embed="rId3">
            <a:alphaModFix/>
          </a:blip>
          <a:stretch>
            <a:fillRect/>
          </a:stretch>
        </p:blipFill>
        <p:spPr>
          <a:xfrm>
            <a:off x="1387800" y="1476325"/>
            <a:ext cx="6368400" cy="3895775"/>
          </a:xfrm>
          <a:prstGeom prst="rect">
            <a:avLst/>
          </a:prstGeom>
          <a:noFill/>
          <a:ln>
            <a:noFill/>
          </a:ln>
        </p:spPr>
      </p:pic>
      <p:sp>
        <p:nvSpPr>
          <p:cNvPr id="111" name="Google Shape;111;g7c88384a1d_0_5"/>
          <p:cNvSpPr txBox="1"/>
          <p:nvPr/>
        </p:nvSpPr>
        <p:spPr>
          <a:xfrm>
            <a:off x="1679400" y="846280"/>
            <a:ext cx="5785200" cy="61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t>First Year Cohort: small and mighty</a:t>
            </a:r>
            <a:endParaRPr sz="2400" b="1" dirty="0"/>
          </a:p>
        </p:txBody>
      </p:sp>
      <p:pic>
        <p:nvPicPr>
          <p:cNvPr id="112" name="Google Shape;112;g7c88384a1d_0_5"/>
          <p:cNvPicPr preferRelativeResize="0"/>
          <p:nvPr/>
        </p:nvPicPr>
        <p:blipFill rotWithShape="1">
          <a:blip r:embed="rId4">
            <a:alphaModFix/>
          </a:blip>
          <a:srcRect/>
          <a:stretch/>
        </p:blipFill>
        <p:spPr>
          <a:xfrm>
            <a:off x="0" y="0"/>
            <a:ext cx="9144000" cy="815800"/>
          </a:xfrm>
          <a:prstGeom prst="rect">
            <a:avLst/>
          </a:prstGeom>
          <a:noFill/>
          <a:ln>
            <a:noFill/>
          </a:ln>
        </p:spPr>
      </p:pic>
      <p:sp>
        <p:nvSpPr>
          <p:cNvPr id="2" name="TextBox 1"/>
          <p:cNvSpPr txBox="1"/>
          <p:nvPr/>
        </p:nvSpPr>
        <p:spPr>
          <a:xfrm>
            <a:off x="4520794" y="115512"/>
            <a:ext cx="4557369" cy="584775"/>
          </a:xfrm>
          <a:prstGeom prst="rect">
            <a:avLst/>
          </a:prstGeom>
          <a:noFill/>
        </p:spPr>
        <p:txBody>
          <a:bodyPr wrap="square" rtlCol="0">
            <a:spAutoFit/>
          </a:bodyPr>
          <a:lstStyle/>
          <a:p>
            <a:r>
              <a:rPr lang="en-US" sz="3200" b="1" dirty="0" smtClean="0"/>
              <a:t>PROGRAM GROWTH</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7c88384a1d_0_27"/>
          <p:cNvPicPr preferRelativeResize="0"/>
          <p:nvPr/>
        </p:nvPicPr>
        <p:blipFill rotWithShape="1">
          <a:blip r:embed="rId3">
            <a:alphaModFix/>
          </a:blip>
          <a:srcRect/>
          <a:stretch/>
        </p:blipFill>
        <p:spPr>
          <a:xfrm>
            <a:off x="0" y="0"/>
            <a:ext cx="9144000" cy="815800"/>
          </a:xfrm>
          <a:prstGeom prst="rect">
            <a:avLst/>
          </a:prstGeom>
          <a:noFill/>
          <a:ln>
            <a:noFill/>
          </a:ln>
        </p:spPr>
      </p:pic>
      <p:pic>
        <p:nvPicPr>
          <p:cNvPr id="236" name="Google Shape;236;g7c88384a1d_0_27"/>
          <p:cNvPicPr preferRelativeResize="0"/>
          <p:nvPr/>
        </p:nvPicPr>
        <p:blipFill>
          <a:blip r:embed="rId4">
            <a:alphaModFix/>
          </a:blip>
          <a:stretch>
            <a:fillRect/>
          </a:stretch>
        </p:blipFill>
        <p:spPr>
          <a:xfrm>
            <a:off x="307000" y="908875"/>
            <a:ext cx="3230900" cy="3890074"/>
          </a:xfrm>
          <a:prstGeom prst="rect">
            <a:avLst/>
          </a:prstGeom>
          <a:noFill/>
          <a:ln>
            <a:noFill/>
          </a:ln>
        </p:spPr>
      </p:pic>
      <p:sp>
        <p:nvSpPr>
          <p:cNvPr id="237" name="Google Shape;237;g7c88384a1d_0_27"/>
          <p:cNvSpPr txBox="1"/>
          <p:nvPr/>
        </p:nvSpPr>
        <p:spPr>
          <a:xfrm>
            <a:off x="5059680" y="1233475"/>
            <a:ext cx="3231000" cy="4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dirty="0">
                <a:solidFill>
                  <a:schemeClr val="bg2"/>
                </a:solidFill>
              </a:rPr>
              <a:t>Participation is key!</a:t>
            </a:r>
            <a:endParaRPr sz="2400" b="1" i="1" dirty="0">
              <a:solidFill>
                <a:schemeClr val="bg2"/>
              </a:solidFill>
            </a:endParaRPr>
          </a:p>
        </p:txBody>
      </p:sp>
      <p:pic>
        <p:nvPicPr>
          <p:cNvPr id="238" name="Google Shape;238;g7c88384a1d_0_27"/>
          <p:cNvPicPr preferRelativeResize="0"/>
          <p:nvPr/>
        </p:nvPicPr>
        <p:blipFill rotWithShape="1">
          <a:blip r:embed="rId5">
            <a:alphaModFix/>
          </a:blip>
          <a:srcRect l="2371" r="2232"/>
          <a:stretch/>
        </p:blipFill>
        <p:spPr>
          <a:xfrm>
            <a:off x="3756660" y="2131150"/>
            <a:ext cx="5212080" cy="3362875"/>
          </a:xfrm>
          <a:prstGeom prst="rect">
            <a:avLst/>
          </a:prstGeom>
          <a:noFill/>
          <a:ln>
            <a:noFill/>
          </a:ln>
        </p:spPr>
      </p:pic>
      <p:sp>
        <p:nvSpPr>
          <p:cNvPr id="2" name="TextBox 1"/>
          <p:cNvSpPr txBox="1"/>
          <p:nvPr/>
        </p:nvSpPr>
        <p:spPr>
          <a:xfrm>
            <a:off x="1468908" y="4908499"/>
            <a:ext cx="907084" cy="307777"/>
          </a:xfrm>
          <a:prstGeom prst="rect">
            <a:avLst/>
          </a:prstGeom>
          <a:noFill/>
        </p:spPr>
        <p:txBody>
          <a:bodyPr wrap="square" rtlCol="0">
            <a:spAutoFit/>
          </a:bodyPr>
          <a:lstStyle/>
          <a:p>
            <a:r>
              <a:rPr lang="en-US" dirty="0" smtClean="0"/>
              <a:t>Year 2 </a:t>
            </a:r>
            <a:endParaRPr lang="en-US" dirty="0"/>
          </a:p>
        </p:txBody>
      </p:sp>
      <p:sp>
        <p:nvSpPr>
          <p:cNvPr id="7" name="TextBox 6"/>
          <p:cNvSpPr txBox="1"/>
          <p:nvPr/>
        </p:nvSpPr>
        <p:spPr>
          <a:xfrm>
            <a:off x="6114290" y="5565648"/>
            <a:ext cx="907084" cy="307777"/>
          </a:xfrm>
          <a:prstGeom prst="rect">
            <a:avLst/>
          </a:prstGeom>
          <a:noFill/>
        </p:spPr>
        <p:txBody>
          <a:bodyPr wrap="square" rtlCol="0">
            <a:spAutoFit/>
          </a:bodyPr>
          <a:lstStyle/>
          <a:p>
            <a:r>
              <a:rPr lang="en-US" dirty="0" smtClean="0"/>
              <a:t>Year 3</a:t>
            </a:r>
            <a:endParaRPr lang="en-US" dirty="0"/>
          </a:p>
        </p:txBody>
      </p:sp>
      <p:sp>
        <p:nvSpPr>
          <p:cNvPr id="3" name="TextBox 2"/>
          <p:cNvSpPr txBox="1"/>
          <p:nvPr/>
        </p:nvSpPr>
        <p:spPr>
          <a:xfrm>
            <a:off x="4337974" y="115512"/>
            <a:ext cx="4674412" cy="584775"/>
          </a:xfrm>
          <a:prstGeom prst="rect">
            <a:avLst/>
          </a:prstGeom>
          <a:noFill/>
        </p:spPr>
        <p:txBody>
          <a:bodyPr wrap="square" rtlCol="0">
            <a:spAutoFit/>
          </a:bodyPr>
          <a:lstStyle/>
          <a:p>
            <a:r>
              <a:rPr lang="en-US" sz="3200" b="1" dirty="0" smtClean="0"/>
              <a:t>PROGRAM GROWTH</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1000"/>
                                        <p:tgtEl>
                                          <p:spTgt spid="237"/>
                                        </p:tgtEl>
                                      </p:cBhvr>
                                    </p:animEffect>
                                    <p:anim calcmode="lin" valueType="num">
                                      <p:cBhvr>
                                        <p:cTn id="13" dur="1000" fill="hold"/>
                                        <p:tgtEl>
                                          <p:spTgt spid="237"/>
                                        </p:tgtEl>
                                        <p:attrNameLst>
                                          <p:attrName>ppt_x</p:attrName>
                                        </p:attrNameLst>
                                      </p:cBhvr>
                                      <p:tavLst>
                                        <p:tav tm="0">
                                          <p:val>
                                            <p:strVal val="#ppt_x"/>
                                          </p:val>
                                        </p:tav>
                                        <p:tav tm="100000">
                                          <p:val>
                                            <p:strVal val="#ppt_x"/>
                                          </p:val>
                                        </p:tav>
                                      </p:tavLst>
                                    </p:anim>
                                    <p:anim calcmode="lin" valueType="num">
                                      <p:cBhvr>
                                        <p:cTn id="14" dur="1000" fill="hold"/>
                                        <p:tgtEl>
                                          <p:spTgt spid="2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fade">
                                      <p:cBhvr>
                                        <p:cTn id="17" dur="1000"/>
                                        <p:tgtEl>
                                          <p:spTgt spid="238"/>
                                        </p:tgtEl>
                                      </p:cBhvr>
                                    </p:animEffect>
                                    <p:anim calcmode="lin" valueType="num">
                                      <p:cBhvr>
                                        <p:cTn id="18" dur="1000" fill="hold"/>
                                        <p:tgtEl>
                                          <p:spTgt spid="238"/>
                                        </p:tgtEl>
                                        <p:attrNameLst>
                                          <p:attrName>ppt_x</p:attrName>
                                        </p:attrNameLst>
                                      </p:cBhvr>
                                      <p:tavLst>
                                        <p:tav tm="0">
                                          <p:val>
                                            <p:strVal val="#ppt_x"/>
                                          </p:val>
                                        </p:tav>
                                        <p:tav tm="100000">
                                          <p:val>
                                            <p:strVal val="#ppt_x"/>
                                          </p:val>
                                        </p:tav>
                                      </p:tavLst>
                                    </p:anim>
                                    <p:anim calcmode="lin" valueType="num">
                                      <p:cBhvr>
                                        <p:cTn id="19"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
          <p:cNvSpPr/>
          <p:nvPr/>
        </p:nvSpPr>
        <p:spPr>
          <a:xfrm>
            <a:off x="0" y="668776"/>
            <a:ext cx="9144000" cy="5274824"/>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p3"/>
          <p:cNvSpPr txBox="1">
            <a:spLocks noGrp="1"/>
          </p:cNvSpPr>
          <p:nvPr>
            <p:ph type="body" idx="1"/>
          </p:nvPr>
        </p:nvSpPr>
        <p:spPr>
          <a:xfrm>
            <a:off x="346225" y="1396700"/>
            <a:ext cx="8340600" cy="3402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Font typeface="Arial"/>
              <a:buChar char="•"/>
            </a:pPr>
            <a:r>
              <a:rPr lang="en-US" dirty="0">
                <a:latin typeface="Arial"/>
                <a:ea typeface="Arial"/>
                <a:cs typeface="Arial"/>
                <a:sym typeface="Arial"/>
              </a:rPr>
              <a:t>Using Alumni as a resource</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US" dirty="0">
                <a:latin typeface="Arial"/>
                <a:ea typeface="Arial"/>
                <a:cs typeface="Arial"/>
                <a:sym typeface="Arial"/>
              </a:rPr>
              <a:t>Special events for program</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US" dirty="0">
                <a:latin typeface="Arial"/>
                <a:ea typeface="Arial"/>
                <a:cs typeface="Arial"/>
                <a:sym typeface="Arial"/>
              </a:rPr>
              <a:t>Career Counselor in VRC office hours</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US" dirty="0">
                <a:latin typeface="Arial"/>
                <a:ea typeface="Arial"/>
                <a:cs typeface="Arial"/>
                <a:sym typeface="Arial"/>
              </a:rPr>
              <a:t>Employer Info Sessions in VRC</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US" dirty="0">
                <a:latin typeface="Arial"/>
                <a:ea typeface="Arial"/>
                <a:cs typeface="Arial"/>
                <a:sym typeface="Arial"/>
              </a:rPr>
              <a:t>Collaborate with Bay Area Veterans Coalition of Employers (vet ERG’s)</a:t>
            </a:r>
            <a:endParaRPr dirty="0">
              <a:latin typeface="Arial"/>
              <a:ea typeface="Arial"/>
              <a:cs typeface="Arial"/>
              <a:sym typeface="Arial"/>
            </a:endParaRPr>
          </a:p>
          <a:p>
            <a:pPr marL="457200" lvl="0" indent="0" algn="l" rtl="0">
              <a:lnSpc>
                <a:spcPct val="100000"/>
              </a:lnSpc>
              <a:spcBef>
                <a:spcPts val="0"/>
              </a:spcBef>
              <a:spcAft>
                <a:spcPts val="0"/>
              </a:spcAft>
              <a:buNone/>
            </a:pPr>
            <a:endParaRPr dirty="0"/>
          </a:p>
        </p:txBody>
      </p:sp>
      <p:pic>
        <p:nvPicPr>
          <p:cNvPr id="256" name="Google Shape;256;p3"/>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258" name="Google Shape;258;p3"/>
          <p:cNvSpPr txBox="1"/>
          <p:nvPr/>
        </p:nvSpPr>
        <p:spPr>
          <a:xfrm>
            <a:off x="4657725" y="100025"/>
            <a:ext cx="4386300" cy="4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Calibri"/>
                <a:ea typeface="Calibri"/>
                <a:cs typeface="Calibri"/>
                <a:sym typeface="Calibri"/>
              </a:rPr>
              <a:t>ADDITIONAL RESOURCES</a:t>
            </a:r>
            <a:endParaRPr sz="30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5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5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5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500"/>
                                        <p:tgtEl>
                                          <p:spTgt spid="2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xEl>
                                              <p:pRg st="4" end="4"/>
                                            </p:txEl>
                                          </p:spTgt>
                                        </p:tgtEl>
                                        <p:attrNameLst>
                                          <p:attrName>style.visibility</p:attrName>
                                        </p:attrNameLst>
                                      </p:cBhvr>
                                      <p:to>
                                        <p:strVal val="visible"/>
                                      </p:to>
                                    </p:set>
                                    <p:animEffect transition="in" filter="fade">
                                      <p:cBhvr>
                                        <p:cTn id="27" dur="500"/>
                                        <p:tgtEl>
                                          <p:spTgt spid="2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7c88384a1d_0_39"/>
          <p:cNvSpPr txBox="1">
            <a:spLocks noGrp="1"/>
          </p:cNvSpPr>
          <p:nvPr>
            <p:ph type="title"/>
          </p:nvPr>
        </p:nvSpPr>
        <p:spPr>
          <a:xfrm>
            <a:off x="838200" y="730625"/>
            <a:ext cx="8229600" cy="588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latin typeface="+mn-lt"/>
              </a:rPr>
              <a:t>Alumni Events/Mentorship</a:t>
            </a:r>
            <a:endParaRPr sz="3200" dirty="0">
              <a:latin typeface="+mn-lt"/>
            </a:endParaRPr>
          </a:p>
        </p:txBody>
      </p:sp>
      <p:pic>
        <p:nvPicPr>
          <p:cNvPr id="265" name="Google Shape;265;g7c88384a1d_0_39"/>
          <p:cNvPicPr preferRelativeResize="0"/>
          <p:nvPr/>
        </p:nvPicPr>
        <p:blipFill>
          <a:blip r:embed="rId3">
            <a:alphaModFix/>
          </a:blip>
          <a:stretch>
            <a:fillRect/>
          </a:stretch>
        </p:blipFill>
        <p:spPr>
          <a:xfrm>
            <a:off x="4434825" y="2156475"/>
            <a:ext cx="4556775" cy="3642351"/>
          </a:xfrm>
          <a:prstGeom prst="rect">
            <a:avLst/>
          </a:prstGeom>
          <a:noFill/>
          <a:ln>
            <a:noFill/>
          </a:ln>
        </p:spPr>
      </p:pic>
      <p:pic>
        <p:nvPicPr>
          <p:cNvPr id="266" name="Google Shape;266;g7c88384a1d_0_39"/>
          <p:cNvPicPr preferRelativeResize="0"/>
          <p:nvPr/>
        </p:nvPicPr>
        <p:blipFill>
          <a:blip r:embed="rId4">
            <a:alphaModFix/>
          </a:blip>
          <a:stretch>
            <a:fillRect/>
          </a:stretch>
        </p:blipFill>
        <p:spPr>
          <a:xfrm>
            <a:off x="152400" y="1381075"/>
            <a:ext cx="3980225" cy="2985174"/>
          </a:xfrm>
          <a:prstGeom prst="rect">
            <a:avLst/>
          </a:prstGeom>
          <a:noFill/>
          <a:ln>
            <a:noFill/>
          </a:ln>
        </p:spPr>
      </p:pic>
      <p:pic>
        <p:nvPicPr>
          <p:cNvPr id="267" name="Google Shape;267;g7c88384a1d_0_39"/>
          <p:cNvPicPr preferRelativeResize="0"/>
          <p:nvPr/>
        </p:nvPicPr>
        <p:blipFill rotWithShape="1">
          <a:blip r:embed="rId5">
            <a:alphaModFix/>
          </a:blip>
          <a:srcRect/>
          <a:stretch/>
        </p:blipFill>
        <p:spPr>
          <a:xfrm>
            <a:off x="0" y="0"/>
            <a:ext cx="9144000" cy="668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anim calcmode="lin" valueType="num">
                                      <p:cBhvr>
                                        <p:cTn id="7" dur="500" fill="hold"/>
                                        <p:tgtEl>
                                          <p:spTgt spid="264"/>
                                        </p:tgtEl>
                                        <p:attrNameLst>
                                          <p:attrName>ppt_w</p:attrName>
                                        </p:attrNameLst>
                                      </p:cBhvr>
                                      <p:tavLst>
                                        <p:tav tm="0">
                                          <p:val>
                                            <p:fltVal val="0"/>
                                          </p:val>
                                        </p:tav>
                                        <p:tav tm="100000">
                                          <p:val>
                                            <p:strVal val="#ppt_w"/>
                                          </p:val>
                                        </p:tav>
                                      </p:tavLst>
                                    </p:anim>
                                    <p:anim calcmode="lin" valueType="num">
                                      <p:cBhvr>
                                        <p:cTn id="8" dur="500" fill="hold"/>
                                        <p:tgtEl>
                                          <p:spTgt spid="264"/>
                                        </p:tgtEl>
                                        <p:attrNameLst>
                                          <p:attrName>ppt_h</p:attrName>
                                        </p:attrNameLst>
                                      </p:cBhvr>
                                      <p:tavLst>
                                        <p:tav tm="0">
                                          <p:val>
                                            <p:fltVal val="0"/>
                                          </p:val>
                                        </p:tav>
                                        <p:tav tm="100000">
                                          <p:val>
                                            <p:strVal val="#ppt_h"/>
                                          </p:val>
                                        </p:tav>
                                      </p:tavLst>
                                    </p:anim>
                                    <p:animEffect transition="in" filter="fade">
                                      <p:cBhvr>
                                        <p:cTn id="9" dur="500"/>
                                        <p:tgtEl>
                                          <p:spTgt spid="264"/>
                                        </p:tgtEl>
                                      </p:cBhvr>
                                    </p:animEffect>
                                  </p:childTnLst>
                                </p:cTn>
                              </p:par>
                              <p:par>
                                <p:cTn id="10" presetID="53" presetClass="entr" presetSubtype="16" fill="hold" nodeType="withEffect">
                                  <p:stCondLst>
                                    <p:cond delay="0"/>
                                  </p:stCondLst>
                                  <p:childTnLst>
                                    <p:set>
                                      <p:cBhvr>
                                        <p:cTn id="11" dur="1" fill="hold">
                                          <p:stCondLst>
                                            <p:cond delay="0"/>
                                          </p:stCondLst>
                                        </p:cTn>
                                        <p:tgtEl>
                                          <p:spTgt spid="266"/>
                                        </p:tgtEl>
                                        <p:attrNameLst>
                                          <p:attrName>style.visibility</p:attrName>
                                        </p:attrNameLst>
                                      </p:cBhvr>
                                      <p:to>
                                        <p:strVal val="visible"/>
                                      </p:to>
                                    </p:set>
                                    <p:anim calcmode="lin" valueType="num">
                                      <p:cBhvr>
                                        <p:cTn id="12" dur="500" fill="hold"/>
                                        <p:tgtEl>
                                          <p:spTgt spid="266"/>
                                        </p:tgtEl>
                                        <p:attrNameLst>
                                          <p:attrName>ppt_w</p:attrName>
                                        </p:attrNameLst>
                                      </p:cBhvr>
                                      <p:tavLst>
                                        <p:tav tm="0">
                                          <p:val>
                                            <p:fltVal val="0"/>
                                          </p:val>
                                        </p:tav>
                                        <p:tav tm="100000">
                                          <p:val>
                                            <p:strVal val="#ppt_w"/>
                                          </p:val>
                                        </p:tav>
                                      </p:tavLst>
                                    </p:anim>
                                    <p:anim calcmode="lin" valueType="num">
                                      <p:cBhvr>
                                        <p:cTn id="13" dur="500" fill="hold"/>
                                        <p:tgtEl>
                                          <p:spTgt spid="266"/>
                                        </p:tgtEl>
                                        <p:attrNameLst>
                                          <p:attrName>ppt_h</p:attrName>
                                        </p:attrNameLst>
                                      </p:cBhvr>
                                      <p:tavLst>
                                        <p:tav tm="0">
                                          <p:val>
                                            <p:fltVal val="0"/>
                                          </p:val>
                                        </p:tav>
                                        <p:tav tm="100000">
                                          <p:val>
                                            <p:strVal val="#ppt_h"/>
                                          </p:val>
                                        </p:tav>
                                      </p:tavLst>
                                    </p:anim>
                                    <p:animEffect transition="in" filter="fade">
                                      <p:cBhvr>
                                        <p:cTn id="14" dur="500"/>
                                        <p:tgtEl>
                                          <p:spTgt spid="266"/>
                                        </p:tgtEl>
                                      </p:cBhvr>
                                    </p:animEffect>
                                  </p:childTnLst>
                                </p:cTn>
                              </p:par>
                              <p:par>
                                <p:cTn id="15" presetID="53" presetClass="entr" presetSubtype="16" fill="hold" nodeType="withEffect">
                                  <p:stCondLst>
                                    <p:cond delay="0"/>
                                  </p:stCondLst>
                                  <p:childTnLst>
                                    <p:set>
                                      <p:cBhvr>
                                        <p:cTn id="16" dur="1" fill="hold">
                                          <p:stCondLst>
                                            <p:cond delay="0"/>
                                          </p:stCondLst>
                                        </p:cTn>
                                        <p:tgtEl>
                                          <p:spTgt spid="265"/>
                                        </p:tgtEl>
                                        <p:attrNameLst>
                                          <p:attrName>style.visibility</p:attrName>
                                        </p:attrNameLst>
                                      </p:cBhvr>
                                      <p:to>
                                        <p:strVal val="visible"/>
                                      </p:to>
                                    </p:set>
                                    <p:anim calcmode="lin" valueType="num">
                                      <p:cBhvr>
                                        <p:cTn id="17" dur="500" fill="hold"/>
                                        <p:tgtEl>
                                          <p:spTgt spid="265"/>
                                        </p:tgtEl>
                                        <p:attrNameLst>
                                          <p:attrName>ppt_w</p:attrName>
                                        </p:attrNameLst>
                                      </p:cBhvr>
                                      <p:tavLst>
                                        <p:tav tm="0">
                                          <p:val>
                                            <p:fltVal val="0"/>
                                          </p:val>
                                        </p:tav>
                                        <p:tav tm="100000">
                                          <p:val>
                                            <p:strVal val="#ppt_w"/>
                                          </p:val>
                                        </p:tav>
                                      </p:tavLst>
                                    </p:anim>
                                    <p:anim calcmode="lin" valueType="num">
                                      <p:cBhvr>
                                        <p:cTn id="18" dur="500" fill="hold"/>
                                        <p:tgtEl>
                                          <p:spTgt spid="265"/>
                                        </p:tgtEl>
                                        <p:attrNameLst>
                                          <p:attrName>ppt_h</p:attrName>
                                        </p:attrNameLst>
                                      </p:cBhvr>
                                      <p:tavLst>
                                        <p:tav tm="0">
                                          <p:val>
                                            <p:fltVal val="0"/>
                                          </p:val>
                                        </p:tav>
                                        <p:tav tm="100000">
                                          <p:val>
                                            <p:strVal val="#ppt_h"/>
                                          </p:val>
                                        </p:tav>
                                      </p:tavLst>
                                    </p:anim>
                                    <p:animEffect transition="in" filter="fade">
                                      <p:cBhvr>
                                        <p:cTn id="19"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c88384a1d_0_58"/>
          <p:cNvSpPr/>
          <p:nvPr/>
        </p:nvSpPr>
        <p:spPr>
          <a:xfrm>
            <a:off x="0" y="63756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g7c88384a1d_0_58"/>
          <p:cNvSpPr txBox="1">
            <a:spLocks noGrp="1"/>
          </p:cNvSpPr>
          <p:nvPr>
            <p:ph type="body" idx="1"/>
          </p:nvPr>
        </p:nvSpPr>
        <p:spPr>
          <a:xfrm>
            <a:off x="457200" y="3275015"/>
            <a:ext cx="8229600" cy="2377639"/>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rgbClr val="000000"/>
              </a:buClr>
              <a:buSzPts val="2200"/>
              <a:buFont typeface="Arial"/>
              <a:buChar char="•"/>
            </a:pPr>
            <a:endParaRPr sz="1400" dirty="0" smtClean="0">
              <a:solidFill>
                <a:srgbClr val="000000"/>
              </a:solidFill>
              <a:latin typeface="+mn-lt"/>
              <a:ea typeface="Roboto"/>
              <a:cs typeface="Roboto"/>
              <a:sym typeface="Roboto"/>
            </a:endParaRPr>
          </a:p>
          <a:p>
            <a:pPr marL="457200" lvl="0" indent="-368300" algn="l" rtl="0">
              <a:lnSpc>
                <a:spcPct val="100000"/>
              </a:lnSpc>
              <a:spcBef>
                <a:spcPts val="0"/>
              </a:spcBef>
              <a:spcAft>
                <a:spcPts val="0"/>
              </a:spcAft>
              <a:buClr>
                <a:srgbClr val="000000"/>
              </a:buClr>
              <a:buSzPts val="2200"/>
              <a:buChar char="•"/>
            </a:pPr>
            <a:endParaRPr sz="1400" dirty="0" smtClean="0">
              <a:solidFill>
                <a:srgbClr val="000000"/>
              </a:solidFill>
              <a:latin typeface="+mn-lt"/>
              <a:ea typeface="Arial"/>
              <a:cs typeface="Arial"/>
              <a:sym typeface="Arial"/>
            </a:endParaRPr>
          </a:p>
        </p:txBody>
      </p:sp>
      <p:pic>
        <p:nvPicPr>
          <p:cNvPr id="275" name="Google Shape;275;g7c88384a1d_0_58"/>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276" name="Google Shape;276;g7c88384a1d_0_58"/>
          <p:cNvSpPr txBox="1"/>
          <p:nvPr/>
        </p:nvSpPr>
        <p:spPr>
          <a:xfrm>
            <a:off x="4648200" y="72775"/>
            <a:ext cx="4218300" cy="523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US" sz="2800" b="1">
                <a:solidFill>
                  <a:schemeClr val="dk1"/>
                </a:solidFill>
              </a:rPr>
              <a:t>PROGRAM FEEDBACK</a:t>
            </a:r>
            <a:endParaRPr sz="2800" b="1" i="0" u="none" strike="noStrike" cap="none">
              <a:solidFill>
                <a:schemeClr val="dk1"/>
              </a:solidFill>
              <a:latin typeface="Arial"/>
              <a:ea typeface="Arial"/>
              <a:cs typeface="Arial"/>
              <a:sym typeface="Arial"/>
            </a:endParaRPr>
          </a:p>
        </p:txBody>
      </p:sp>
      <p:sp>
        <p:nvSpPr>
          <p:cNvPr id="2" name="Oval Callout 1"/>
          <p:cNvSpPr/>
          <p:nvPr/>
        </p:nvSpPr>
        <p:spPr>
          <a:xfrm rot="20853904">
            <a:off x="441444" y="832713"/>
            <a:ext cx="2998893" cy="2358067"/>
          </a:xfrm>
          <a:prstGeom prst="wedgeEllipseCallout">
            <a:avLst/>
          </a:prstGeom>
          <a:solidFill>
            <a:schemeClr val="bg1"/>
          </a:solidFill>
          <a:ln w="38100">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0" algn="ctr">
              <a:buSzPts val="2200"/>
            </a:pPr>
            <a:r>
              <a:rPr lang="en-US" sz="2000" dirty="0">
                <a:solidFill>
                  <a:srgbClr val="000000"/>
                </a:solidFill>
                <a:ea typeface="Roboto"/>
                <a:cs typeface="Roboto"/>
                <a:sym typeface="Roboto"/>
              </a:rPr>
              <a:t>“This program is great and useful to all veterans! thank you!”</a:t>
            </a:r>
          </a:p>
        </p:txBody>
      </p:sp>
      <p:sp>
        <p:nvSpPr>
          <p:cNvPr id="3" name="Rounded Rectangular Callout 2"/>
          <p:cNvSpPr/>
          <p:nvPr/>
        </p:nvSpPr>
        <p:spPr>
          <a:xfrm>
            <a:off x="2844536" y="3279773"/>
            <a:ext cx="2941052" cy="2047954"/>
          </a:xfrm>
          <a:prstGeom prst="wedgeRoundRectCallout">
            <a:avLst/>
          </a:prstGeom>
          <a:solidFill>
            <a:schemeClr val="bg1"/>
          </a:solidFill>
          <a:ln w="28575">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ea typeface="Roboto"/>
                <a:cs typeface="Roboto"/>
                <a:sym typeface="Roboto"/>
              </a:rPr>
              <a:t>“One suggestion I would make is that if you could invite those Veteran Alumni to the regular meetings just to network with us throughout the course that'll be awesome. That way, every meeting, we can start socializing with each of them.” </a:t>
            </a:r>
            <a:endParaRPr lang="en-US" dirty="0"/>
          </a:p>
        </p:txBody>
      </p:sp>
      <p:sp>
        <p:nvSpPr>
          <p:cNvPr id="5" name="Oval Callout 4"/>
          <p:cNvSpPr/>
          <p:nvPr/>
        </p:nvSpPr>
        <p:spPr>
          <a:xfrm rot="836247">
            <a:off x="5476606" y="835252"/>
            <a:ext cx="3208426" cy="2384852"/>
          </a:xfrm>
          <a:prstGeom prst="wedgeEllipseCallout">
            <a:avLst/>
          </a:prstGeom>
          <a:solidFill>
            <a:schemeClr val="bg1"/>
          </a:solidFill>
          <a:ln w="28575">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2200"/>
            </a:pPr>
            <a:endParaRPr lang="en-US" sz="2000" dirty="0" smtClean="0">
              <a:solidFill>
                <a:srgbClr val="000000"/>
              </a:solidFill>
              <a:ea typeface="Arial"/>
              <a:cs typeface="Arial"/>
            </a:endParaRPr>
          </a:p>
          <a:p>
            <a:pPr algn="ctr">
              <a:buSzPts val="2200"/>
            </a:pPr>
            <a:r>
              <a:rPr lang="en-US" sz="2000" dirty="0" smtClean="0">
                <a:solidFill>
                  <a:srgbClr val="000000"/>
                </a:solidFill>
                <a:ea typeface="Arial"/>
                <a:cs typeface="Arial"/>
              </a:rPr>
              <a:t>“</a:t>
            </a:r>
            <a:r>
              <a:rPr lang="en-US" sz="2000" dirty="0">
                <a:solidFill>
                  <a:srgbClr val="000000"/>
                </a:solidFill>
                <a:ea typeface="Arial"/>
                <a:cs typeface="Arial"/>
              </a:rPr>
              <a:t>Great program thank you so much! Loved the LinkedIn and resume workshops!”</a:t>
            </a:r>
          </a:p>
          <a:p>
            <a:pPr marL="457200" lvl="0" indent="-368300">
              <a:buSzPts val="2200"/>
              <a:buFont typeface="Arial"/>
              <a:buChar char="•"/>
            </a:pPr>
            <a:endParaRPr lang="en-US" dirty="0">
              <a:solidFill>
                <a:srgbClr val="000000"/>
              </a:solidFil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
          <p:cNvSpPr/>
          <p:nvPr/>
        </p:nvSpPr>
        <p:spPr>
          <a:xfrm>
            <a:off x="0" y="668776"/>
            <a:ext cx="9144000" cy="5274824"/>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7"/>
          <p:cNvSpPr txBox="1">
            <a:spLocks noGrp="1"/>
          </p:cNvSpPr>
          <p:nvPr>
            <p:ph type="body" idx="1"/>
          </p:nvPr>
        </p:nvSpPr>
        <p:spPr>
          <a:xfrm>
            <a:off x="457200" y="1282263"/>
            <a:ext cx="8229600" cy="3516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a:latin typeface="Arial"/>
              <a:ea typeface="Arial"/>
              <a:cs typeface="Arial"/>
              <a:sym typeface="Arial"/>
            </a:endParaRPr>
          </a:p>
          <a:p>
            <a:pPr marL="457200" lvl="0" indent="0" algn="l" rtl="0">
              <a:lnSpc>
                <a:spcPct val="100000"/>
              </a:lnSpc>
              <a:spcBef>
                <a:spcPts val="0"/>
              </a:spcBef>
              <a:spcAft>
                <a:spcPts val="0"/>
              </a:spcAft>
              <a:buNone/>
            </a:pPr>
            <a:endParaRPr>
              <a:latin typeface="Arial"/>
              <a:ea typeface="Arial"/>
              <a:cs typeface="Arial"/>
              <a:sym typeface="Arial"/>
            </a:endParaRPr>
          </a:p>
        </p:txBody>
      </p:sp>
      <p:pic>
        <p:nvPicPr>
          <p:cNvPr id="285" name="Google Shape;285;p7"/>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286" name="Google Shape;286;p7"/>
          <p:cNvSpPr txBox="1"/>
          <p:nvPr/>
        </p:nvSpPr>
        <p:spPr>
          <a:xfrm>
            <a:off x="3472070" y="88166"/>
            <a:ext cx="567193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a:solidFill>
                  <a:schemeClr val="dk1"/>
                </a:solidFill>
              </a:rPr>
              <a:t>PROGRAM SUCCESS</a:t>
            </a:r>
            <a:endParaRPr sz="2800" b="1" i="0" u="none" strike="noStrike" cap="none">
              <a:solidFill>
                <a:schemeClr val="dk1"/>
              </a:solidFill>
              <a:latin typeface="Arial"/>
              <a:ea typeface="Arial"/>
              <a:cs typeface="Arial"/>
              <a:sym typeface="Arial"/>
            </a:endParaRPr>
          </a:p>
        </p:txBody>
      </p:sp>
      <p:pic>
        <p:nvPicPr>
          <p:cNvPr id="287" name="Google Shape;287;p7" descr="Forms response chart. Question title: As a result of this program, I am more confident that I can translate my military experience into a civilian resume.. Number of responses: 11 responses."/>
          <p:cNvPicPr preferRelativeResize="0"/>
          <p:nvPr/>
        </p:nvPicPr>
        <p:blipFill>
          <a:blip r:embed="rId5">
            <a:alphaModFix/>
          </a:blip>
          <a:stretch>
            <a:fillRect/>
          </a:stretch>
        </p:blipFill>
        <p:spPr>
          <a:xfrm>
            <a:off x="308612" y="1039869"/>
            <a:ext cx="8526775" cy="4137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7c88384a1d_1_493"/>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4" name="Google Shape;294;g7c88384a1d_1_493"/>
          <p:cNvSpPr txBox="1">
            <a:spLocks noGrp="1"/>
          </p:cNvSpPr>
          <p:nvPr>
            <p:ph type="body" idx="1"/>
          </p:nvPr>
        </p:nvSpPr>
        <p:spPr>
          <a:xfrm>
            <a:off x="457200" y="1282263"/>
            <a:ext cx="8229600" cy="35163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latin typeface="Arial"/>
              <a:ea typeface="Arial"/>
              <a:cs typeface="Arial"/>
              <a:sym typeface="Arial"/>
            </a:endParaRPr>
          </a:p>
          <a:p>
            <a:pPr marL="457200" lvl="0" indent="0" algn="l" rtl="0">
              <a:lnSpc>
                <a:spcPct val="100000"/>
              </a:lnSpc>
              <a:spcBef>
                <a:spcPts val="0"/>
              </a:spcBef>
              <a:spcAft>
                <a:spcPts val="0"/>
              </a:spcAft>
              <a:buNone/>
            </a:pPr>
            <a:endParaRPr>
              <a:latin typeface="Arial"/>
              <a:ea typeface="Arial"/>
              <a:cs typeface="Arial"/>
              <a:sym typeface="Arial"/>
            </a:endParaRPr>
          </a:p>
        </p:txBody>
      </p:sp>
      <p:pic>
        <p:nvPicPr>
          <p:cNvPr id="295" name="Google Shape;295;g7c88384a1d_1_493"/>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296" name="Google Shape;296;g7c88384a1d_1_493"/>
          <p:cNvSpPr txBox="1"/>
          <p:nvPr/>
        </p:nvSpPr>
        <p:spPr>
          <a:xfrm>
            <a:off x="3472070" y="88166"/>
            <a:ext cx="56718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a:solidFill>
                  <a:schemeClr val="dk1"/>
                </a:solidFill>
              </a:rPr>
              <a:t>PROGRAM SUCCESS</a:t>
            </a:r>
            <a:endParaRPr sz="2800" b="1" i="0" u="none" strike="noStrike" cap="none">
              <a:solidFill>
                <a:schemeClr val="dk1"/>
              </a:solidFill>
              <a:latin typeface="Arial"/>
              <a:ea typeface="Arial"/>
              <a:cs typeface="Arial"/>
              <a:sym typeface="Arial"/>
            </a:endParaRPr>
          </a:p>
        </p:txBody>
      </p:sp>
      <p:pic>
        <p:nvPicPr>
          <p:cNvPr id="297" name="Google Shape;297;g7c88384a1d_1_493" descr="Forms response chart. Question title: As a result of this program, I know what steps to take to find and land an internship/job in my field of interest.. Number of responses: 11 responses."/>
          <p:cNvPicPr preferRelativeResize="0"/>
          <p:nvPr/>
        </p:nvPicPr>
        <p:blipFill>
          <a:blip r:embed="rId5">
            <a:alphaModFix/>
          </a:blip>
          <a:stretch>
            <a:fillRect/>
          </a:stretch>
        </p:blipFill>
        <p:spPr>
          <a:xfrm>
            <a:off x="354325" y="1110125"/>
            <a:ext cx="8435350" cy="407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0" y="668700"/>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2"/>
          <p:cNvSpPr txBox="1">
            <a:spLocks noGrp="1"/>
          </p:cNvSpPr>
          <p:nvPr>
            <p:ph type="body" idx="1"/>
          </p:nvPr>
        </p:nvSpPr>
        <p:spPr>
          <a:xfrm>
            <a:off x="600480" y="1086092"/>
            <a:ext cx="8080200" cy="39615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sz="2600" dirty="0">
                <a:latin typeface="Arial"/>
                <a:ea typeface="Arial"/>
                <a:cs typeface="Arial"/>
                <a:sym typeface="Arial"/>
              </a:rPr>
              <a:t>Introduction of the SJSU Veterans Career Readiness Program </a:t>
            </a:r>
            <a:endParaRPr lang="en-US" sz="2600" dirty="0" smtClean="0">
              <a:latin typeface="Arial"/>
              <a:ea typeface="Arial"/>
              <a:cs typeface="Arial"/>
              <a:sym typeface="Arial"/>
            </a:endParaRPr>
          </a:p>
          <a:p>
            <a:pPr marL="38100" lvl="0" indent="0" algn="l" rtl="0">
              <a:lnSpc>
                <a:spcPct val="100000"/>
              </a:lnSpc>
              <a:spcBef>
                <a:spcPts val="0"/>
              </a:spcBef>
              <a:spcAft>
                <a:spcPts val="0"/>
              </a:spcAft>
              <a:buSzPts val="3000"/>
              <a:buNone/>
            </a:pPr>
            <a:endParaRPr sz="900" dirty="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600" dirty="0">
                <a:latin typeface="Arial"/>
                <a:ea typeface="Arial"/>
                <a:cs typeface="Arial"/>
                <a:sym typeface="Arial"/>
              </a:rPr>
              <a:t>Why create a </a:t>
            </a:r>
            <a:r>
              <a:rPr lang="en-US" sz="2600" dirty="0" smtClean="0">
                <a:latin typeface="Arial"/>
                <a:ea typeface="Arial"/>
                <a:cs typeface="Arial"/>
                <a:sym typeface="Arial"/>
              </a:rPr>
              <a:t>VCRP?</a:t>
            </a:r>
          </a:p>
          <a:p>
            <a:pPr marL="38100" lvl="0" indent="0" algn="l" rtl="0">
              <a:lnSpc>
                <a:spcPct val="100000"/>
              </a:lnSpc>
              <a:spcBef>
                <a:spcPts val="0"/>
              </a:spcBef>
              <a:spcAft>
                <a:spcPts val="0"/>
              </a:spcAft>
              <a:buSzPts val="3000"/>
              <a:buNone/>
            </a:pPr>
            <a:endParaRPr sz="900" dirty="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600" dirty="0">
                <a:latin typeface="Arial"/>
                <a:ea typeface="Arial"/>
                <a:cs typeface="Arial"/>
                <a:sym typeface="Arial"/>
              </a:rPr>
              <a:t>How it was </a:t>
            </a:r>
            <a:r>
              <a:rPr lang="en-US" sz="2600" dirty="0" smtClean="0">
                <a:latin typeface="Arial"/>
                <a:ea typeface="Arial"/>
                <a:cs typeface="Arial"/>
                <a:sym typeface="Arial"/>
              </a:rPr>
              <a:t>implemented</a:t>
            </a:r>
          </a:p>
          <a:p>
            <a:pPr marL="38100" lvl="0" indent="0" algn="l" rtl="0">
              <a:lnSpc>
                <a:spcPct val="100000"/>
              </a:lnSpc>
              <a:spcBef>
                <a:spcPts val="0"/>
              </a:spcBef>
              <a:spcAft>
                <a:spcPts val="0"/>
              </a:spcAft>
              <a:buSzPts val="3000"/>
              <a:buNone/>
            </a:pPr>
            <a:endParaRPr sz="900" dirty="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600" dirty="0">
                <a:latin typeface="Arial"/>
                <a:ea typeface="Arial"/>
                <a:cs typeface="Arial"/>
                <a:sym typeface="Arial"/>
              </a:rPr>
              <a:t>Timeline of </a:t>
            </a:r>
            <a:r>
              <a:rPr lang="en-US" sz="2600" dirty="0" smtClean="0">
                <a:latin typeface="Arial"/>
                <a:ea typeface="Arial"/>
                <a:cs typeface="Arial"/>
                <a:sym typeface="Arial"/>
              </a:rPr>
              <a:t>program</a:t>
            </a:r>
          </a:p>
          <a:p>
            <a:pPr marL="457200" lvl="0" indent="-419100" algn="l" rtl="0">
              <a:lnSpc>
                <a:spcPct val="100000"/>
              </a:lnSpc>
              <a:spcBef>
                <a:spcPts val="0"/>
              </a:spcBef>
              <a:spcAft>
                <a:spcPts val="0"/>
              </a:spcAft>
              <a:buSzPts val="3000"/>
              <a:buChar char="●"/>
            </a:pPr>
            <a:endParaRPr sz="900" dirty="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600" dirty="0">
                <a:latin typeface="Arial"/>
                <a:ea typeface="Arial"/>
                <a:cs typeface="Arial"/>
                <a:sym typeface="Arial"/>
              </a:rPr>
              <a:t>How it supports student veteran </a:t>
            </a:r>
            <a:r>
              <a:rPr lang="en-US" sz="2600" dirty="0" smtClean="0">
                <a:latin typeface="Arial"/>
                <a:ea typeface="Arial"/>
                <a:cs typeface="Arial"/>
                <a:sym typeface="Arial"/>
              </a:rPr>
              <a:t>success</a:t>
            </a:r>
          </a:p>
          <a:p>
            <a:pPr marL="38100" lvl="0" indent="0" algn="l" rtl="0">
              <a:lnSpc>
                <a:spcPct val="100000"/>
              </a:lnSpc>
              <a:spcBef>
                <a:spcPts val="0"/>
              </a:spcBef>
              <a:spcAft>
                <a:spcPts val="0"/>
              </a:spcAft>
              <a:buSzPts val="3000"/>
              <a:buNone/>
            </a:pPr>
            <a:endParaRPr sz="900" dirty="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2600" dirty="0">
                <a:latin typeface="Arial"/>
                <a:ea typeface="Arial"/>
                <a:cs typeface="Arial"/>
                <a:sym typeface="Arial"/>
              </a:rPr>
              <a:t>Lessons learned</a:t>
            </a:r>
            <a:endParaRPr sz="2600" dirty="0">
              <a:latin typeface="Arial"/>
              <a:ea typeface="Arial"/>
              <a:cs typeface="Arial"/>
              <a:sym typeface="Arial"/>
            </a:endParaRPr>
          </a:p>
          <a:p>
            <a:pPr marL="457200" lvl="0" indent="0" algn="l" rtl="0">
              <a:lnSpc>
                <a:spcPct val="100000"/>
              </a:lnSpc>
              <a:spcBef>
                <a:spcPts val="0"/>
              </a:spcBef>
              <a:spcAft>
                <a:spcPts val="0"/>
              </a:spcAft>
              <a:buNone/>
            </a:pPr>
            <a:endParaRPr sz="1200" dirty="0"/>
          </a:p>
          <a:p>
            <a:pPr marL="342900" lvl="0" indent="-139700" algn="l" rtl="0">
              <a:lnSpc>
                <a:spcPct val="100000"/>
              </a:lnSpc>
              <a:spcBef>
                <a:spcPts val="0"/>
              </a:spcBef>
              <a:spcAft>
                <a:spcPts val="0"/>
              </a:spcAft>
              <a:buClr>
                <a:schemeClr val="dk1"/>
              </a:buClr>
              <a:buSzPts val="3200"/>
              <a:buNone/>
            </a:pPr>
            <a:endParaRPr sz="1200" dirty="0"/>
          </a:p>
        </p:txBody>
      </p:sp>
      <p:pic>
        <p:nvPicPr>
          <p:cNvPr id="92" name="Google Shape;92;p2"/>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93" name="Google Shape;93;p2"/>
          <p:cNvSpPr txBox="1"/>
          <p:nvPr/>
        </p:nvSpPr>
        <p:spPr>
          <a:xfrm>
            <a:off x="4183313" y="88166"/>
            <a:ext cx="4960687" cy="584775"/>
          </a:xfrm>
          <a:prstGeom prst="rect">
            <a:avLst/>
          </a:prstGeom>
          <a:noFill/>
          <a:ln>
            <a:noFill/>
          </a:ln>
        </p:spPr>
        <p:txBody>
          <a:bodyPr spcFirstLastPara="1" wrap="square" lIns="91425" tIns="45700" rIns="91425" bIns="45700" anchor="t" anchorCtr="0">
            <a:spAutoFit/>
          </a:bodyPr>
          <a:lstStyle/>
          <a:p>
            <a:pPr marL="1828800" marR="0" lvl="0" indent="0" algn="ctr" rtl="0">
              <a:lnSpc>
                <a:spcPct val="100000"/>
              </a:lnSpc>
              <a:spcBef>
                <a:spcPts val="0"/>
              </a:spcBef>
              <a:spcAft>
                <a:spcPts val="0"/>
              </a:spcAft>
              <a:buClr>
                <a:srgbClr val="000000"/>
              </a:buClr>
              <a:buSzPts val="3200"/>
              <a:buFont typeface="Arial"/>
              <a:buNone/>
            </a:pPr>
            <a:r>
              <a:rPr lang="en-US" sz="3200" b="1" dirty="0"/>
              <a:t>AGENDA</a:t>
            </a:r>
            <a:endParaRPr sz="32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5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2" end="2"/>
                                            </p:txEl>
                                          </p:spTgt>
                                        </p:tgtEl>
                                        <p:attrNameLst>
                                          <p:attrName>style.visibility</p:attrName>
                                        </p:attrNameLst>
                                      </p:cBhvr>
                                      <p:to>
                                        <p:strVal val="visible"/>
                                      </p:to>
                                    </p:set>
                                    <p:animEffect transition="in" filter="fade">
                                      <p:cBhvr>
                                        <p:cTn id="12" dur="500"/>
                                        <p:tgtEl>
                                          <p:spTgt spid="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4" end="4"/>
                                            </p:txEl>
                                          </p:spTgt>
                                        </p:tgtEl>
                                        <p:attrNameLst>
                                          <p:attrName>style.visibility</p:attrName>
                                        </p:attrNameLst>
                                      </p:cBhvr>
                                      <p:to>
                                        <p:strVal val="visible"/>
                                      </p:to>
                                    </p:set>
                                    <p:animEffect transition="in" filter="fade">
                                      <p:cBhvr>
                                        <p:cTn id="17" dur="500"/>
                                        <p:tgtEl>
                                          <p:spTgt spid="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6" end="6"/>
                                            </p:txEl>
                                          </p:spTgt>
                                        </p:tgtEl>
                                        <p:attrNameLst>
                                          <p:attrName>style.visibility</p:attrName>
                                        </p:attrNameLst>
                                      </p:cBhvr>
                                      <p:to>
                                        <p:strVal val="visible"/>
                                      </p:to>
                                    </p:set>
                                    <p:animEffect transition="in" filter="fade">
                                      <p:cBhvr>
                                        <p:cTn id="22" dur="500"/>
                                        <p:tgtEl>
                                          <p:spTgt spid="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8" end="8"/>
                                            </p:txEl>
                                          </p:spTgt>
                                        </p:tgtEl>
                                        <p:attrNameLst>
                                          <p:attrName>style.visibility</p:attrName>
                                        </p:attrNameLst>
                                      </p:cBhvr>
                                      <p:to>
                                        <p:strVal val="visible"/>
                                      </p:to>
                                    </p:set>
                                    <p:animEffect transition="in" filter="fade">
                                      <p:cBhvr>
                                        <p:cTn id="27" dur="500"/>
                                        <p:tgtEl>
                                          <p:spTgt spid="9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xEl>
                                              <p:pRg st="10" end="10"/>
                                            </p:txEl>
                                          </p:spTgt>
                                        </p:tgtEl>
                                        <p:attrNameLst>
                                          <p:attrName>style.visibility</p:attrName>
                                        </p:attrNameLst>
                                      </p:cBhvr>
                                      <p:to>
                                        <p:strVal val="visible"/>
                                      </p:to>
                                    </p:set>
                                    <p:animEffect transition="in" filter="fade">
                                      <p:cBhvr>
                                        <p:cTn id="32" dur="500"/>
                                        <p:tgtEl>
                                          <p:spTgt spid="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7c88384a1d_0_74"/>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g7c88384a1d_0_74"/>
          <p:cNvSpPr txBox="1">
            <a:spLocks noGrp="1"/>
          </p:cNvSpPr>
          <p:nvPr>
            <p:ph type="body" idx="1"/>
          </p:nvPr>
        </p:nvSpPr>
        <p:spPr>
          <a:xfrm>
            <a:off x="457200" y="1282263"/>
            <a:ext cx="8229600" cy="35163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a:latin typeface="Arial"/>
              <a:ea typeface="Arial"/>
              <a:cs typeface="Arial"/>
              <a:sym typeface="Arial"/>
            </a:endParaRPr>
          </a:p>
        </p:txBody>
      </p:sp>
      <p:pic>
        <p:nvPicPr>
          <p:cNvPr id="305" name="Google Shape;305;g7c88384a1d_0_74"/>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306" name="Google Shape;306;g7c88384a1d_0_74"/>
          <p:cNvSpPr txBox="1"/>
          <p:nvPr/>
        </p:nvSpPr>
        <p:spPr>
          <a:xfrm>
            <a:off x="3472070" y="88166"/>
            <a:ext cx="5671800" cy="52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Arial"/>
              <a:buNone/>
            </a:pPr>
            <a:r>
              <a:rPr lang="en-US" sz="2800" b="1">
                <a:solidFill>
                  <a:schemeClr val="dk1"/>
                </a:solidFill>
              </a:rPr>
              <a:t>PROGRAM SUCCESS</a:t>
            </a:r>
            <a:endParaRPr sz="2800" b="1">
              <a:solidFill>
                <a:schemeClr val="dk1"/>
              </a:solidFill>
            </a:endParaRPr>
          </a:p>
        </p:txBody>
      </p:sp>
      <p:pic>
        <p:nvPicPr>
          <p:cNvPr id="307" name="Google Shape;307;g7c88384a1d_0_74" descr="Forms response chart. Question title: As a result of completing this program, I have identified next steps to take in my career preparation.. Number of responses: 11 responses."/>
          <p:cNvPicPr preferRelativeResize="0"/>
          <p:nvPr/>
        </p:nvPicPr>
        <p:blipFill>
          <a:blip r:embed="rId5">
            <a:alphaModFix/>
          </a:blip>
          <a:stretch>
            <a:fillRect/>
          </a:stretch>
        </p:blipFill>
        <p:spPr>
          <a:xfrm>
            <a:off x="318150" y="1007800"/>
            <a:ext cx="8507700" cy="4049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7c88384a1d_1_514"/>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14" name="Google Shape;314;g7c88384a1d_1_514"/>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315" name="Google Shape;315;g7c88384a1d_1_514"/>
          <p:cNvSpPr txBox="1"/>
          <p:nvPr/>
        </p:nvSpPr>
        <p:spPr>
          <a:xfrm>
            <a:off x="3472070" y="88166"/>
            <a:ext cx="5671800" cy="52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Arial"/>
              <a:buNone/>
            </a:pPr>
            <a:r>
              <a:rPr lang="en-US" sz="2800" b="1">
                <a:solidFill>
                  <a:schemeClr val="dk1"/>
                </a:solidFill>
              </a:rPr>
              <a:t>PROGRAM SUCCESS</a:t>
            </a:r>
            <a:endParaRPr sz="2800" b="1">
              <a:solidFill>
                <a:schemeClr val="dk1"/>
              </a:solidFill>
            </a:endParaRPr>
          </a:p>
          <a:p>
            <a:pPr marL="0" marR="0" lvl="0" indent="0" algn="ctr" rtl="0">
              <a:lnSpc>
                <a:spcPct val="100000"/>
              </a:lnSpc>
              <a:spcBef>
                <a:spcPts val="0"/>
              </a:spcBef>
              <a:spcAft>
                <a:spcPts val="0"/>
              </a:spcAft>
              <a:buClr>
                <a:srgbClr val="000000"/>
              </a:buClr>
              <a:buSzPts val="2800"/>
              <a:buFont typeface="Arial"/>
              <a:buNone/>
            </a:pPr>
            <a:endParaRPr sz="2800" b="1">
              <a:solidFill>
                <a:schemeClr val="dk1"/>
              </a:solidFill>
            </a:endParaRPr>
          </a:p>
        </p:txBody>
      </p:sp>
      <p:pic>
        <p:nvPicPr>
          <p:cNvPr id="316" name="Google Shape;316;g7c88384a1d_1_514" descr="Forms response chart. Question title: Did you land an internship or job in your field of interest. . Number of responses: 11 responses."/>
          <p:cNvPicPr preferRelativeResize="0"/>
          <p:nvPr/>
        </p:nvPicPr>
        <p:blipFill>
          <a:blip r:embed="rId5">
            <a:alphaModFix/>
          </a:blip>
          <a:stretch>
            <a:fillRect/>
          </a:stretch>
        </p:blipFill>
        <p:spPr>
          <a:xfrm>
            <a:off x="331025" y="1050461"/>
            <a:ext cx="8481950" cy="38644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7c88384a1d_1_502"/>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23" name="Google Shape;323;g7c88384a1d_1_502"/>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324" name="Google Shape;324;g7c88384a1d_1_502"/>
          <p:cNvSpPr txBox="1"/>
          <p:nvPr/>
        </p:nvSpPr>
        <p:spPr>
          <a:xfrm>
            <a:off x="3472070" y="88166"/>
            <a:ext cx="5671800" cy="52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Arial"/>
              <a:buNone/>
            </a:pPr>
            <a:r>
              <a:rPr lang="en-US" sz="2800" b="1">
                <a:solidFill>
                  <a:schemeClr val="dk1"/>
                </a:solidFill>
              </a:rPr>
              <a:t>PROGRAM SUCCESS</a:t>
            </a:r>
            <a:endParaRPr sz="2800" b="1">
              <a:solidFill>
                <a:schemeClr val="dk1"/>
              </a:solidFill>
            </a:endParaRPr>
          </a:p>
          <a:p>
            <a:pPr marL="0" marR="0" lvl="0" indent="0" algn="ctr" rtl="0">
              <a:lnSpc>
                <a:spcPct val="100000"/>
              </a:lnSpc>
              <a:spcBef>
                <a:spcPts val="0"/>
              </a:spcBef>
              <a:spcAft>
                <a:spcPts val="0"/>
              </a:spcAft>
              <a:buClr>
                <a:srgbClr val="000000"/>
              </a:buClr>
              <a:buSzPts val="2800"/>
              <a:buFont typeface="Arial"/>
              <a:buNone/>
            </a:pPr>
            <a:endParaRPr sz="2800" b="1">
              <a:solidFill>
                <a:schemeClr val="dk1"/>
              </a:solidFill>
            </a:endParaRPr>
          </a:p>
        </p:txBody>
      </p:sp>
      <p:pic>
        <p:nvPicPr>
          <p:cNvPr id="325" name="Google Shape;325;g7c88384a1d_1_502" descr="Forms response chart. Question title: I would recommend this program to another SJSU student veteran.. Number of responses: 11 responses."/>
          <p:cNvPicPr preferRelativeResize="0"/>
          <p:nvPr/>
        </p:nvPicPr>
        <p:blipFill>
          <a:blip r:embed="rId5">
            <a:alphaModFix/>
          </a:blip>
          <a:stretch>
            <a:fillRect/>
          </a:stretch>
        </p:blipFill>
        <p:spPr>
          <a:xfrm>
            <a:off x="320859" y="1057610"/>
            <a:ext cx="8502282" cy="3838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6d3f874460_0_10"/>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2" name="Google Shape;332;g6d3f874460_0_10"/>
          <p:cNvSpPr txBox="1">
            <a:spLocks noGrp="1"/>
          </p:cNvSpPr>
          <p:nvPr>
            <p:ph type="body" idx="1"/>
          </p:nvPr>
        </p:nvSpPr>
        <p:spPr>
          <a:xfrm>
            <a:off x="551329" y="1779804"/>
            <a:ext cx="8229600" cy="721349"/>
          </a:xfrm>
          <a:prstGeom prst="rect">
            <a:avLst/>
          </a:prstGeom>
          <a:noFill/>
          <a:ln>
            <a:noFill/>
          </a:ln>
        </p:spPr>
        <p:txBody>
          <a:bodyPr spcFirstLastPara="1" wrap="square" lIns="91425" tIns="45700" rIns="91425" bIns="45700" anchor="t" anchorCtr="0">
            <a:noAutofit/>
          </a:bodyPr>
          <a:lstStyle/>
          <a:p>
            <a:pPr marL="114300" lvl="0" indent="0" algn="ctr" rtl="0">
              <a:spcBef>
                <a:spcPts val="0"/>
              </a:spcBef>
              <a:spcAft>
                <a:spcPts val="0"/>
              </a:spcAft>
              <a:buSzPts val="1800"/>
              <a:buNone/>
            </a:pPr>
            <a:r>
              <a:rPr lang="en-US" dirty="0">
                <a:latin typeface="Arial"/>
                <a:ea typeface="Arial"/>
                <a:cs typeface="Arial"/>
                <a:sym typeface="Arial"/>
              </a:rPr>
              <a:t>What we’ve learned</a:t>
            </a:r>
            <a:endParaRPr dirty="0">
              <a:latin typeface="Arial"/>
              <a:ea typeface="Arial"/>
              <a:cs typeface="Arial"/>
              <a:sym typeface="Arial"/>
            </a:endParaRPr>
          </a:p>
        </p:txBody>
      </p:sp>
      <p:pic>
        <p:nvPicPr>
          <p:cNvPr id="333" name="Google Shape;333;g6d3f874460_0_10"/>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334" name="Google Shape;334;g6d3f874460_0_10"/>
          <p:cNvSpPr txBox="1"/>
          <p:nvPr/>
        </p:nvSpPr>
        <p:spPr>
          <a:xfrm>
            <a:off x="5459506" y="55289"/>
            <a:ext cx="3536446" cy="523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US" sz="2800" b="1" dirty="0" smtClean="0">
                <a:solidFill>
                  <a:schemeClr val="dk1"/>
                </a:solidFill>
              </a:rPr>
              <a:t>MODIFICATIONS</a:t>
            </a:r>
            <a:endParaRPr sz="28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6d3f874460_0_20"/>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6d3f874460_0_20"/>
          <p:cNvSpPr txBox="1">
            <a:spLocks noGrp="1"/>
          </p:cNvSpPr>
          <p:nvPr>
            <p:ph type="body" idx="1"/>
          </p:nvPr>
        </p:nvSpPr>
        <p:spPr>
          <a:xfrm>
            <a:off x="457200" y="1282263"/>
            <a:ext cx="8229600" cy="35163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US" dirty="0">
                <a:latin typeface="Arial"/>
                <a:ea typeface="Arial"/>
                <a:cs typeface="Arial"/>
                <a:sym typeface="Arial"/>
              </a:rPr>
              <a:t>Any </a:t>
            </a:r>
            <a:r>
              <a:rPr lang="en-US" dirty="0" smtClean="0">
                <a:latin typeface="Arial"/>
                <a:ea typeface="Arial"/>
                <a:cs typeface="Arial"/>
                <a:sym typeface="Arial"/>
              </a:rPr>
              <a:t>Questions</a:t>
            </a:r>
            <a:r>
              <a:rPr lang="en-US" dirty="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ctr" rtl="0">
              <a:spcBef>
                <a:spcPts val="0"/>
              </a:spcBef>
              <a:spcAft>
                <a:spcPts val="0"/>
              </a:spcAft>
              <a:buNone/>
            </a:pPr>
            <a:r>
              <a:rPr lang="en-US" u="sng" dirty="0">
                <a:solidFill>
                  <a:schemeClr val="hlink"/>
                </a:solidFill>
                <a:latin typeface="Arial"/>
                <a:ea typeface="Arial"/>
                <a:cs typeface="Arial"/>
                <a:sym typeface="Arial"/>
                <a:hlinkClick r:id="rId4"/>
              </a:rPr>
              <a:t>sandra.deleon@sjsu.edu</a:t>
            </a:r>
            <a:endParaRPr dirty="0">
              <a:latin typeface="Arial"/>
              <a:ea typeface="Arial"/>
              <a:cs typeface="Arial"/>
              <a:sym typeface="Arial"/>
            </a:endParaRPr>
          </a:p>
          <a:p>
            <a:pPr marL="0" lvl="0" indent="0" algn="ctr" rtl="0">
              <a:spcBef>
                <a:spcPts val="0"/>
              </a:spcBef>
              <a:spcAft>
                <a:spcPts val="0"/>
              </a:spcAft>
              <a:buNone/>
            </a:pPr>
            <a:r>
              <a:rPr lang="en-US" u="sng" dirty="0">
                <a:solidFill>
                  <a:schemeClr val="hlink"/>
                </a:solidFill>
                <a:latin typeface="Arial"/>
                <a:ea typeface="Arial"/>
                <a:cs typeface="Arial"/>
                <a:sym typeface="Arial"/>
                <a:hlinkClick r:id="rId5"/>
              </a:rPr>
              <a:t>maggie.morales@sjsu.edu</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pic>
        <p:nvPicPr>
          <p:cNvPr id="343" name="Google Shape;343;g6d3f874460_0_20"/>
          <p:cNvPicPr preferRelativeResize="0"/>
          <p:nvPr/>
        </p:nvPicPr>
        <p:blipFill rotWithShape="1">
          <a:blip r:embed="rId6">
            <a:alphaModFix/>
          </a:blip>
          <a:srcRect/>
          <a:stretch/>
        </p:blipFill>
        <p:spPr>
          <a:xfrm>
            <a:off x="0" y="0"/>
            <a:ext cx="9144000" cy="668776"/>
          </a:xfrm>
          <a:prstGeom prst="rect">
            <a:avLst/>
          </a:prstGeom>
          <a:noFill/>
          <a:ln>
            <a:noFill/>
          </a:ln>
        </p:spPr>
      </p:pic>
      <p:sp>
        <p:nvSpPr>
          <p:cNvPr id="344" name="Google Shape;344;g6d3f874460_0_20"/>
          <p:cNvSpPr txBox="1"/>
          <p:nvPr/>
        </p:nvSpPr>
        <p:spPr>
          <a:xfrm>
            <a:off x="3472070" y="88166"/>
            <a:ext cx="56718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p:txBody>
      </p:sp>
      <p:sp>
        <p:nvSpPr>
          <p:cNvPr id="346" name="Google Shape;346;g6d3f874460_0_20"/>
          <p:cNvSpPr txBox="1"/>
          <p:nvPr/>
        </p:nvSpPr>
        <p:spPr>
          <a:xfrm>
            <a:off x="6891350" y="30756"/>
            <a:ext cx="2176450" cy="500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b="1" dirty="0">
                <a:latin typeface="Calibri"/>
                <a:ea typeface="Calibri"/>
                <a:cs typeface="Calibri"/>
                <a:sym typeface="Calibri"/>
              </a:rPr>
              <a:t>IN CLOSING</a:t>
            </a:r>
            <a:endParaRPr sz="3000" b="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g6d9b6fb843_0_18"/>
          <p:cNvSpPr txBox="1">
            <a:spLocks noGrp="1"/>
          </p:cNvSpPr>
          <p:nvPr>
            <p:ph type="body" idx="1"/>
          </p:nvPr>
        </p:nvSpPr>
        <p:spPr>
          <a:xfrm>
            <a:off x="210960" y="626750"/>
            <a:ext cx="8615400" cy="516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endParaRPr sz="2400" b="1" dirty="0">
              <a:latin typeface="Arial"/>
              <a:ea typeface="Arial"/>
              <a:cs typeface="Arial"/>
              <a:sym typeface="Arial"/>
            </a:endParaRPr>
          </a:p>
          <a:p>
            <a:pPr marL="0" lvl="0" indent="0" algn="l" rtl="0">
              <a:spcBef>
                <a:spcPts val="0"/>
              </a:spcBef>
              <a:spcAft>
                <a:spcPts val="0"/>
              </a:spcAft>
              <a:buClr>
                <a:schemeClr val="dk1"/>
              </a:buClr>
              <a:buSzPts val="1400"/>
              <a:buNone/>
            </a:pPr>
            <a:r>
              <a:rPr lang="en-US" sz="2400" b="1" dirty="0" smtClean="0">
                <a:latin typeface="Arial"/>
                <a:ea typeface="Arial"/>
                <a:cs typeface="Arial"/>
                <a:sym typeface="Arial"/>
              </a:rPr>
              <a:t>What </a:t>
            </a:r>
            <a:r>
              <a:rPr lang="en-US" sz="2400" b="1" dirty="0">
                <a:latin typeface="Arial"/>
                <a:ea typeface="Arial"/>
                <a:cs typeface="Arial"/>
                <a:sym typeface="Arial"/>
              </a:rPr>
              <a:t>is the VCRP?</a:t>
            </a:r>
            <a:endParaRPr sz="2400" b="1" dirty="0">
              <a:latin typeface="Arial"/>
              <a:ea typeface="Arial"/>
              <a:cs typeface="Arial"/>
              <a:sym typeface="Arial"/>
            </a:endParaRPr>
          </a:p>
          <a:p>
            <a:pPr marL="0" lvl="0" indent="457200" algn="ctr" rtl="0">
              <a:lnSpc>
                <a:spcPct val="115000"/>
              </a:lnSpc>
              <a:spcBef>
                <a:spcPts val="0"/>
              </a:spcBef>
              <a:spcAft>
                <a:spcPts val="0"/>
              </a:spcAft>
              <a:buClr>
                <a:schemeClr val="dk1"/>
              </a:buClr>
              <a:buSzPts val="1100"/>
              <a:buFont typeface="Arial"/>
              <a:buNone/>
            </a:pPr>
            <a:r>
              <a:rPr lang="en-US" sz="1800" i="1" dirty="0">
                <a:latin typeface="Arial"/>
                <a:ea typeface="Arial"/>
                <a:cs typeface="Arial"/>
                <a:sym typeface="Arial"/>
              </a:rPr>
              <a:t> Partnership between SJSU’s VRC and Career Center, under the Division of Student Affairs, the VCRP is a program designed to empower student </a:t>
            </a:r>
            <a:r>
              <a:rPr lang="en-US" sz="1800" i="1" dirty="0" smtClean="0">
                <a:latin typeface="Arial"/>
                <a:ea typeface="Arial"/>
                <a:cs typeface="Arial"/>
                <a:sym typeface="Arial"/>
              </a:rPr>
              <a:t>veterans at SJSU to </a:t>
            </a:r>
            <a:r>
              <a:rPr lang="en-US" sz="1800" i="1" dirty="0">
                <a:latin typeface="Arial"/>
                <a:ea typeface="Arial"/>
                <a:cs typeface="Arial"/>
                <a:sym typeface="Arial"/>
              </a:rPr>
              <a:t>earn meaningful internships by providing professional career advice, tools, and mentoring/networking opportunities.</a:t>
            </a:r>
            <a:endParaRPr sz="1800" i="1" dirty="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10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b="1" u="sng"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b="1" u="sng" dirty="0">
                <a:latin typeface="Arial"/>
                <a:ea typeface="Arial"/>
                <a:cs typeface="Arial"/>
                <a:sym typeface="Arial"/>
              </a:rPr>
              <a:t>Program </a:t>
            </a:r>
            <a:r>
              <a:rPr lang="en-US" sz="1800" b="1" u="sng" dirty="0" smtClean="0">
                <a:latin typeface="Arial"/>
                <a:ea typeface="Arial"/>
                <a:cs typeface="Arial"/>
                <a:sym typeface="Arial"/>
              </a:rPr>
              <a:t>Outcomes, students will:</a:t>
            </a:r>
            <a:endParaRPr sz="1800" b="1" u="sng" dirty="0">
              <a:latin typeface="Arial"/>
              <a:ea typeface="Arial"/>
              <a:cs typeface="Arial"/>
              <a:sym typeface="Arial"/>
            </a:endParaRPr>
          </a:p>
          <a:p>
            <a:pPr marL="457200" lvl="0" indent="-342900" algn="l" rtl="0">
              <a:lnSpc>
                <a:spcPct val="115000"/>
              </a:lnSpc>
              <a:spcBef>
                <a:spcPts val="400"/>
              </a:spcBef>
              <a:spcAft>
                <a:spcPts val="0"/>
              </a:spcAft>
              <a:buSzPts val="1800"/>
              <a:buAutoNum type="arabicPeriod"/>
            </a:pPr>
            <a:r>
              <a:rPr lang="en-US" sz="1800" dirty="0" smtClean="0">
                <a:latin typeface="Arial"/>
                <a:ea typeface="Arial"/>
                <a:cs typeface="Arial"/>
                <a:sym typeface="Arial"/>
              </a:rPr>
              <a:t>Gain </a:t>
            </a:r>
            <a:r>
              <a:rPr lang="en-US" sz="1800" dirty="0">
                <a:latin typeface="Arial"/>
                <a:ea typeface="Arial"/>
                <a:cs typeface="Arial"/>
                <a:sym typeface="Arial"/>
              </a:rPr>
              <a:t>the skills, knowledge, and understanding of </a:t>
            </a:r>
            <a:r>
              <a:rPr lang="en-US" sz="1800" dirty="0" smtClean="0">
                <a:latin typeface="Arial"/>
                <a:ea typeface="Arial"/>
                <a:cs typeface="Arial"/>
                <a:sym typeface="Arial"/>
              </a:rPr>
              <a:t>the career exploration process</a:t>
            </a:r>
          </a:p>
          <a:p>
            <a:pPr marL="457200" lvl="0" indent="-342900" algn="l" rtl="0">
              <a:lnSpc>
                <a:spcPct val="115000"/>
              </a:lnSpc>
              <a:spcBef>
                <a:spcPts val="400"/>
              </a:spcBef>
              <a:spcAft>
                <a:spcPts val="0"/>
              </a:spcAft>
              <a:buSzPts val="1800"/>
              <a:buAutoNum type="arabicPeriod"/>
            </a:pPr>
            <a:r>
              <a:rPr lang="en-US" sz="1800" dirty="0" smtClean="0">
                <a:latin typeface="Arial"/>
                <a:ea typeface="Arial"/>
                <a:cs typeface="Arial"/>
                <a:sym typeface="Arial"/>
              </a:rPr>
              <a:t>Fine-tune their </a:t>
            </a:r>
            <a:r>
              <a:rPr lang="en-US" sz="1800" dirty="0">
                <a:latin typeface="Arial"/>
                <a:ea typeface="Arial"/>
                <a:cs typeface="Arial"/>
                <a:sym typeface="Arial"/>
              </a:rPr>
              <a:t>marketing tools for their job </a:t>
            </a:r>
            <a:r>
              <a:rPr lang="en-US" sz="1800" dirty="0" smtClean="0">
                <a:latin typeface="Arial"/>
                <a:ea typeface="Arial"/>
                <a:cs typeface="Arial"/>
                <a:sym typeface="Arial"/>
              </a:rPr>
              <a:t>search</a:t>
            </a:r>
          </a:p>
          <a:p>
            <a:pPr marL="457200" lvl="0" indent="-342900" algn="l" rtl="0">
              <a:lnSpc>
                <a:spcPct val="115000"/>
              </a:lnSpc>
              <a:spcBef>
                <a:spcPts val="400"/>
              </a:spcBef>
              <a:spcAft>
                <a:spcPts val="0"/>
              </a:spcAft>
              <a:buSzPts val="1800"/>
              <a:buAutoNum type="arabicPeriod"/>
            </a:pPr>
            <a:r>
              <a:rPr lang="en-US" sz="1800" dirty="0" smtClean="0">
                <a:latin typeface="Arial"/>
                <a:ea typeface="Arial"/>
                <a:cs typeface="Arial"/>
                <a:sym typeface="Arial"/>
              </a:rPr>
              <a:t>Identify their </a:t>
            </a:r>
            <a:r>
              <a:rPr lang="en-US" sz="1800" dirty="0">
                <a:latin typeface="Arial"/>
                <a:ea typeface="Arial"/>
                <a:cs typeface="Arial"/>
                <a:sym typeface="Arial"/>
              </a:rPr>
              <a:t>career </a:t>
            </a:r>
            <a:r>
              <a:rPr lang="en-US" sz="1800" dirty="0" smtClean="0">
                <a:latin typeface="Arial"/>
                <a:ea typeface="Arial"/>
                <a:cs typeface="Arial"/>
                <a:sym typeface="Arial"/>
              </a:rPr>
              <a:t>goal (s)</a:t>
            </a:r>
            <a:endParaRPr sz="1800" dirty="0">
              <a:latin typeface="Arial"/>
              <a:ea typeface="Arial"/>
              <a:cs typeface="Arial"/>
              <a:sym typeface="Arial"/>
            </a:endParaRPr>
          </a:p>
          <a:p>
            <a:pPr marL="457200" lvl="0" indent="-342900" algn="l" rtl="0">
              <a:lnSpc>
                <a:spcPct val="115000"/>
              </a:lnSpc>
              <a:spcBef>
                <a:spcPts val="0"/>
              </a:spcBef>
              <a:spcAft>
                <a:spcPts val="0"/>
              </a:spcAft>
              <a:buSzPts val="1800"/>
              <a:buAutoNum type="arabicPeriod"/>
            </a:pPr>
            <a:r>
              <a:rPr lang="en-US" sz="1800" dirty="0" smtClean="0">
                <a:latin typeface="Arial"/>
                <a:ea typeface="Arial"/>
                <a:cs typeface="Arial"/>
                <a:sym typeface="Arial"/>
              </a:rPr>
              <a:t>Receive guidance on obtaining </a:t>
            </a:r>
            <a:r>
              <a:rPr lang="en-US" sz="1800" dirty="0">
                <a:latin typeface="Arial"/>
                <a:ea typeface="Arial"/>
                <a:cs typeface="Arial"/>
                <a:sym typeface="Arial"/>
              </a:rPr>
              <a:t>a professional </a:t>
            </a:r>
            <a:r>
              <a:rPr lang="en-US" sz="1800" dirty="0" smtClean="0">
                <a:latin typeface="Arial"/>
                <a:ea typeface="Arial"/>
                <a:cs typeface="Arial"/>
                <a:sym typeface="Arial"/>
              </a:rPr>
              <a:t>mentor</a:t>
            </a:r>
            <a:endParaRPr sz="1800" dirty="0">
              <a:latin typeface="Arial"/>
              <a:ea typeface="Arial"/>
              <a:cs typeface="Arial"/>
              <a:sym typeface="Arial"/>
            </a:endParaRPr>
          </a:p>
          <a:p>
            <a:pPr marL="457200" lvl="0" indent="-342900" algn="l" rtl="0">
              <a:lnSpc>
                <a:spcPct val="115000"/>
              </a:lnSpc>
              <a:spcBef>
                <a:spcPts val="0"/>
              </a:spcBef>
              <a:spcAft>
                <a:spcPts val="0"/>
              </a:spcAft>
              <a:buSzPts val="1800"/>
              <a:buAutoNum type="arabicPeriod"/>
            </a:pPr>
            <a:r>
              <a:rPr lang="en-US" sz="1800" dirty="0">
                <a:latin typeface="Arial"/>
                <a:ea typeface="Arial"/>
                <a:cs typeface="Arial"/>
                <a:sym typeface="Arial"/>
              </a:rPr>
              <a:t>Receive support to gain an </a:t>
            </a:r>
            <a:r>
              <a:rPr lang="en-US" sz="1800" dirty="0" smtClean="0">
                <a:latin typeface="Arial"/>
                <a:ea typeface="Arial"/>
                <a:cs typeface="Arial"/>
                <a:sym typeface="Arial"/>
              </a:rPr>
              <a:t>internship</a:t>
            </a:r>
            <a:endParaRPr sz="1800" dirty="0">
              <a:latin typeface="Arial"/>
              <a:ea typeface="Arial"/>
              <a:cs typeface="Arial"/>
              <a:sym typeface="Arial"/>
            </a:endParaRPr>
          </a:p>
          <a:p>
            <a:pPr marL="457200" lvl="0" indent="-342900" algn="l" rtl="0">
              <a:lnSpc>
                <a:spcPct val="115000"/>
              </a:lnSpc>
              <a:spcBef>
                <a:spcPts val="0"/>
              </a:spcBef>
              <a:spcAft>
                <a:spcPts val="0"/>
              </a:spcAft>
              <a:buSzPts val="1800"/>
              <a:buAutoNum type="arabicPeriod"/>
            </a:pPr>
            <a:r>
              <a:rPr lang="en-US" sz="1800" dirty="0" smtClean="0">
                <a:latin typeface="Arial"/>
                <a:ea typeface="Arial"/>
                <a:cs typeface="Arial"/>
                <a:sym typeface="Arial"/>
              </a:rPr>
              <a:t>Awarded $500.00 </a:t>
            </a:r>
            <a:r>
              <a:rPr lang="en-US" sz="1800" dirty="0">
                <a:latin typeface="Arial"/>
                <a:ea typeface="Arial"/>
                <a:cs typeface="Arial"/>
                <a:sym typeface="Arial"/>
              </a:rPr>
              <a:t>stipend upon completion of required </a:t>
            </a:r>
            <a:r>
              <a:rPr lang="en-US" sz="1800" dirty="0" smtClean="0">
                <a:latin typeface="Arial"/>
                <a:ea typeface="Arial"/>
                <a:cs typeface="Arial"/>
                <a:sym typeface="Arial"/>
              </a:rPr>
              <a:t>activities</a:t>
            </a:r>
            <a:endParaRPr sz="18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0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2400" dirty="0"/>
          </a:p>
        </p:txBody>
      </p:sp>
      <p:pic>
        <p:nvPicPr>
          <p:cNvPr id="102" name="Google Shape;102;g6d9b6fb843_0_18"/>
          <p:cNvPicPr preferRelativeResize="0"/>
          <p:nvPr/>
        </p:nvPicPr>
        <p:blipFill rotWithShape="1">
          <a:blip r:embed="rId3">
            <a:alphaModFix/>
          </a:blip>
          <a:srcRect/>
          <a:stretch/>
        </p:blipFill>
        <p:spPr>
          <a:xfrm>
            <a:off x="0" y="0"/>
            <a:ext cx="9144000" cy="815800"/>
          </a:xfrm>
          <a:prstGeom prst="rect">
            <a:avLst/>
          </a:prstGeom>
          <a:noFill/>
          <a:ln>
            <a:noFill/>
          </a:ln>
        </p:spPr>
      </p:pic>
      <p:sp>
        <p:nvSpPr>
          <p:cNvPr id="103" name="Google Shape;103;g6d9b6fb843_0_18"/>
          <p:cNvSpPr txBox="1"/>
          <p:nvPr/>
        </p:nvSpPr>
        <p:spPr>
          <a:xfrm>
            <a:off x="3923550" y="42050"/>
            <a:ext cx="5220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400" b="1" dirty="0"/>
              <a:t>VETERANS CAREER READINESS PROGRAM </a:t>
            </a:r>
            <a:endParaRPr sz="24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xEl>
                                              <p:pRg st="1" end="1"/>
                                            </p:txEl>
                                          </p:spTgt>
                                        </p:tgtEl>
                                        <p:attrNameLst>
                                          <p:attrName>style.visibility</p:attrName>
                                        </p:attrNameLst>
                                      </p:cBhvr>
                                      <p:to>
                                        <p:strVal val="visible"/>
                                      </p:to>
                                    </p:set>
                                    <p:anim calcmode="lin" valueType="num">
                                      <p:cBhvr>
                                        <p:cTn id="7" dur="500" fill="hold"/>
                                        <p:tgtEl>
                                          <p:spTgt spid="10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1">
                                            <p:txEl>
                                              <p:pRg st="2" end="2"/>
                                            </p:txEl>
                                          </p:spTgt>
                                        </p:tgtEl>
                                        <p:attrNameLst>
                                          <p:attrName>style.visibility</p:attrName>
                                        </p:attrNameLst>
                                      </p:cBhvr>
                                      <p:to>
                                        <p:strVal val="visible"/>
                                      </p:to>
                                    </p:set>
                                    <p:animEffect transition="in" filter="wipe(up)">
                                      <p:cBhvr>
                                        <p:cTn id="14" dur="500"/>
                                        <p:tgtEl>
                                          <p:spTgt spid="10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1">
                                            <p:txEl>
                                              <p:pRg st="5" end="5"/>
                                            </p:txEl>
                                          </p:spTgt>
                                        </p:tgtEl>
                                        <p:attrNameLst>
                                          <p:attrName>style.visibility</p:attrName>
                                        </p:attrNameLst>
                                      </p:cBhvr>
                                      <p:to>
                                        <p:strVal val="visible"/>
                                      </p:to>
                                    </p:set>
                                    <p:animEffect transition="in" filter="fade">
                                      <p:cBhvr>
                                        <p:cTn id="19" dur="500"/>
                                        <p:tgtEl>
                                          <p:spTgt spid="10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1">
                                            <p:txEl>
                                              <p:pRg st="6" end="6"/>
                                            </p:txEl>
                                          </p:spTgt>
                                        </p:tgtEl>
                                        <p:attrNameLst>
                                          <p:attrName>style.visibility</p:attrName>
                                        </p:attrNameLst>
                                      </p:cBhvr>
                                      <p:to>
                                        <p:strVal val="visible"/>
                                      </p:to>
                                    </p:set>
                                    <p:animEffect transition="in" filter="fade">
                                      <p:cBhvr>
                                        <p:cTn id="24" dur="500"/>
                                        <p:tgtEl>
                                          <p:spTgt spid="10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1">
                                            <p:txEl>
                                              <p:pRg st="7" end="7"/>
                                            </p:txEl>
                                          </p:spTgt>
                                        </p:tgtEl>
                                        <p:attrNameLst>
                                          <p:attrName>style.visibility</p:attrName>
                                        </p:attrNameLst>
                                      </p:cBhvr>
                                      <p:to>
                                        <p:strVal val="visible"/>
                                      </p:to>
                                    </p:set>
                                    <p:animEffect transition="in" filter="fade">
                                      <p:cBhvr>
                                        <p:cTn id="29" dur="500"/>
                                        <p:tgtEl>
                                          <p:spTgt spid="101">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1">
                                            <p:txEl>
                                              <p:pRg st="8" end="8"/>
                                            </p:txEl>
                                          </p:spTgt>
                                        </p:tgtEl>
                                        <p:attrNameLst>
                                          <p:attrName>style.visibility</p:attrName>
                                        </p:attrNameLst>
                                      </p:cBhvr>
                                      <p:to>
                                        <p:strVal val="visible"/>
                                      </p:to>
                                    </p:set>
                                    <p:animEffect transition="in" filter="fade">
                                      <p:cBhvr>
                                        <p:cTn id="34" dur="500"/>
                                        <p:tgtEl>
                                          <p:spTgt spid="101">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1">
                                            <p:txEl>
                                              <p:pRg st="9" end="9"/>
                                            </p:txEl>
                                          </p:spTgt>
                                        </p:tgtEl>
                                        <p:attrNameLst>
                                          <p:attrName>style.visibility</p:attrName>
                                        </p:attrNameLst>
                                      </p:cBhvr>
                                      <p:to>
                                        <p:strVal val="visible"/>
                                      </p:to>
                                    </p:set>
                                    <p:animEffect transition="in" filter="fade">
                                      <p:cBhvr>
                                        <p:cTn id="39" dur="500"/>
                                        <p:tgtEl>
                                          <p:spTgt spid="101">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1">
                                            <p:txEl>
                                              <p:pRg st="10" end="10"/>
                                            </p:txEl>
                                          </p:spTgt>
                                        </p:tgtEl>
                                        <p:attrNameLst>
                                          <p:attrName>style.visibility</p:attrName>
                                        </p:attrNameLst>
                                      </p:cBhvr>
                                      <p:to>
                                        <p:strVal val="visible"/>
                                      </p:to>
                                    </p:set>
                                    <p:animEffect transition="in" filter="fade">
                                      <p:cBhvr>
                                        <p:cTn id="44" dur="500"/>
                                        <p:tgtEl>
                                          <p:spTgt spid="101">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1">
                                            <p:txEl>
                                              <p:pRg st="11" end="11"/>
                                            </p:txEl>
                                          </p:spTgt>
                                        </p:tgtEl>
                                        <p:attrNameLst>
                                          <p:attrName>style.visibility</p:attrName>
                                        </p:attrNameLst>
                                      </p:cBhvr>
                                      <p:to>
                                        <p:strVal val="visible"/>
                                      </p:to>
                                    </p:set>
                                    <p:animEffect transition="in" filter="fade">
                                      <p:cBhvr>
                                        <p:cTn id="49" dur="500"/>
                                        <p:tgtEl>
                                          <p:spTgt spid="10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Google Shape;120;g6d3f874460_1_6"/>
          <p:cNvPicPr preferRelativeResize="0"/>
          <p:nvPr/>
        </p:nvPicPr>
        <p:blipFill rotWithShape="1">
          <a:blip r:embed="rId3">
            <a:alphaModFix/>
          </a:blip>
          <a:srcRect/>
          <a:stretch/>
        </p:blipFill>
        <p:spPr>
          <a:xfrm>
            <a:off x="0" y="0"/>
            <a:ext cx="9144000" cy="668776"/>
          </a:xfrm>
          <a:prstGeom prst="rect">
            <a:avLst/>
          </a:prstGeom>
          <a:noFill/>
          <a:ln>
            <a:noFill/>
          </a:ln>
        </p:spPr>
      </p:pic>
      <p:sp>
        <p:nvSpPr>
          <p:cNvPr id="121" name="Google Shape;121;g6d3f874460_1_6"/>
          <p:cNvSpPr txBox="1"/>
          <p:nvPr/>
        </p:nvSpPr>
        <p:spPr>
          <a:xfrm>
            <a:off x="6863751" y="118250"/>
            <a:ext cx="1823100" cy="5847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US" sz="3200" b="1" dirty="0"/>
              <a:t>POLL </a:t>
            </a:r>
            <a:endParaRPr sz="3200" b="1" i="0" u="none" strike="noStrike" cap="none" dirty="0">
              <a:solidFill>
                <a:schemeClr val="dk1"/>
              </a:solidFill>
              <a:latin typeface="Arial"/>
              <a:ea typeface="Arial"/>
              <a:cs typeface="Arial"/>
              <a:sym typeface="Arial"/>
            </a:endParaRPr>
          </a:p>
        </p:txBody>
      </p:sp>
      <p:sp>
        <p:nvSpPr>
          <p:cNvPr id="123" name="Google Shape;123;g6d3f874460_1_6"/>
          <p:cNvSpPr txBox="1"/>
          <p:nvPr/>
        </p:nvSpPr>
        <p:spPr>
          <a:xfrm>
            <a:off x="676285" y="5465014"/>
            <a:ext cx="75522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dirty="0">
                <a:latin typeface="+mn-lt"/>
                <a:ea typeface="Calibri"/>
                <a:cs typeface="Calibri"/>
                <a:sym typeface="Calibri"/>
              </a:rPr>
              <a:t>Institute for Veterans and Military Families/SVA, Higher Education Research Report, 2017</a:t>
            </a:r>
            <a:endParaRPr sz="1000" i="1" dirty="0">
              <a:latin typeface="+mn-lt"/>
              <a:ea typeface="Calibri"/>
              <a:cs typeface="Calibri"/>
              <a:sym typeface="Calibri"/>
            </a:endParaRPr>
          </a:p>
        </p:txBody>
      </p:sp>
      <p:graphicFrame>
        <p:nvGraphicFramePr>
          <p:cNvPr id="6" name="Chart 5"/>
          <p:cNvGraphicFramePr/>
          <p:nvPr>
            <p:extLst>
              <p:ext uri="{D42A27DB-BD31-4B8C-83A1-F6EECF244321}">
                <p14:modId xmlns:p14="http://schemas.microsoft.com/office/powerpoint/2010/main" val="1535144734"/>
              </p:ext>
            </p:extLst>
          </p:nvPr>
        </p:nvGraphicFramePr>
        <p:xfrm>
          <a:off x="485785" y="768702"/>
          <a:ext cx="7543749" cy="4562212"/>
        </p:xfrm>
        <a:graphic>
          <a:graphicData uri="http://schemas.openxmlformats.org/drawingml/2006/chart">
            <c:chart xmlns:c="http://schemas.openxmlformats.org/drawingml/2006/chart" xmlns:r="http://schemas.openxmlformats.org/officeDocument/2006/relationships" r:id="rId4"/>
          </a:graphicData>
        </a:graphic>
      </p:graphicFrame>
      <p:sp>
        <p:nvSpPr>
          <p:cNvPr id="13" name="Google Shape;91;p2"/>
          <p:cNvSpPr txBox="1">
            <a:spLocks noGrp="1"/>
          </p:cNvSpPr>
          <p:nvPr>
            <p:ph type="body" idx="1"/>
          </p:nvPr>
        </p:nvSpPr>
        <p:spPr>
          <a:xfrm>
            <a:off x="606651" y="5023299"/>
            <a:ext cx="8080200" cy="61523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None/>
            </a:pPr>
            <a:endParaRPr sz="1200" dirty="0"/>
          </a:p>
          <a:p>
            <a:pPr marL="342900" lvl="0" indent="-139700" algn="l" rtl="0">
              <a:lnSpc>
                <a:spcPct val="100000"/>
              </a:lnSpc>
              <a:spcBef>
                <a:spcPts val="0"/>
              </a:spcBef>
              <a:spcAft>
                <a:spcPts val="0"/>
              </a:spcAft>
              <a:buClr>
                <a:schemeClr val="dk1"/>
              </a:buClr>
              <a:buSzPts val="3200"/>
              <a:buNone/>
            </a:pPr>
            <a:endParaRPr sz="1200" dirty="0"/>
          </a:p>
        </p:txBody>
      </p:sp>
      <p:sp>
        <p:nvSpPr>
          <p:cNvPr id="7" name="Rectangle 6"/>
          <p:cNvSpPr/>
          <p:nvPr/>
        </p:nvSpPr>
        <p:spPr>
          <a:xfrm>
            <a:off x="1453915" y="837050"/>
            <a:ext cx="5996940" cy="830997"/>
          </a:xfrm>
          <a:prstGeom prst="rect">
            <a:avLst/>
          </a:prstGeom>
        </p:spPr>
        <p:txBody>
          <a:bodyPr wrap="square">
            <a:spAutoFit/>
          </a:bodyPr>
          <a:lstStyle/>
          <a:p>
            <a:pPr marL="38100" lvl="0" algn="ctr">
              <a:buSzPts val="3000"/>
            </a:pPr>
            <a:r>
              <a:rPr lang="en-US" sz="2400" b="1" dirty="0" smtClean="0"/>
              <a:t>What are the top 7 reasons employers hire veterans?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6da5f51df7_0_6"/>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g6da5f51df7_0_6"/>
          <p:cNvSpPr txBox="1">
            <a:spLocks noGrp="1"/>
          </p:cNvSpPr>
          <p:nvPr>
            <p:ph type="body" idx="1"/>
          </p:nvPr>
        </p:nvSpPr>
        <p:spPr>
          <a:xfrm>
            <a:off x="457200" y="980750"/>
            <a:ext cx="8229600" cy="452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400"/>
              <a:buNone/>
            </a:pPr>
            <a:r>
              <a:rPr lang="en-US" sz="2400" b="1" dirty="0" smtClean="0">
                <a:latin typeface="Arial"/>
                <a:ea typeface="Arial"/>
                <a:cs typeface="Arial"/>
                <a:sym typeface="Arial"/>
              </a:rPr>
              <a:t>What </a:t>
            </a:r>
            <a:r>
              <a:rPr lang="en-US" sz="2400" b="1" dirty="0">
                <a:latin typeface="Arial"/>
                <a:ea typeface="Arial"/>
                <a:cs typeface="Arial"/>
                <a:sym typeface="Arial"/>
              </a:rPr>
              <a:t>are </a:t>
            </a:r>
            <a:r>
              <a:rPr lang="en-US" sz="2400" b="1" dirty="0" smtClean="0">
                <a:latin typeface="Arial"/>
                <a:ea typeface="Arial"/>
                <a:cs typeface="Arial"/>
                <a:sym typeface="Arial"/>
              </a:rPr>
              <a:t>the top </a:t>
            </a:r>
            <a:r>
              <a:rPr lang="en-US" sz="2400" b="1" dirty="0">
                <a:latin typeface="Arial"/>
                <a:ea typeface="Arial"/>
                <a:cs typeface="Arial"/>
                <a:sym typeface="Arial"/>
              </a:rPr>
              <a:t>career transition challenges </a:t>
            </a:r>
            <a:r>
              <a:rPr lang="en-US" sz="2400" b="1" dirty="0" smtClean="0">
                <a:latin typeface="Arial"/>
                <a:ea typeface="Arial"/>
                <a:cs typeface="Arial"/>
                <a:sym typeface="Arial"/>
              </a:rPr>
              <a:t>veterans </a:t>
            </a:r>
            <a:r>
              <a:rPr lang="en-US" sz="2400" b="1" dirty="0">
                <a:latin typeface="Arial"/>
                <a:ea typeface="Arial"/>
                <a:cs typeface="Arial"/>
                <a:sym typeface="Arial"/>
              </a:rPr>
              <a:t>face when entering the workforce?  </a:t>
            </a:r>
            <a:endParaRPr sz="2400" b="1" dirty="0">
              <a:latin typeface="Arial"/>
              <a:ea typeface="Arial"/>
              <a:cs typeface="Arial"/>
              <a:sym typeface="Arial"/>
            </a:endParaRPr>
          </a:p>
          <a:p>
            <a:pPr marL="457200" lvl="0" indent="-381000" algn="l" rtl="0">
              <a:spcBef>
                <a:spcPts val="1000"/>
              </a:spcBef>
              <a:spcAft>
                <a:spcPts val="0"/>
              </a:spcAft>
              <a:buSzPts val="2400"/>
              <a:buFont typeface="Arial"/>
              <a:buAutoNum type="arabicPeriod"/>
            </a:pPr>
            <a:r>
              <a:rPr lang="en-US" sz="2400" dirty="0">
                <a:latin typeface="Arial"/>
                <a:ea typeface="Arial"/>
                <a:cs typeface="Arial"/>
                <a:sym typeface="Arial"/>
              </a:rPr>
              <a:t>Older than traditional student</a:t>
            </a:r>
            <a:endParaRPr sz="2400" dirty="0">
              <a:latin typeface="Arial"/>
              <a:ea typeface="Arial"/>
              <a:cs typeface="Arial"/>
              <a:sym typeface="Arial"/>
            </a:endParaRPr>
          </a:p>
          <a:p>
            <a:pPr marL="457200" lvl="0" indent="-381000" algn="l" rtl="0">
              <a:spcBef>
                <a:spcPts val="1000"/>
              </a:spcBef>
              <a:spcAft>
                <a:spcPts val="0"/>
              </a:spcAft>
              <a:buSzPts val="2400"/>
              <a:buFont typeface="Arial"/>
              <a:buAutoNum type="arabicPeriod"/>
            </a:pPr>
            <a:r>
              <a:rPr lang="en-US" sz="2400" dirty="0">
                <a:latin typeface="Arial"/>
                <a:ea typeface="Arial"/>
                <a:cs typeface="Arial"/>
                <a:sym typeface="Arial"/>
              </a:rPr>
              <a:t>Married</a:t>
            </a:r>
            <a:endParaRPr sz="2400" dirty="0">
              <a:latin typeface="Arial"/>
              <a:ea typeface="Arial"/>
              <a:cs typeface="Arial"/>
              <a:sym typeface="Arial"/>
            </a:endParaRPr>
          </a:p>
          <a:p>
            <a:pPr marL="457200" lvl="0" indent="-381000" algn="l" rtl="0">
              <a:spcBef>
                <a:spcPts val="1000"/>
              </a:spcBef>
              <a:spcAft>
                <a:spcPts val="0"/>
              </a:spcAft>
              <a:buSzPts val="2400"/>
              <a:buFont typeface="Arial"/>
              <a:buAutoNum type="arabicPeriod"/>
            </a:pPr>
            <a:r>
              <a:rPr lang="en-US" sz="2400" dirty="0">
                <a:latin typeface="Arial"/>
                <a:ea typeface="Arial"/>
                <a:cs typeface="Arial"/>
                <a:sym typeface="Arial"/>
              </a:rPr>
              <a:t>Have children</a:t>
            </a:r>
            <a:endParaRPr sz="2400" dirty="0">
              <a:latin typeface="Arial"/>
              <a:ea typeface="Arial"/>
              <a:cs typeface="Arial"/>
              <a:sym typeface="Arial"/>
            </a:endParaRPr>
          </a:p>
          <a:p>
            <a:pPr marL="457200" lvl="0" indent="-381000" algn="l" rtl="0">
              <a:spcBef>
                <a:spcPts val="1000"/>
              </a:spcBef>
              <a:spcAft>
                <a:spcPts val="0"/>
              </a:spcAft>
              <a:buSzPts val="2400"/>
              <a:buFont typeface="Arial"/>
              <a:buAutoNum type="arabicPeriod"/>
            </a:pPr>
            <a:r>
              <a:rPr lang="en-US" sz="2400" dirty="0">
                <a:latin typeface="Arial"/>
                <a:ea typeface="Arial"/>
                <a:cs typeface="Arial"/>
                <a:sym typeface="Arial"/>
              </a:rPr>
              <a:t>Have a disability</a:t>
            </a:r>
            <a:endParaRPr sz="2400" dirty="0">
              <a:latin typeface="Arial"/>
              <a:ea typeface="Arial"/>
              <a:cs typeface="Arial"/>
              <a:sym typeface="Arial"/>
            </a:endParaRPr>
          </a:p>
          <a:p>
            <a:pPr marL="457200" lvl="0" indent="-381000" algn="l" rtl="0">
              <a:spcBef>
                <a:spcPts val="1000"/>
              </a:spcBef>
              <a:spcAft>
                <a:spcPts val="0"/>
              </a:spcAft>
              <a:buSzPts val="2400"/>
              <a:buFont typeface="Arial"/>
              <a:buAutoNum type="arabicPeriod"/>
            </a:pPr>
            <a:r>
              <a:rPr lang="en-US" sz="2400" dirty="0">
                <a:latin typeface="Arial"/>
                <a:ea typeface="Arial"/>
                <a:cs typeface="Arial"/>
                <a:sym typeface="Arial"/>
              </a:rPr>
              <a:t>Working full or part-time</a:t>
            </a:r>
            <a:endParaRPr sz="2400" dirty="0">
              <a:latin typeface="Arial"/>
              <a:ea typeface="Arial"/>
              <a:cs typeface="Arial"/>
              <a:sym typeface="Arial"/>
            </a:endParaRPr>
          </a:p>
          <a:p>
            <a:pPr marL="457200" lvl="0" indent="-381000" algn="l" rtl="0">
              <a:spcBef>
                <a:spcPts val="1000"/>
              </a:spcBef>
              <a:spcAft>
                <a:spcPts val="0"/>
              </a:spcAft>
              <a:buSzPts val="2400"/>
              <a:buFont typeface="Arial"/>
              <a:buAutoNum type="arabicPeriod"/>
            </a:pPr>
            <a:r>
              <a:rPr lang="en-US" sz="2400" dirty="0">
                <a:latin typeface="Arial"/>
                <a:ea typeface="Arial"/>
                <a:cs typeface="Arial"/>
                <a:sym typeface="Arial"/>
              </a:rPr>
              <a:t>First-generation student</a:t>
            </a:r>
            <a:endParaRPr sz="2400" dirty="0">
              <a:latin typeface="Arial"/>
              <a:ea typeface="Arial"/>
              <a:cs typeface="Arial"/>
              <a:sym typeface="Arial"/>
            </a:endParaRPr>
          </a:p>
          <a:p>
            <a:pPr marL="0" lvl="0" indent="0" algn="l" rtl="0">
              <a:spcBef>
                <a:spcPts val="0"/>
              </a:spcBef>
              <a:spcAft>
                <a:spcPts val="0"/>
              </a:spcAft>
              <a:buNone/>
            </a:pPr>
            <a:endParaRPr sz="2400" dirty="0">
              <a:latin typeface="Arial"/>
              <a:ea typeface="Arial"/>
              <a:cs typeface="Arial"/>
              <a:sym typeface="Arial"/>
            </a:endParaRPr>
          </a:p>
          <a:p>
            <a:pPr marL="0" lvl="0" indent="0" algn="l" rtl="0">
              <a:spcBef>
                <a:spcPts val="0"/>
              </a:spcBef>
              <a:spcAft>
                <a:spcPts val="0"/>
              </a:spcAft>
              <a:buClr>
                <a:schemeClr val="dk1"/>
              </a:buClr>
              <a:buSzPts val="1400"/>
              <a:buNone/>
            </a:pPr>
            <a:endParaRPr sz="2400" dirty="0">
              <a:latin typeface="Arial"/>
              <a:ea typeface="Arial"/>
              <a:cs typeface="Arial"/>
              <a:sym typeface="Arial"/>
            </a:endParaRPr>
          </a:p>
          <a:p>
            <a:pPr marL="0" lvl="0" indent="0" algn="l" rtl="0">
              <a:spcBef>
                <a:spcPts val="0"/>
              </a:spcBef>
              <a:spcAft>
                <a:spcPts val="0"/>
              </a:spcAft>
              <a:buClr>
                <a:schemeClr val="dk1"/>
              </a:buClr>
              <a:buSzPts val="1400"/>
              <a:buNone/>
            </a:pPr>
            <a:r>
              <a:rPr lang="en-US" sz="2400" dirty="0">
                <a:latin typeface="Arial"/>
                <a:ea typeface="Arial"/>
                <a:cs typeface="Arial"/>
                <a:sym typeface="Arial"/>
              </a:rPr>
              <a:t> </a:t>
            </a:r>
            <a:endParaRPr sz="2400" dirty="0">
              <a:latin typeface="Arial"/>
              <a:ea typeface="Arial"/>
              <a:cs typeface="Arial"/>
              <a:sym typeface="Arial"/>
            </a:endParaRPr>
          </a:p>
          <a:p>
            <a:pPr marL="0" lvl="0" indent="0" algn="l" rtl="0">
              <a:spcBef>
                <a:spcPts val="0"/>
              </a:spcBef>
              <a:spcAft>
                <a:spcPts val="0"/>
              </a:spcAft>
              <a:buClr>
                <a:schemeClr val="dk1"/>
              </a:buClr>
              <a:buSzPts val="1400"/>
              <a:buNone/>
            </a:pPr>
            <a:endParaRPr sz="2400" dirty="0">
              <a:latin typeface="Arial"/>
              <a:ea typeface="Arial"/>
              <a:cs typeface="Arial"/>
              <a:sym typeface="Arial"/>
            </a:endParaRPr>
          </a:p>
          <a:p>
            <a:pPr marL="0" lvl="0" indent="0" algn="l" rtl="0">
              <a:spcBef>
                <a:spcPts val="0"/>
              </a:spcBef>
              <a:spcAft>
                <a:spcPts val="0"/>
              </a:spcAft>
              <a:buClr>
                <a:schemeClr val="dk1"/>
              </a:buClr>
              <a:buSzPts val="1400"/>
              <a:buNone/>
            </a:pPr>
            <a:endParaRPr sz="2400"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2400" dirty="0"/>
          </a:p>
        </p:txBody>
      </p:sp>
      <p:pic>
        <p:nvPicPr>
          <p:cNvPr id="131" name="Google Shape;131;g6da5f51df7_0_6"/>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132" name="Google Shape;132;g6da5f51df7_0_6"/>
          <p:cNvSpPr txBox="1"/>
          <p:nvPr/>
        </p:nvSpPr>
        <p:spPr>
          <a:xfrm>
            <a:off x="6863751" y="118250"/>
            <a:ext cx="1823100" cy="5847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US" sz="3200" b="1"/>
              <a:t>POLL </a:t>
            </a:r>
            <a:endParaRPr sz="3200" b="1" i="0" u="none" strike="noStrike" cap="none">
              <a:solidFill>
                <a:schemeClr val="dk1"/>
              </a:solidFill>
              <a:latin typeface="Arial"/>
              <a:ea typeface="Arial"/>
              <a:cs typeface="Arial"/>
              <a:sym typeface="Arial"/>
            </a:endParaRPr>
          </a:p>
        </p:txBody>
      </p:sp>
      <p:sp>
        <p:nvSpPr>
          <p:cNvPr id="134" name="Google Shape;134;g6da5f51df7_0_6"/>
          <p:cNvSpPr txBox="1"/>
          <p:nvPr/>
        </p:nvSpPr>
        <p:spPr>
          <a:xfrm>
            <a:off x="540175" y="5416850"/>
            <a:ext cx="7552200" cy="3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i="1" dirty="0">
                <a:solidFill>
                  <a:schemeClr val="dk1"/>
                </a:solidFill>
                <a:latin typeface="+mn-lt"/>
                <a:ea typeface="Calibri"/>
                <a:cs typeface="Calibri"/>
                <a:sym typeface="Calibri"/>
              </a:rPr>
              <a:t>Institute for Veterans and Military Families/SVA, Higher Education Research Report, 2017</a:t>
            </a:r>
            <a:endParaRPr sz="1000" i="1" dirty="0">
              <a:latin typeface="+mn-lt"/>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wipe(left)">
                                      <p:cBhvr>
                                        <p:cTn id="12" dur="5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wipe(left)">
                                      <p:cBhvr>
                                        <p:cTn id="17" dur="5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wipe(left)">
                                      <p:cBhvr>
                                        <p:cTn id="22" dur="5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wipe(left)">
                                      <p:cBhvr>
                                        <p:cTn id="27" dur="5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wipe(left)">
                                      <p:cBhvr>
                                        <p:cTn id="32" dur="5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wipe(left)">
                                      <p:cBhvr>
                                        <p:cTn id="37" dur="5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6d3f874460_0_31"/>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g6d3f874460_0_31"/>
          <p:cNvSpPr txBox="1">
            <a:spLocks noGrp="1"/>
          </p:cNvSpPr>
          <p:nvPr>
            <p:ph type="body" idx="1"/>
          </p:nvPr>
        </p:nvSpPr>
        <p:spPr>
          <a:xfrm>
            <a:off x="457200" y="1141375"/>
            <a:ext cx="8229600" cy="4367400"/>
          </a:xfrm>
          <a:prstGeom prst="rect">
            <a:avLst/>
          </a:prstGeom>
          <a:noFill/>
          <a:ln>
            <a:noFill/>
          </a:ln>
        </p:spPr>
        <p:txBody>
          <a:bodyPr spcFirstLastPara="1" wrap="square" lIns="91425" tIns="45700" rIns="91425" bIns="45700" anchor="t" anchorCtr="0">
            <a:noAutofit/>
          </a:bodyPr>
          <a:lstStyle/>
          <a:p>
            <a:pPr marL="457200" lvl="0" indent="-419100" algn="l" rtl="0">
              <a:spcBef>
                <a:spcPts val="0"/>
              </a:spcBef>
              <a:spcAft>
                <a:spcPts val="0"/>
              </a:spcAft>
              <a:buSzPts val="3000"/>
              <a:buChar char="•"/>
            </a:pPr>
            <a:r>
              <a:rPr lang="en-US" sz="2400" i="1" dirty="0">
                <a:latin typeface="Arial"/>
                <a:ea typeface="Arial"/>
                <a:cs typeface="Arial"/>
                <a:sym typeface="Arial"/>
              </a:rPr>
              <a:t>Purpose of the Veterans Career Readiness Program</a:t>
            </a:r>
            <a:endParaRPr sz="2400" i="1" dirty="0">
              <a:latin typeface="Arial"/>
              <a:ea typeface="Arial"/>
              <a:cs typeface="Arial"/>
              <a:sym typeface="Arial"/>
            </a:endParaRPr>
          </a:p>
          <a:p>
            <a:pPr marL="1371600" lvl="2" indent="-342900" algn="l" rtl="0">
              <a:spcBef>
                <a:spcPts val="0"/>
              </a:spcBef>
              <a:spcAft>
                <a:spcPts val="0"/>
              </a:spcAft>
              <a:buSzPts val="1800"/>
              <a:buFont typeface="Arial"/>
              <a:buChar char="•"/>
            </a:pPr>
            <a:r>
              <a:rPr lang="en-US" sz="2200" dirty="0">
                <a:latin typeface="Arial"/>
                <a:ea typeface="Arial"/>
                <a:cs typeface="Arial"/>
                <a:sym typeface="Arial"/>
              </a:rPr>
              <a:t>I</a:t>
            </a:r>
            <a:r>
              <a:rPr lang="en-US" sz="2200" dirty="0" smtClean="0">
                <a:latin typeface="Arial"/>
                <a:ea typeface="Arial"/>
                <a:cs typeface="Arial"/>
                <a:sym typeface="Arial"/>
              </a:rPr>
              <a:t>dentify </a:t>
            </a:r>
            <a:r>
              <a:rPr lang="en-US" sz="2200" dirty="0">
                <a:latin typeface="Arial"/>
                <a:ea typeface="Arial"/>
                <a:cs typeface="Arial"/>
                <a:sym typeface="Arial"/>
              </a:rPr>
              <a:t>career goals for </a:t>
            </a:r>
            <a:r>
              <a:rPr lang="en-US" sz="2200" dirty="0" smtClean="0">
                <a:latin typeface="Arial"/>
                <a:ea typeface="Arial"/>
                <a:cs typeface="Arial"/>
                <a:sym typeface="Arial"/>
              </a:rPr>
              <a:t>veterans</a:t>
            </a:r>
          </a:p>
          <a:p>
            <a:pPr lvl="2">
              <a:spcBef>
                <a:spcPts val="0"/>
              </a:spcBef>
            </a:pPr>
            <a:r>
              <a:rPr lang="en-US" sz="2200" dirty="0">
                <a:latin typeface="Arial"/>
                <a:ea typeface="Arial"/>
                <a:cs typeface="Arial"/>
                <a:sym typeface="Arial"/>
              </a:rPr>
              <a:t>Internship/job search </a:t>
            </a:r>
            <a:r>
              <a:rPr lang="en-US" sz="2200" dirty="0" smtClean="0">
                <a:latin typeface="Arial"/>
                <a:ea typeface="Arial"/>
                <a:cs typeface="Arial"/>
                <a:sym typeface="Arial"/>
              </a:rPr>
              <a:t>strategies</a:t>
            </a:r>
            <a:endParaRPr sz="2200" dirty="0">
              <a:latin typeface="Arial"/>
              <a:ea typeface="Arial"/>
              <a:cs typeface="Arial"/>
              <a:sym typeface="Arial"/>
            </a:endParaRPr>
          </a:p>
          <a:p>
            <a:pPr marL="1371600" lvl="2" indent="-342900" algn="l" rtl="0">
              <a:spcBef>
                <a:spcPts val="0"/>
              </a:spcBef>
              <a:spcAft>
                <a:spcPts val="0"/>
              </a:spcAft>
              <a:buSzPts val="1800"/>
              <a:buFont typeface="Arial"/>
              <a:buChar char="•"/>
            </a:pPr>
            <a:r>
              <a:rPr lang="en-US" sz="2200" dirty="0">
                <a:latin typeface="Arial"/>
                <a:ea typeface="Arial"/>
                <a:cs typeface="Arial"/>
                <a:sym typeface="Arial"/>
              </a:rPr>
              <a:t>R</a:t>
            </a:r>
            <a:r>
              <a:rPr lang="en-US" sz="2200" dirty="0" smtClean="0">
                <a:latin typeface="Arial"/>
                <a:ea typeface="Arial"/>
                <a:cs typeface="Arial"/>
                <a:sym typeface="Arial"/>
              </a:rPr>
              <a:t>esume support</a:t>
            </a:r>
          </a:p>
          <a:p>
            <a:pPr lvl="2">
              <a:spcBef>
                <a:spcPts val="0"/>
              </a:spcBef>
            </a:pPr>
            <a:r>
              <a:rPr lang="en-US" sz="2200" dirty="0">
                <a:latin typeface="Arial"/>
                <a:ea typeface="Arial"/>
                <a:cs typeface="Arial"/>
                <a:sym typeface="Arial"/>
              </a:rPr>
              <a:t>Marketing tools (ex: LinkedIn</a:t>
            </a:r>
            <a:r>
              <a:rPr lang="en-US" sz="2200" dirty="0" smtClean="0">
                <a:latin typeface="Arial"/>
                <a:ea typeface="Arial"/>
                <a:cs typeface="Arial"/>
                <a:sym typeface="Arial"/>
              </a:rPr>
              <a:t>)</a:t>
            </a:r>
            <a:endParaRPr sz="2200" dirty="0">
              <a:latin typeface="Arial"/>
              <a:ea typeface="Arial"/>
              <a:cs typeface="Arial"/>
              <a:sym typeface="Arial"/>
            </a:endParaRPr>
          </a:p>
          <a:p>
            <a:pPr marL="1371600" lvl="2" indent="-342900" algn="l" rtl="0">
              <a:spcBef>
                <a:spcPts val="0"/>
              </a:spcBef>
              <a:spcAft>
                <a:spcPts val="0"/>
              </a:spcAft>
              <a:buSzPts val="1800"/>
              <a:buFont typeface="Arial"/>
              <a:buChar char="•"/>
            </a:pPr>
            <a:r>
              <a:rPr lang="en-US" sz="2200" dirty="0" smtClean="0">
                <a:latin typeface="Arial"/>
                <a:ea typeface="Arial"/>
                <a:cs typeface="Arial"/>
                <a:sym typeface="Arial"/>
              </a:rPr>
              <a:t>Networking/mentorship</a:t>
            </a:r>
            <a:endParaRPr sz="2200" dirty="0">
              <a:latin typeface="Arial"/>
              <a:ea typeface="Arial"/>
              <a:cs typeface="Arial"/>
              <a:sym typeface="Arial"/>
            </a:endParaRPr>
          </a:p>
          <a:p>
            <a:pPr lvl="2">
              <a:spcBef>
                <a:spcPts val="0"/>
              </a:spcBef>
            </a:pPr>
            <a:r>
              <a:rPr lang="en-US" sz="2200" dirty="0" smtClean="0">
                <a:latin typeface="Arial"/>
                <a:ea typeface="Arial"/>
                <a:cs typeface="Arial"/>
                <a:sym typeface="Arial"/>
              </a:rPr>
              <a:t>Interviewing</a:t>
            </a:r>
            <a:endParaRPr sz="2200" dirty="0">
              <a:latin typeface="Arial"/>
              <a:ea typeface="Arial"/>
              <a:cs typeface="Arial"/>
              <a:sym typeface="Arial"/>
            </a:endParaRPr>
          </a:p>
          <a:p>
            <a:pPr marL="1371600" lvl="2" indent="-342900" algn="l" rtl="0">
              <a:spcBef>
                <a:spcPts val="0"/>
              </a:spcBef>
              <a:spcAft>
                <a:spcPts val="0"/>
              </a:spcAft>
              <a:buSzPts val="1800"/>
              <a:buFont typeface="Arial"/>
              <a:buChar char="•"/>
            </a:pPr>
            <a:r>
              <a:rPr lang="en-US" sz="2200" dirty="0">
                <a:latin typeface="Arial"/>
                <a:ea typeface="Arial"/>
                <a:cs typeface="Arial"/>
                <a:sym typeface="Arial"/>
              </a:rPr>
              <a:t>A</a:t>
            </a:r>
            <a:r>
              <a:rPr lang="en-US" sz="2200" dirty="0" smtClean="0">
                <a:latin typeface="Arial"/>
                <a:ea typeface="Arial"/>
                <a:cs typeface="Arial"/>
                <a:sym typeface="Arial"/>
              </a:rPr>
              <a:t>lumni/employer </a:t>
            </a:r>
            <a:r>
              <a:rPr lang="en-US" sz="2200" dirty="0">
                <a:latin typeface="Arial"/>
                <a:ea typeface="Arial"/>
                <a:cs typeface="Arial"/>
                <a:sym typeface="Arial"/>
              </a:rPr>
              <a:t>connections</a:t>
            </a:r>
            <a:endParaRPr sz="2200" dirty="0">
              <a:latin typeface="Arial"/>
              <a:ea typeface="Arial"/>
              <a:cs typeface="Arial"/>
              <a:sym typeface="Arial"/>
            </a:endParaRPr>
          </a:p>
          <a:p>
            <a:pPr marL="1371600" lvl="2" indent="-342900" algn="l" rtl="0">
              <a:spcBef>
                <a:spcPts val="0"/>
              </a:spcBef>
              <a:spcAft>
                <a:spcPts val="0"/>
              </a:spcAft>
              <a:buSzPts val="1800"/>
              <a:buFont typeface="Arial"/>
              <a:buChar char="•"/>
            </a:pPr>
            <a:r>
              <a:rPr lang="en-US" sz="2200" dirty="0">
                <a:latin typeface="Arial"/>
                <a:ea typeface="Arial"/>
                <a:cs typeface="Arial"/>
                <a:sym typeface="Arial"/>
              </a:rPr>
              <a:t>C</a:t>
            </a:r>
            <a:r>
              <a:rPr lang="en-US" sz="2200" dirty="0" smtClean="0">
                <a:latin typeface="Arial"/>
                <a:ea typeface="Arial"/>
                <a:cs typeface="Arial"/>
                <a:sym typeface="Arial"/>
              </a:rPr>
              <a:t>onfidence </a:t>
            </a:r>
            <a:r>
              <a:rPr lang="en-US" sz="2200" dirty="0">
                <a:latin typeface="Arial"/>
                <a:ea typeface="Arial"/>
                <a:cs typeface="Arial"/>
                <a:sym typeface="Arial"/>
              </a:rPr>
              <a:t>booster</a:t>
            </a:r>
            <a:endParaRPr sz="2200" dirty="0">
              <a:latin typeface="Arial"/>
              <a:ea typeface="Arial"/>
              <a:cs typeface="Arial"/>
              <a:sym typeface="Arial"/>
            </a:endParaRPr>
          </a:p>
          <a:p>
            <a:pPr marL="1371600" lvl="2" indent="-342900" algn="l" rtl="0">
              <a:spcBef>
                <a:spcPts val="0"/>
              </a:spcBef>
              <a:spcAft>
                <a:spcPts val="0"/>
              </a:spcAft>
              <a:buSzPts val="1800"/>
              <a:buFont typeface="Arial"/>
              <a:buChar char="•"/>
            </a:pPr>
            <a:r>
              <a:rPr lang="en-US" sz="2200" dirty="0" smtClean="0">
                <a:latin typeface="Arial"/>
                <a:ea typeface="Arial"/>
                <a:cs typeface="Arial"/>
                <a:sym typeface="Arial"/>
              </a:rPr>
              <a:t>Cohort/bond</a:t>
            </a:r>
          </a:p>
          <a:p>
            <a:pPr marL="1371600" lvl="2" indent="-342900" algn="l" rtl="0">
              <a:spcBef>
                <a:spcPts val="0"/>
              </a:spcBef>
              <a:spcAft>
                <a:spcPts val="0"/>
              </a:spcAft>
              <a:buSzPts val="1800"/>
              <a:buFont typeface="Arial"/>
              <a:buChar char="•"/>
            </a:pPr>
            <a:endParaRPr sz="800" dirty="0">
              <a:latin typeface="Arial"/>
              <a:ea typeface="Arial"/>
              <a:cs typeface="Arial"/>
              <a:sym typeface="Arial"/>
            </a:endParaRPr>
          </a:p>
          <a:p>
            <a:pPr marL="457200" lvl="0" indent="-419100" algn="l" rtl="0">
              <a:lnSpc>
                <a:spcPct val="115000"/>
              </a:lnSpc>
              <a:spcBef>
                <a:spcPts val="0"/>
              </a:spcBef>
              <a:spcAft>
                <a:spcPts val="0"/>
              </a:spcAft>
              <a:buSzPts val="3000"/>
              <a:buFont typeface="Arial"/>
              <a:buChar char="•"/>
            </a:pPr>
            <a:r>
              <a:rPr lang="en-US" sz="2400" i="1" dirty="0">
                <a:latin typeface="Arial"/>
                <a:ea typeface="Arial"/>
                <a:cs typeface="Arial"/>
                <a:sym typeface="Arial"/>
              </a:rPr>
              <a:t>Campus Strategic Plan</a:t>
            </a:r>
            <a:endParaRPr sz="2400" i="1" dirty="0">
              <a:latin typeface="Arial"/>
              <a:ea typeface="Arial"/>
              <a:cs typeface="Arial"/>
              <a:sym typeface="Arial"/>
            </a:endParaRPr>
          </a:p>
        </p:txBody>
      </p:sp>
      <p:pic>
        <p:nvPicPr>
          <p:cNvPr id="142" name="Google Shape;142;g6d3f874460_0_31"/>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143" name="Google Shape;143;g6d3f874460_0_31"/>
          <p:cNvSpPr txBox="1"/>
          <p:nvPr/>
        </p:nvSpPr>
        <p:spPr>
          <a:xfrm>
            <a:off x="4183313" y="88166"/>
            <a:ext cx="49608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t>WHY CREATE IT?</a:t>
            </a:r>
            <a:endParaRPr sz="32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5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500"/>
                                        <p:tgtEl>
                                          <p:spTgt spid="14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animEffect transition="in" filter="fade">
                                      <p:cBhvr>
                                        <p:cTn id="15" dur="500"/>
                                        <p:tgtEl>
                                          <p:spTgt spid="14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1">
                                            <p:txEl>
                                              <p:pRg st="3" end="3"/>
                                            </p:txEl>
                                          </p:spTgt>
                                        </p:tgtEl>
                                        <p:attrNameLst>
                                          <p:attrName>style.visibility</p:attrName>
                                        </p:attrNameLst>
                                      </p:cBhvr>
                                      <p:to>
                                        <p:strVal val="visible"/>
                                      </p:to>
                                    </p:set>
                                    <p:animEffect transition="in" filter="fade">
                                      <p:cBhvr>
                                        <p:cTn id="20" dur="500"/>
                                        <p:tgtEl>
                                          <p:spTgt spid="14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1">
                                            <p:txEl>
                                              <p:pRg st="4" end="4"/>
                                            </p:txEl>
                                          </p:spTgt>
                                        </p:tgtEl>
                                        <p:attrNameLst>
                                          <p:attrName>style.visibility</p:attrName>
                                        </p:attrNameLst>
                                      </p:cBhvr>
                                      <p:to>
                                        <p:strVal val="visible"/>
                                      </p:to>
                                    </p:set>
                                    <p:animEffect transition="in" filter="fade">
                                      <p:cBhvr>
                                        <p:cTn id="23" dur="500"/>
                                        <p:tgtEl>
                                          <p:spTgt spid="14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1">
                                            <p:txEl>
                                              <p:pRg st="5" end="5"/>
                                            </p:txEl>
                                          </p:spTgt>
                                        </p:tgtEl>
                                        <p:attrNameLst>
                                          <p:attrName>style.visibility</p:attrName>
                                        </p:attrNameLst>
                                      </p:cBhvr>
                                      <p:to>
                                        <p:strVal val="visible"/>
                                      </p:to>
                                    </p:set>
                                    <p:animEffect transition="in" filter="fade">
                                      <p:cBhvr>
                                        <p:cTn id="28" dur="500"/>
                                        <p:tgtEl>
                                          <p:spTgt spid="141">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1">
                                            <p:txEl>
                                              <p:pRg st="6" end="6"/>
                                            </p:txEl>
                                          </p:spTgt>
                                        </p:tgtEl>
                                        <p:attrNameLst>
                                          <p:attrName>style.visibility</p:attrName>
                                        </p:attrNameLst>
                                      </p:cBhvr>
                                      <p:to>
                                        <p:strVal val="visible"/>
                                      </p:to>
                                    </p:set>
                                    <p:animEffect transition="in" filter="fade">
                                      <p:cBhvr>
                                        <p:cTn id="31" dur="500"/>
                                        <p:tgtEl>
                                          <p:spTgt spid="14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1">
                                            <p:txEl>
                                              <p:pRg st="7" end="7"/>
                                            </p:txEl>
                                          </p:spTgt>
                                        </p:tgtEl>
                                        <p:attrNameLst>
                                          <p:attrName>style.visibility</p:attrName>
                                        </p:attrNameLst>
                                      </p:cBhvr>
                                      <p:to>
                                        <p:strVal val="visible"/>
                                      </p:to>
                                    </p:set>
                                    <p:animEffect transition="in" filter="fade">
                                      <p:cBhvr>
                                        <p:cTn id="36" dur="500"/>
                                        <p:tgtEl>
                                          <p:spTgt spid="141">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1">
                                            <p:txEl>
                                              <p:pRg st="8" end="8"/>
                                            </p:txEl>
                                          </p:spTgt>
                                        </p:tgtEl>
                                        <p:attrNameLst>
                                          <p:attrName>style.visibility</p:attrName>
                                        </p:attrNameLst>
                                      </p:cBhvr>
                                      <p:to>
                                        <p:strVal val="visible"/>
                                      </p:to>
                                    </p:set>
                                    <p:animEffect transition="in" filter="fade">
                                      <p:cBhvr>
                                        <p:cTn id="39" dur="500"/>
                                        <p:tgtEl>
                                          <p:spTgt spid="141">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1">
                                            <p:txEl>
                                              <p:pRg st="9" end="9"/>
                                            </p:txEl>
                                          </p:spTgt>
                                        </p:tgtEl>
                                        <p:attrNameLst>
                                          <p:attrName>style.visibility</p:attrName>
                                        </p:attrNameLst>
                                      </p:cBhvr>
                                      <p:to>
                                        <p:strVal val="visible"/>
                                      </p:to>
                                    </p:set>
                                    <p:animEffect transition="in" filter="fade">
                                      <p:cBhvr>
                                        <p:cTn id="42" dur="500"/>
                                        <p:tgtEl>
                                          <p:spTgt spid="14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1">
                                            <p:txEl>
                                              <p:pRg st="11" end="11"/>
                                            </p:txEl>
                                          </p:spTgt>
                                        </p:tgtEl>
                                        <p:attrNameLst>
                                          <p:attrName>style.visibility</p:attrName>
                                        </p:attrNameLst>
                                      </p:cBhvr>
                                      <p:to>
                                        <p:strVal val="visible"/>
                                      </p:to>
                                    </p:set>
                                    <p:animEffect transition="in" filter="fade">
                                      <p:cBhvr>
                                        <p:cTn id="47" dur="500"/>
                                        <p:tgtEl>
                                          <p:spTgt spid="14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7c88384a1d_0_14"/>
          <p:cNvPicPr preferRelativeResize="0"/>
          <p:nvPr/>
        </p:nvPicPr>
        <p:blipFill rotWithShape="1">
          <a:blip r:embed="rId3">
            <a:alphaModFix/>
          </a:blip>
          <a:srcRect/>
          <a:stretch/>
        </p:blipFill>
        <p:spPr>
          <a:xfrm>
            <a:off x="0" y="0"/>
            <a:ext cx="9144000" cy="815800"/>
          </a:xfrm>
          <a:prstGeom prst="rect">
            <a:avLst/>
          </a:prstGeom>
          <a:noFill/>
          <a:ln>
            <a:noFill/>
          </a:ln>
        </p:spPr>
      </p:pic>
      <p:pic>
        <p:nvPicPr>
          <p:cNvPr id="151" name="Google Shape;151;g7c88384a1d_0_14"/>
          <p:cNvPicPr preferRelativeResize="0"/>
          <p:nvPr/>
        </p:nvPicPr>
        <p:blipFill>
          <a:blip r:embed="rId4">
            <a:alphaModFix/>
          </a:blip>
          <a:stretch>
            <a:fillRect/>
          </a:stretch>
        </p:blipFill>
        <p:spPr>
          <a:xfrm>
            <a:off x="284412" y="960124"/>
            <a:ext cx="3911599" cy="2933699"/>
          </a:xfrm>
          <a:prstGeom prst="rect">
            <a:avLst/>
          </a:prstGeom>
          <a:noFill/>
          <a:ln>
            <a:noFill/>
          </a:ln>
        </p:spPr>
      </p:pic>
      <p:pic>
        <p:nvPicPr>
          <p:cNvPr id="152" name="Google Shape;152;g7c88384a1d_0_14"/>
          <p:cNvPicPr preferRelativeResize="0"/>
          <p:nvPr/>
        </p:nvPicPr>
        <p:blipFill>
          <a:blip r:embed="rId5">
            <a:alphaModFix/>
          </a:blip>
          <a:stretch>
            <a:fillRect/>
          </a:stretch>
        </p:blipFill>
        <p:spPr>
          <a:xfrm>
            <a:off x="4684464" y="960124"/>
            <a:ext cx="4175124" cy="2933699"/>
          </a:xfrm>
          <a:prstGeom prst="rect">
            <a:avLst/>
          </a:prstGeom>
          <a:noFill/>
          <a:ln>
            <a:noFill/>
          </a:ln>
        </p:spPr>
      </p:pic>
      <p:pic>
        <p:nvPicPr>
          <p:cNvPr id="153" name="Google Shape;153;g7c88384a1d_0_14"/>
          <p:cNvPicPr preferRelativeResize="0"/>
          <p:nvPr/>
        </p:nvPicPr>
        <p:blipFill rotWithShape="1">
          <a:blip r:embed="rId6">
            <a:alphaModFix/>
          </a:blip>
          <a:srcRect t="8988"/>
          <a:stretch/>
        </p:blipFill>
        <p:spPr>
          <a:xfrm>
            <a:off x="2616200" y="3314736"/>
            <a:ext cx="3911600" cy="2316489"/>
          </a:xfrm>
          <a:prstGeom prst="rect">
            <a:avLst/>
          </a:prstGeom>
          <a:noFill/>
          <a:ln>
            <a:noFill/>
          </a:ln>
        </p:spPr>
      </p:pic>
      <p:sp>
        <p:nvSpPr>
          <p:cNvPr id="154" name="Google Shape;154;g7c88384a1d_0_14"/>
          <p:cNvSpPr txBox="1"/>
          <p:nvPr/>
        </p:nvSpPr>
        <p:spPr>
          <a:xfrm>
            <a:off x="6194615" y="4907350"/>
            <a:ext cx="2373961" cy="4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2"/>
                </a:solidFill>
                <a:latin typeface="+mn-lt"/>
                <a:ea typeface="Calibri"/>
                <a:cs typeface="Calibri"/>
                <a:sym typeface="Calibri"/>
              </a:rPr>
              <a:t>Career Exploration</a:t>
            </a:r>
            <a:endParaRPr sz="2000" b="1" dirty="0">
              <a:solidFill>
                <a:schemeClr val="bg2"/>
              </a:solidFill>
              <a:latin typeface="+mn-lt"/>
              <a:ea typeface="Calibri"/>
              <a:cs typeface="Calibri"/>
              <a:sym typeface="Calibri"/>
            </a:endParaRPr>
          </a:p>
        </p:txBody>
      </p:sp>
      <p:sp>
        <p:nvSpPr>
          <p:cNvPr id="155" name="Google Shape;155;g7c88384a1d_0_14"/>
          <p:cNvSpPr txBox="1"/>
          <p:nvPr/>
        </p:nvSpPr>
        <p:spPr>
          <a:xfrm>
            <a:off x="680839" y="3893824"/>
            <a:ext cx="1612713" cy="4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bg2"/>
                </a:solidFill>
                <a:latin typeface="+mn-lt"/>
                <a:ea typeface="Calibri"/>
                <a:cs typeface="Calibri"/>
                <a:sym typeface="Calibri"/>
              </a:rPr>
              <a:t>Networking</a:t>
            </a:r>
            <a:endParaRPr sz="2000" b="1" dirty="0">
              <a:solidFill>
                <a:schemeClr val="bg2"/>
              </a:solidFill>
              <a:latin typeface="+mn-lt"/>
              <a:ea typeface="Calibri"/>
              <a:cs typeface="Calibri"/>
              <a:sym typeface="Calibri"/>
            </a:endParaRPr>
          </a:p>
        </p:txBody>
      </p:sp>
      <p:sp>
        <p:nvSpPr>
          <p:cNvPr id="156" name="Google Shape;156;g7c88384a1d_0_14"/>
          <p:cNvSpPr txBox="1"/>
          <p:nvPr/>
        </p:nvSpPr>
        <p:spPr>
          <a:xfrm>
            <a:off x="6960823" y="3920434"/>
            <a:ext cx="1607753"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accent6"/>
                </a:solidFill>
                <a:latin typeface="+mn-lt"/>
                <a:ea typeface="Calibri"/>
                <a:cs typeface="Calibri"/>
                <a:sym typeface="Calibri"/>
              </a:rPr>
              <a:t>Confidence</a:t>
            </a:r>
            <a:endParaRPr sz="2000" b="1" dirty="0">
              <a:solidFill>
                <a:schemeClr val="accent6"/>
              </a:solidFill>
              <a:latin typeface="+mn-lt"/>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500" fill="hold"/>
                                        <p:tgtEl>
                                          <p:spTgt spid="151"/>
                                        </p:tgtEl>
                                        <p:attrNameLst>
                                          <p:attrName>ppt_w</p:attrName>
                                        </p:attrNameLst>
                                      </p:cBhvr>
                                      <p:tavLst>
                                        <p:tav tm="0">
                                          <p:val>
                                            <p:fltVal val="0"/>
                                          </p:val>
                                        </p:tav>
                                        <p:tav tm="100000">
                                          <p:val>
                                            <p:strVal val="#ppt_w"/>
                                          </p:val>
                                        </p:tav>
                                      </p:tavLst>
                                    </p:anim>
                                    <p:anim calcmode="lin" valueType="num">
                                      <p:cBhvr>
                                        <p:cTn id="8" dur="500" fill="hold"/>
                                        <p:tgtEl>
                                          <p:spTgt spid="151"/>
                                        </p:tgtEl>
                                        <p:attrNameLst>
                                          <p:attrName>ppt_h</p:attrName>
                                        </p:attrNameLst>
                                      </p:cBhvr>
                                      <p:tavLst>
                                        <p:tav tm="0">
                                          <p:val>
                                            <p:fltVal val="0"/>
                                          </p:val>
                                        </p:tav>
                                        <p:tav tm="100000">
                                          <p:val>
                                            <p:strVal val="#ppt_h"/>
                                          </p:val>
                                        </p:tav>
                                      </p:tavLst>
                                    </p:anim>
                                    <p:animEffect transition="in" filter="fade">
                                      <p:cBhvr>
                                        <p:cTn id="9" dur="500"/>
                                        <p:tgtEl>
                                          <p:spTgt spid="1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5"/>
                                        </p:tgtEl>
                                        <p:attrNameLst>
                                          <p:attrName>style.visibility</p:attrName>
                                        </p:attrNameLst>
                                      </p:cBhvr>
                                      <p:to>
                                        <p:strVal val="visible"/>
                                      </p:to>
                                    </p:set>
                                    <p:anim calcmode="lin" valueType="num">
                                      <p:cBhvr>
                                        <p:cTn id="12" dur="500" fill="hold"/>
                                        <p:tgtEl>
                                          <p:spTgt spid="155"/>
                                        </p:tgtEl>
                                        <p:attrNameLst>
                                          <p:attrName>ppt_w</p:attrName>
                                        </p:attrNameLst>
                                      </p:cBhvr>
                                      <p:tavLst>
                                        <p:tav tm="0">
                                          <p:val>
                                            <p:fltVal val="0"/>
                                          </p:val>
                                        </p:tav>
                                        <p:tav tm="100000">
                                          <p:val>
                                            <p:strVal val="#ppt_w"/>
                                          </p:val>
                                        </p:tav>
                                      </p:tavLst>
                                    </p:anim>
                                    <p:anim calcmode="lin" valueType="num">
                                      <p:cBhvr>
                                        <p:cTn id="13" dur="500" fill="hold"/>
                                        <p:tgtEl>
                                          <p:spTgt spid="155"/>
                                        </p:tgtEl>
                                        <p:attrNameLst>
                                          <p:attrName>ppt_h</p:attrName>
                                        </p:attrNameLst>
                                      </p:cBhvr>
                                      <p:tavLst>
                                        <p:tav tm="0">
                                          <p:val>
                                            <p:fltVal val="0"/>
                                          </p:val>
                                        </p:tav>
                                        <p:tav tm="100000">
                                          <p:val>
                                            <p:strVal val="#ppt_h"/>
                                          </p:val>
                                        </p:tav>
                                      </p:tavLst>
                                    </p:anim>
                                    <p:animEffect transition="in" filter="fade">
                                      <p:cBhvr>
                                        <p:cTn id="14" dur="500"/>
                                        <p:tgtEl>
                                          <p:spTgt spid="15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500" fill="hold"/>
                                        <p:tgtEl>
                                          <p:spTgt spid="152"/>
                                        </p:tgtEl>
                                        <p:attrNameLst>
                                          <p:attrName>ppt_w</p:attrName>
                                        </p:attrNameLst>
                                      </p:cBhvr>
                                      <p:tavLst>
                                        <p:tav tm="0">
                                          <p:val>
                                            <p:fltVal val="0"/>
                                          </p:val>
                                        </p:tav>
                                        <p:tav tm="100000">
                                          <p:val>
                                            <p:strVal val="#ppt_w"/>
                                          </p:val>
                                        </p:tav>
                                      </p:tavLst>
                                    </p:anim>
                                    <p:anim calcmode="lin" valueType="num">
                                      <p:cBhvr>
                                        <p:cTn id="20" dur="500" fill="hold"/>
                                        <p:tgtEl>
                                          <p:spTgt spid="152"/>
                                        </p:tgtEl>
                                        <p:attrNameLst>
                                          <p:attrName>ppt_h</p:attrName>
                                        </p:attrNameLst>
                                      </p:cBhvr>
                                      <p:tavLst>
                                        <p:tav tm="0">
                                          <p:val>
                                            <p:fltVal val="0"/>
                                          </p:val>
                                        </p:tav>
                                        <p:tav tm="100000">
                                          <p:val>
                                            <p:strVal val="#ppt_h"/>
                                          </p:val>
                                        </p:tav>
                                      </p:tavLst>
                                    </p:anim>
                                    <p:animEffect transition="in" filter="fade">
                                      <p:cBhvr>
                                        <p:cTn id="21" dur="500"/>
                                        <p:tgtEl>
                                          <p:spTgt spid="15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6"/>
                                        </p:tgtEl>
                                        <p:attrNameLst>
                                          <p:attrName>style.visibility</p:attrName>
                                        </p:attrNameLst>
                                      </p:cBhvr>
                                      <p:to>
                                        <p:strVal val="visible"/>
                                      </p:to>
                                    </p:set>
                                    <p:anim calcmode="lin" valueType="num">
                                      <p:cBhvr>
                                        <p:cTn id="24" dur="500" fill="hold"/>
                                        <p:tgtEl>
                                          <p:spTgt spid="156"/>
                                        </p:tgtEl>
                                        <p:attrNameLst>
                                          <p:attrName>ppt_w</p:attrName>
                                        </p:attrNameLst>
                                      </p:cBhvr>
                                      <p:tavLst>
                                        <p:tav tm="0">
                                          <p:val>
                                            <p:fltVal val="0"/>
                                          </p:val>
                                        </p:tav>
                                        <p:tav tm="100000">
                                          <p:val>
                                            <p:strVal val="#ppt_w"/>
                                          </p:val>
                                        </p:tav>
                                      </p:tavLst>
                                    </p:anim>
                                    <p:anim calcmode="lin" valueType="num">
                                      <p:cBhvr>
                                        <p:cTn id="25" dur="500" fill="hold"/>
                                        <p:tgtEl>
                                          <p:spTgt spid="156"/>
                                        </p:tgtEl>
                                        <p:attrNameLst>
                                          <p:attrName>ppt_h</p:attrName>
                                        </p:attrNameLst>
                                      </p:cBhvr>
                                      <p:tavLst>
                                        <p:tav tm="0">
                                          <p:val>
                                            <p:fltVal val="0"/>
                                          </p:val>
                                        </p:tav>
                                        <p:tav tm="100000">
                                          <p:val>
                                            <p:strVal val="#ppt_h"/>
                                          </p:val>
                                        </p:tav>
                                      </p:tavLst>
                                    </p:anim>
                                    <p:animEffect transition="in" filter="fade">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wipe(down)">
                                      <p:cBhvr>
                                        <p:cTn id="31" dur="500"/>
                                        <p:tgtEl>
                                          <p:spTgt spid="15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wipe(down)">
                                      <p:cBhvr>
                                        <p:cTn id="3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P spid="1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6d9b6fb843_0_4"/>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3" name="Google Shape;163;g6d9b6fb843_0_4"/>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164" name="Google Shape;164;g6d9b6fb843_0_4"/>
          <p:cNvSpPr txBox="1"/>
          <p:nvPr/>
        </p:nvSpPr>
        <p:spPr>
          <a:xfrm>
            <a:off x="3166025" y="88175"/>
            <a:ext cx="59781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a:t>IMPORTANCE OF INTERNING</a:t>
            </a:r>
            <a:endParaRPr sz="3200" b="1" i="0" u="none" strike="noStrike" cap="none">
              <a:solidFill>
                <a:schemeClr val="dk1"/>
              </a:solidFill>
              <a:latin typeface="Arial"/>
              <a:ea typeface="Arial"/>
              <a:cs typeface="Arial"/>
              <a:sym typeface="Arial"/>
            </a:endParaRPr>
          </a:p>
        </p:txBody>
      </p:sp>
      <p:sp>
        <p:nvSpPr>
          <p:cNvPr id="166" name="Google Shape;166;g6d9b6fb843_0_4"/>
          <p:cNvSpPr txBox="1"/>
          <p:nvPr/>
        </p:nvSpPr>
        <p:spPr>
          <a:xfrm>
            <a:off x="303575" y="3889500"/>
            <a:ext cx="8709900" cy="161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p>
          <a:p>
            <a:pPr marL="0" lvl="0" indent="0" algn="l" rtl="0">
              <a:spcBef>
                <a:spcPts val="0"/>
              </a:spcBef>
              <a:spcAft>
                <a:spcPts val="0"/>
              </a:spcAft>
              <a:buNone/>
            </a:pPr>
            <a:endParaRPr>
              <a:latin typeface="Calibri"/>
              <a:ea typeface="Calibri"/>
              <a:cs typeface="Calibri"/>
              <a:sym typeface="Calibri"/>
            </a:endParaRPr>
          </a:p>
        </p:txBody>
      </p:sp>
      <p:sp>
        <p:nvSpPr>
          <p:cNvPr id="167" name="Google Shape;167;g6d9b6fb843_0_4"/>
          <p:cNvSpPr txBox="1"/>
          <p:nvPr/>
        </p:nvSpPr>
        <p:spPr>
          <a:xfrm>
            <a:off x="367800" y="877537"/>
            <a:ext cx="8408400" cy="434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Tx/>
              <a:buSzPct val="95000"/>
              <a:buFont typeface="Arial" panose="020B0604020202020204" pitchFamily="34" charset="0"/>
              <a:buChar char="•"/>
            </a:pPr>
            <a:r>
              <a:rPr lang="en-US" sz="2400" dirty="0">
                <a:solidFill>
                  <a:schemeClr val="dk1"/>
                </a:solidFill>
              </a:rPr>
              <a:t>Across all degree programs and socioeconomic levels, internships are a known high impact practice that positively affects academic performance </a:t>
            </a:r>
            <a:endParaRPr lang="en-US" sz="2400" dirty="0" smtClean="0">
              <a:solidFill>
                <a:schemeClr val="dk1"/>
              </a:solidFill>
            </a:endParaRPr>
          </a:p>
          <a:p>
            <a:pPr marL="76200" lvl="0" algn="l" rtl="0">
              <a:spcBef>
                <a:spcPts val="0"/>
              </a:spcBef>
              <a:spcAft>
                <a:spcPts val="0"/>
              </a:spcAft>
              <a:buClrTx/>
              <a:buSzPct val="95000"/>
            </a:pPr>
            <a:r>
              <a:rPr lang="en-US" dirty="0" smtClean="0">
                <a:latin typeface="Calibri"/>
                <a:ea typeface="Calibri"/>
                <a:cs typeface="Calibri"/>
                <a:sym typeface="Calibri"/>
              </a:rPr>
              <a:t>          (</a:t>
            </a:r>
            <a:r>
              <a:rPr lang="en-US" dirty="0">
                <a:latin typeface="Calibri"/>
                <a:ea typeface="Calibri"/>
                <a:cs typeface="Calibri"/>
                <a:sym typeface="Calibri"/>
              </a:rPr>
              <a:t>Binder, </a:t>
            </a:r>
            <a:r>
              <a:rPr lang="en-US" dirty="0" err="1">
                <a:latin typeface="Calibri"/>
                <a:ea typeface="Calibri"/>
                <a:cs typeface="Calibri"/>
                <a:sym typeface="Calibri"/>
              </a:rPr>
              <a:t>Baguley</a:t>
            </a:r>
            <a:r>
              <a:rPr lang="en-US" dirty="0">
                <a:latin typeface="Calibri"/>
                <a:ea typeface="Calibri"/>
                <a:cs typeface="Calibri"/>
                <a:sym typeface="Calibri"/>
              </a:rPr>
              <a:t>, Crook, &amp; Miller, 2015</a:t>
            </a:r>
            <a:r>
              <a:rPr lang="en-US" dirty="0" smtClean="0">
                <a:latin typeface="Calibri"/>
                <a:ea typeface="Calibri"/>
                <a:cs typeface="Calibri"/>
                <a:sym typeface="Calibri"/>
              </a:rPr>
              <a:t>)</a:t>
            </a:r>
          </a:p>
          <a:p>
            <a:pPr marL="457200" lvl="0" indent="-381000" algn="l" rtl="0">
              <a:spcBef>
                <a:spcPts val="0"/>
              </a:spcBef>
              <a:spcAft>
                <a:spcPts val="0"/>
              </a:spcAft>
              <a:buClrTx/>
              <a:buSzPct val="95000"/>
              <a:buFont typeface="Arial" panose="020B0604020202020204" pitchFamily="34" charset="0"/>
              <a:buChar char="•"/>
            </a:pPr>
            <a:endParaRPr dirty="0">
              <a:solidFill>
                <a:schemeClr val="dk1"/>
              </a:solidFill>
            </a:endParaRPr>
          </a:p>
          <a:p>
            <a:pPr marL="457200" lvl="0" indent="-381000" algn="l" rtl="0">
              <a:spcBef>
                <a:spcPts val="0"/>
              </a:spcBef>
              <a:spcAft>
                <a:spcPts val="0"/>
              </a:spcAft>
              <a:buClrTx/>
              <a:buSzPct val="95000"/>
              <a:buFont typeface="Arial" panose="020B0604020202020204" pitchFamily="34" charset="0"/>
              <a:buChar char="•"/>
            </a:pPr>
            <a:r>
              <a:rPr lang="en-US" sz="2400" dirty="0"/>
              <a:t>Having a related</a:t>
            </a:r>
            <a:r>
              <a:rPr lang="en-US" sz="2400" dirty="0">
                <a:uFill>
                  <a:noFill/>
                </a:uFill>
                <a:hlinkClick r:id="rId5"/>
              </a:rPr>
              <a:t> </a:t>
            </a:r>
            <a:r>
              <a:rPr lang="en-US" sz="2400" dirty="0" smtClean="0">
                <a:uFill>
                  <a:noFill/>
                </a:uFill>
              </a:rPr>
              <a:t>internship </a:t>
            </a:r>
            <a:r>
              <a:rPr lang="en-US" sz="2400" dirty="0" smtClean="0"/>
              <a:t>displayed </a:t>
            </a:r>
            <a:r>
              <a:rPr lang="en-US" sz="2400" dirty="0"/>
              <a:t>on your resume resulted in a 14% higher employer response rate</a:t>
            </a:r>
            <a:endParaRPr sz="2400" dirty="0"/>
          </a:p>
          <a:p>
            <a:pPr marL="457200" lvl="0" algn="l" rtl="0">
              <a:spcBef>
                <a:spcPts val="0"/>
              </a:spcBef>
              <a:spcAft>
                <a:spcPts val="0"/>
              </a:spcAft>
              <a:buClrTx/>
              <a:buSzPct val="95000"/>
            </a:pPr>
            <a:r>
              <a:rPr lang="en-US" sz="1800" dirty="0"/>
              <a:t>(</a:t>
            </a:r>
            <a:r>
              <a:rPr lang="en-US" dirty="0" err="1">
                <a:latin typeface="Calibri"/>
                <a:ea typeface="Calibri"/>
                <a:cs typeface="Calibri"/>
                <a:sym typeface="Calibri"/>
              </a:rPr>
              <a:t>Nunley</a:t>
            </a:r>
            <a:r>
              <a:rPr lang="en-US" dirty="0">
                <a:latin typeface="Calibri"/>
                <a:ea typeface="Calibri"/>
                <a:cs typeface="Calibri"/>
                <a:sym typeface="Calibri"/>
              </a:rPr>
              <a:t>, Pugh, Romero &amp; Seals Jr., 2016</a:t>
            </a:r>
            <a:r>
              <a:rPr lang="en-US" dirty="0" smtClean="0">
                <a:latin typeface="Calibri"/>
                <a:ea typeface="Calibri"/>
                <a:cs typeface="Calibri"/>
                <a:sym typeface="Calibri"/>
              </a:rPr>
              <a:t>)</a:t>
            </a:r>
          </a:p>
          <a:p>
            <a:pPr marL="628650" lvl="0" indent="-171450" algn="l" rtl="0">
              <a:spcBef>
                <a:spcPts val="0"/>
              </a:spcBef>
              <a:spcAft>
                <a:spcPts val="0"/>
              </a:spcAft>
              <a:buClrTx/>
              <a:buSzPct val="95000"/>
              <a:buFont typeface="Arial" panose="020B0604020202020204" pitchFamily="34" charset="0"/>
              <a:buChar char="•"/>
            </a:pPr>
            <a:endParaRPr dirty="0">
              <a:latin typeface="Calibri"/>
              <a:ea typeface="Calibri"/>
              <a:cs typeface="Calibri"/>
              <a:sym typeface="Calibri"/>
            </a:endParaRPr>
          </a:p>
          <a:p>
            <a:pPr marL="457200" lvl="0" indent="-381000" algn="l" rtl="0">
              <a:spcBef>
                <a:spcPts val="0"/>
              </a:spcBef>
              <a:spcAft>
                <a:spcPts val="0"/>
              </a:spcAft>
              <a:buClrTx/>
              <a:buSzPct val="95000"/>
              <a:buFont typeface="Arial" panose="020B0604020202020204" pitchFamily="34" charset="0"/>
              <a:buChar char="•"/>
            </a:pPr>
            <a:r>
              <a:rPr lang="en-US" sz="2400" dirty="0"/>
              <a:t>Allows you to test drive the industry: confirm or reject career options </a:t>
            </a:r>
            <a:r>
              <a:rPr lang="en-US" dirty="0"/>
              <a:t>(Rothman &amp; </a:t>
            </a:r>
            <a:r>
              <a:rPr lang="en-US" dirty="0" err="1"/>
              <a:t>Sisman</a:t>
            </a:r>
            <a:r>
              <a:rPr lang="en-US" dirty="0"/>
              <a:t>, 2016</a:t>
            </a:r>
            <a:r>
              <a:rPr lang="en-US" dirty="0" smtClean="0"/>
              <a:t>)</a:t>
            </a:r>
          </a:p>
          <a:p>
            <a:pPr marL="457200" lvl="0" indent="-381000" algn="l" rtl="0">
              <a:spcBef>
                <a:spcPts val="0"/>
              </a:spcBef>
              <a:spcAft>
                <a:spcPts val="0"/>
              </a:spcAft>
              <a:buClrTx/>
              <a:buSzPct val="95000"/>
              <a:buFont typeface="Arial" panose="020B0604020202020204" pitchFamily="34" charset="0"/>
              <a:buChar char="•"/>
            </a:pPr>
            <a:endParaRPr dirty="0"/>
          </a:p>
          <a:p>
            <a:pPr marL="457200" lvl="0" indent="-381000" algn="l" rtl="0">
              <a:spcBef>
                <a:spcPts val="0"/>
              </a:spcBef>
              <a:spcAft>
                <a:spcPts val="0"/>
              </a:spcAft>
              <a:buClrTx/>
              <a:buSzPct val="95000"/>
              <a:buFont typeface="Arial" panose="020B0604020202020204" pitchFamily="34" charset="0"/>
              <a:buChar char="•"/>
            </a:pPr>
            <a:r>
              <a:rPr lang="en-US" sz="2400" dirty="0"/>
              <a:t>Get paid more upon graduation (6.5% on average) </a:t>
            </a:r>
            <a:r>
              <a:rPr lang="en-US" sz="1200" dirty="0"/>
              <a:t>(</a:t>
            </a:r>
            <a:r>
              <a:rPr lang="en-US" sz="1200" dirty="0">
                <a:solidFill>
                  <a:srgbClr val="464646"/>
                </a:solidFill>
              </a:rPr>
              <a:t>NACE Class of 2019 Student Survey)</a:t>
            </a:r>
            <a:endParaRPr sz="2400" dirty="0"/>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230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2300"/>
              </a:spcBef>
              <a:spcAft>
                <a:spcPts val="0"/>
              </a:spcAft>
              <a:buClr>
                <a:schemeClr val="dk1"/>
              </a:buClr>
              <a:buSzPts val="1100"/>
              <a:buFont typeface="Arial"/>
              <a:buNone/>
            </a:pPr>
            <a:endParaRPr dirty="0">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500"/>
                                        <p:tgtEl>
                                          <p:spTgt spid="1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7">
                                            <p:txEl>
                                              <p:pRg st="1" end="1"/>
                                            </p:txEl>
                                          </p:spTgt>
                                        </p:tgtEl>
                                        <p:attrNameLst>
                                          <p:attrName>style.visibility</p:attrName>
                                        </p:attrNameLst>
                                      </p:cBhvr>
                                      <p:to>
                                        <p:strVal val="visible"/>
                                      </p:to>
                                    </p:set>
                                    <p:animEffect transition="in" filter="fade">
                                      <p:cBhvr>
                                        <p:cTn id="10" dur="500"/>
                                        <p:tgtEl>
                                          <p:spTgt spid="1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7">
                                            <p:txEl>
                                              <p:pRg st="3" end="3"/>
                                            </p:txEl>
                                          </p:spTgt>
                                        </p:tgtEl>
                                        <p:attrNameLst>
                                          <p:attrName>style.visibility</p:attrName>
                                        </p:attrNameLst>
                                      </p:cBhvr>
                                      <p:to>
                                        <p:strVal val="visible"/>
                                      </p:to>
                                    </p:set>
                                    <p:animEffect transition="in" filter="fade">
                                      <p:cBhvr>
                                        <p:cTn id="15" dur="500"/>
                                        <p:tgtEl>
                                          <p:spTgt spid="16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7">
                                            <p:txEl>
                                              <p:pRg st="4" end="4"/>
                                            </p:txEl>
                                          </p:spTgt>
                                        </p:tgtEl>
                                        <p:attrNameLst>
                                          <p:attrName>style.visibility</p:attrName>
                                        </p:attrNameLst>
                                      </p:cBhvr>
                                      <p:to>
                                        <p:strVal val="visible"/>
                                      </p:to>
                                    </p:set>
                                    <p:animEffect transition="in" filter="fade">
                                      <p:cBhvr>
                                        <p:cTn id="18" dur="500"/>
                                        <p:tgtEl>
                                          <p:spTgt spid="1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7">
                                            <p:txEl>
                                              <p:pRg st="6" end="6"/>
                                            </p:txEl>
                                          </p:spTgt>
                                        </p:tgtEl>
                                        <p:attrNameLst>
                                          <p:attrName>style.visibility</p:attrName>
                                        </p:attrNameLst>
                                      </p:cBhvr>
                                      <p:to>
                                        <p:strVal val="visible"/>
                                      </p:to>
                                    </p:set>
                                    <p:animEffect transition="in" filter="fade">
                                      <p:cBhvr>
                                        <p:cTn id="23" dur="500"/>
                                        <p:tgtEl>
                                          <p:spTgt spid="16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7">
                                            <p:txEl>
                                              <p:pRg st="8" end="8"/>
                                            </p:txEl>
                                          </p:spTgt>
                                        </p:tgtEl>
                                        <p:attrNameLst>
                                          <p:attrName>style.visibility</p:attrName>
                                        </p:attrNameLst>
                                      </p:cBhvr>
                                      <p:to>
                                        <p:strVal val="visible"/>
                                      </p:to>
                                    </p:set>
                                    <p:animEffect transition="in" filter="fade">
                                      <p:cBhvr>
                                        <p:cTn id="28" dur="500"/>
                                        <p:tgtEl>
                                          <p:spTgt spid="1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6da5f51df7_0_31"/>
          <p:cNvSpPr/>
          <p:nvPr/>
        </p:nvSpPr>
        <p:spPr>
          <a:xfrm>
            <a:off x="0" y="668776"/>
            <a:ext cx="9144000" cy="5274900"/>
          </a:xfrm>
          <a:prstGeom prst="rect">
            <a:avLst/>
          </a:prstGeom>
          <a:blipFill rotWithShape="1">
            <a:blip r:embed="rId3">
              <a:alphaModFix amt="20000"/>
            </a:blip>
            <a:stretch>
              <a:fillRect/>
            </a:stretch>
          </a:blip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4" name="Google Shape;174;g6da5f51df7_0_31"/>
          <p:cNvPicPr preferRelativeResize="0"/>
          <p:nvPr/>
        </p:nvPicPr>
        <p:blipFill rotWithShape="1">
          <a:blip r:embed="rId4">
            <a:alphaModFix/>
          </a:blip>
          <a:srcRect/>
          <a:stretch/>
        </p:blipFill>
        <p:spPr>
          <a:xfrm>
            <a:off x="0" y="0"/>
            <a:ext cx="9144000" cy="668776"/>
          </a:xfrm>
          <a:prstGeom prst="rect">
            <a:avLst/>
          </a:prstGeom>
          <a:noFill/>
          <a:ln>
            <a:noFill/>
          </a:ln>
        </p:spPr>
      </p:pic>
      <p:sp>
        <p:nvSpPr>
          <p:cNvPr id="175" name="Google Shape;175;g6da5f51df7_0_31"/>
          <p:cNvSpPr txBox="1"/>
          <p:nvPr/>
        </p:nvSpPr>
        <p:spPr>
          <a:xfrm>
            <a:off x="3049800" y="42038"/>
            <a:ext cx="62466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a:t> </a:t>
            </a:r>
            <a:r>
              <a:rPr lang="en-US" sz="2400" b="1"/>
              <a:t>INTERNSHIPS &amp; CAREER OUTCOMES</a:t>
            </a:r>
            <a:r>
              <a:rPr lang="en-US" sz="3200" b="1"/>
              <a:t> </a:t>
            </a:r>
            <a:endParaRPr sz="3200" b="1" i="0" u="none" strike="noStrike" cap="none">
              <a:solidFill>
                <a:schemeClr val="dk1"/>
              </a:solidFill>
              <a:latin typeface="Arial"/>
              <a:ea typeface="Arial"/>
              <a:cs typeface="Arial"/>
              <a:sym typeface="Arial"/>
            </a:endParaRPr>
          </a:p>
        </p:txBody>
      </p:sp>
      <p:sp>
        <p:nvSpPr>
          <p:cNvPr id="177" name="Google Shape;177;g6da5f51df7_0_31"/>
          <p:cNvSpPr txBox="1"/>
          <p:nvPr/>
        </p:nvSpPr>
        <p:spPr>
          <a:xfrm>
            <a:off x="457950" y="3889425"/>
            <a:ext cx="8709900" cy="161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p>
          <a:p>
            <a:pPr marL="0" lvl="0" indent="0" algn="l" rtl="0">
              <a:spcBef>
                <a:spcPts val="0"/>
              </a:spcBef>
              <a:spcAft>
                <a:spcPts val="0"/>
              </a:spcAft>
              <a:buNone/>
            </a:pPr>
            <a:endParaRPr>
              <a:latin typeface="Calibri"/>
              <a:ea typeface="Calibri"/>
              <a:cs typeface="Calibri"/>
              <a:sym typeface="Calibri"/>
            </a:endParaRPr>
          </a:p>
        </p:txBody>
      </p:sp>
      <p:graphicFrame>
        <p:nvGraphicFramePr>
          <p:cNvPr id="4" name="Chart 3"/>
          <p:cNvGraphicFramePr/>
          <p:nvPr>
            <p:extLst>
              <p:ext uri="{D42A27DB-BD31-4B8C-83A1-F6EECF244321}">
                <p14:modId xmlns:p14="http://schemas.microsoft.com/office/powerpoint/2010/main" val="2276117443"/>
              </p:ext>
            </p:extLst>
          </p:nvPr>
        </p:nvGraphicFramePr>
        <p:xfrm>
          <a:off x="-575430" y="1107255"/>
          <a:ext cx="5388330" cy="3840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2406142291"/>
              </p:ext>
            </p:extLst>
          </p:nvPr>
        </p:nvGraphicFramePr>
        <p:xfrm>
          <a:off x="4006311" y="1041097"/>
          <a:ext cx="5816593" cy="38404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847</Words>
  <Application>Microsoft Office PowerPoint</Application>
  <PresentationFormat>Custom</PresentationFormat>
  <Paragraphs>180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Alumni Events/Mentorship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Kim</dc:creator>
  <cp:lastModifiedBy>Stoddard, James</cp:lastModifiedBy>
  <cp:revision>38</cp:revision>
  <dcterms:created xsi:type="dcterms:W3CDTF">2014-04-18T16:56:49Z</dcterms:created>
  <dcterms:modified xsi:type="dcterms:W3CDTF">2020-02-10T20:24:35Z</dcterms:modified>
</cp:coreProperties>
</file>