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handoutMasterIdLst>
    <p:handoutMasterId r:id="rId15"/>
  </p:handoutMasterIdLst>
  <p:sldIdLst>
    <p:sldId id="315" r:id="rId2"/>
    <p:sldId id="325" r:id="rId3"/>
    <p:sldId id="316" r:id="rId4"/>
    <p:sldId id="317" r:id="rId5"/>
    <p:sldId id="319" r:id="rId6"/>
    <p:sldId id="320" r:id="rId7"/>
    <p:sldId id="321" r:id="rId8"/>
    <p:sldId id="322" r:id="rId9"/>
    <p:sldId id="323" r:id="rId10"/>
    <p:sldId id="326" r:id="rId11"/>
    <p:sldId id="318" r:id="rId12"/>
    <p:sldId id="324"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38A39"/>
    <a:srgbClr val="3F110F"/>
    <a:srgbClr val="574A9A"/>
    <a:srgbClr val="FFFFFF"/>
    <a:srgbClr val="114863"/>
    <a:srgbClr val="7BBE31"/>
    <a:srgbClr val="8AC542"/>
    <a:srgbClr val="515AA7"/>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746" autoAdjust="0"/>
    <p:restoredTop sz="93860" autoAdjust="0"/>
  </p:normalViewPr>
  <p:slideViewPr>
    <p:cSldViewPr snapToGrid="0" snapToObjects="1">
      <p:cViewPr varScale="1">
        <p:scale>
          <a:sx n="81" d="100"/>
          <a:sy n="81" d="100"/>
        </p:scale>
        <p:origin x="210"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napToObjects="1">
      <p:cViewPr varScale="1">
        <p:scale>
          <a:sx n="57" d="100"/>
          <a:sy n="57" d="100"/>
        </p:scale>
        <p:origin x="2832"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A0687BC-B80E-4BD5-890E-0B42BB367605}" type="slidenum">
              <a:rPr lang="en-US" smtClean="0"/>
              <a:t>‹#›</a:t>
            </a:fld>
            <a:endParaRPr lang="en-US"/>
          </a:p>
        </p:txBody>
      </p:sp>
      <p:sp>
        <p:nvSpPr>
          <p:cNvPr id="6" name="Date Placeholder 5"/>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B498CFE-BDC5-41D5-9C5E-91EAE0DEFB80}" type="datetimeFigureOut">
              <a:rPr lang="en-US" smtClean="0"/>
              <a:t>2/10/2020</a:t>
            </a:fld>
            <a:endParaRPr lang="en-US"/>
          </a:p>
        </p:txBody>
      </p:sp>
    </p:spTree>
    <p:extLst>
      <p:ext uri="{BB962C8B-B14F-4D97-AF65-F5344CB8AC3E}">
        <p14:creationId xmlns:p14="http://schemas.microsoft.com/office/powerpoint/2010/main" val="18895688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EF7D5F-B8EE-4718-B75B-2278EDF5D699}" type="datetimeFigureOut">
              <a:rPr lang="en-US" smtClean="0"/>
              <a:t>2/10/2020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F083EFC-2AA6-4B63-A481-AEDF6A88FCC2}" type="slidenum">
              <a:rPr lang="en-US" smtClean="0"/>
              <a:t>‹#›</a:t>
            </a:fld>
            <a:endParaRPr lang="en-US"/>
          </a:p>
        </p:txBody>
      </p:sp>
    </p:spTree>
    <p:extLst>
      <p:ext uri="{BB962C8B-B14F-4D97-AF65-F5344CB8AC3E}">
        <p14:creationId xmlns:p14="http://schemas.microsoft.com/office/powerpoint/2010/main" val="13346925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F083EFC-2AA6-4B63-A481-AEDF6A88FCC2}" type="slidenum">
              <a:rPr lang="en-US" smtClean="0"/>
              <a:t>1</a:t>
            </a:fld>
            <a:endParaRPr lang="en-US"/>
          </a:p>
        </p:txBody>
      </p:sp>
    </p:spTree>
    <p:extLst>
      <p:ext uri="{BB962C8B-B14F-4D97-AF65-F5344CB8AC3E}">
        <p14:creationId xmlns:p14="http://schemas.microsoft.com/office/powerpoint/2010/main" val="14971331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13889944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7EAA059-A858-F440-A340-01D7885337E9}" type="datetimeFigureOut">
              <a:rPr lang="en-US" smtClean="0"/>
              <a:t>2/10/2020</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C4CD958-B3E3-3541-8BA4-7C94EA576D18}" type="slidenum">
              <a:rPr lang="en-US" smtClean="0"/>
              <a:t>‹#›</a:t>
            </a:fld>
            <a:endParaRPr lang="en-US"/>
          </a:p>
        </p:txBody>
      </p:sp>
    </p:spTree>
    <p:extLst>
      <p:ext uri="{BB962C8B-B14F-4D97-AF65-F5344CB8AC3E}">
        <p14:creationId xmlns:p14="http://schemas.microsoft.com/office/powerpoint/2010/main" val="22944124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7EAA059-A858-F440-A340-01D7885337E9}" type="datetimeFigureOut">
              <a:rPr lang="en-US" smtClean="0"/>
              <a:t>2/10/2020</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C4CD958-B3E3-3541-8BA4-7C94EA576D18}" type="slidenum">
              <a:rPr lang="en-US" smtClean="0"/>
              <a:t>‹#›</a:t>
            </a:fld>
            <a:endParaRPr lang="en-US"/>
          </a:p>
        </p:txBody>
      </p:sp>
    </p:spTree>
    <p:extLst>
      <p:ext uri="{BB962C8B-B14F-4D97-AF65-F5344CB8AC3E}">
        <p14:creationId xmlns:p14="http://schemas.microsoft.com/office/powerpoint/2010/main" val="3354993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3138115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50271" y="106836"/>
            <a:ext cx="8229600" cy="1143000"/>
          </a:xfrm>
          <a:prstGeom prst="rect">
            <a:avLst/>
          </a:prstGeom>
        </p:spPr>
        <p:txBody>
          <a:bodyPr/>
          <a:lstStyle>
            <a:lvl1pPr>
              <a:defRPr sz="3600" b="1">
                <a:solidFill>
                  <a:schemeClr val="bg1"/>
                </a:solidFill>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307741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7EAA059-A858-F440-A340-01D7885337E9}" type="datetimeFigureOut">
              <a:rPr lang="en-US" smtClean="0"/>
              <a:t>2/10/2020</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C4CD958-B3E3-3541-8BA4-7C94EA576D18}" type="slidenum">
              <a:rPr lang="en-US" smtClean="0"/>
              <a:t>‹#›</a:t>
            </a:fld>
            <a:endParaRPr lang="en-US"/>
          </a:p>
        </p:txBody>
      </p:sp>
    </p:spTree>
    <p:extLst>
      <p:ext uri="{BB962C8B-B14F-4D97-AF65-F5344CB8AC3E}">
        <p14:creationId xmlns:p14="http://schemas.microsoft.com/office/powerpoint/2010/main" val="1807708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27EAA059-A858-F440-A340-01D7885337E9}" type="datetimeFigureOut">
              <a:rPr lang="en-US" smtClean="0"/>
              <a:t>2/10/2020</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5C4CD958-B3E3-3541-8BA4-7C94EA576D18}" type="slidenum">
              <a:rPr lang="en-US" smtClean="0"/>
              <a:t>‹#›</a:t>
            </a:fld>
            <a:endParaRPr lang="en-US"/>
          </a:p>
        </p:txBody>
      </p:sp>
    </p:spTree>
    <p:extLst>
      <p:ext uri="{BB962C8B-B14F-4D97-AF65-F5344CB8AC3E}">
        <p14:creationId xmlns:p14="http://schemas.microsoft.com/office/powerpoint/2010/main" val="34232325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27EAA059-A858-F440-A340-01D7885337E9}" type="datetimeFigureOut">
              <a:rPr lang="en-US" smtClean="0"/>
              <a:t>2/10/2020</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5C4CD958-B3E3-3541-8BA4-7C94EA576D18}" type="slidenum">
              <a:rPr lang="en-US" smtClean="0"/>
              <a:t>‹#›</a:t>
            </a:fld>
            <a:endParaRPr lang="en-US"/>
          </a:p>
        </p:txBody>
      </p:sp>
    </p:spTree>
    <p:extLst>
      <p:ext uri="{BB962C8B-B14F-4D97-AF65-F5344CB8AC3E}">
        <p14:creationId xmlns:p14="http://schemas.microsoft.com/office/powerpoint/2010/main" val="3044530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27EAA059-A858-F440-A340-01D7885337E9}" type="datetimeFigureOut">
              <a:rPr lang="en-US" smtClean="0"/>
              <a:t>2/10/2020</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5C4CD958-B3E3-3541-8BA4-7C94EA576D18}" type="slidenum">
              <a:rPr lang="en-US" smtClean="0"/>
              <a:t>‹#›</a:t>
            </a:fld>
            <a:endParaRPr lang="en-US"/>
          </a:p>
        </p:txBody>
      </p:sp>
    </p:spTree>
    <p:extLst>
      <p:ext uri="{BB962C8B-B14F-4D97-AF65-F5344CB8AC3E}">
        <p14:creationId xmlns:p14="http://schemas.microsoft.com/office/powerpoint/2010/main" val="4819601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27EAA059-A858-F440-A340-01D7885337E9}" type="datetimeFigureOut">
              <a:rPr lang="en-US" smtClean="0"/>
              <a:t>2/10/2020</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5C4CD958-B3E3-3541-8BA4-7C94EA576D18}" type="slidenum">
              <a:rPr lang="en-US" smtClean="0"/>
              <a:t>‹#›</a:t>
            </a:fld>
            <a:endParaRPr lang="en-US"/>
          </a:p>
        </p:txBody>
      </p:sp>
    </p:spTree>
    <p:extLst>
      <p:ext uri="{BB962C8B-B14F-4D97-AF65-F5344CB8AC3E}">
        <p14:creationId xmlns:p14="http://schemas.microsoft.com/office/powerpoint/2010/main" val="2049875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27EAA059-A858-F440-A340-01D7885337E9}" type="datetimeFigureOut">
              <a:rPr lang="en-US" smtClean="0"/>
              <a:t>2/10/2020</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5C4CD958-B3E3-3541-8BA4-7C94EA576D18}" type="slidenum">
              <a:rPr lang="en-US" smtClean="0"/>
              <a:t>‹#›</a:t>
            </a:fld>
            <a:endParaRPr lang="en-US"/>
          </a:p>
        </p:txBody>
      </p:sp>
    </p:spTree>
    <p:extLst>
      <p:ext uri="{BB962C8B-B14F-4D97-AF65-F5344CB8AC3E}">
        <p14:creationId xmlns:p14="http://schemas.microsoft.com/office/powerpoint/2010/main" val="36042765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27EAA059-A858-F440-A340-01D7885337E9}" type="datetimeFigureOut">
              <a:rPr lang="en-US" smtClean="0"/>
              <a:t>2/10/2020</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5C4CD958-B3E3-3541-8BA4-7C94EA576D18}" type="slidenum">
              <a:rPr lang="en-US" smtClean="0"/>
              <a:t>‹#›</a:t>
            </a:fld>
            <a:endParaRPr lang="en-US"/>
          </a:p>
        </p:txBody>
      </p:sp>
    </p:spTree>
    <p:extLst>
      <p:ext uri="{BB962C8B-B14F-4D97-AF65-F5344CB8AC3E}">
        <p14:creationId xmlns:p14="http://schemas.microsoft.com/office/powerpoint/2010/main" val="27114948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6755716" y="6149207"/>
            <a:ext cx="2060058" cy="573443"/>
          </a:xfrm>
          <a:prstGeom prst="rect">
            <a:avLst/>
          </a:prstGeom>
        </p:spPr>
      </p:pic>
      <p:sp>
        <p:nvSpPr>
          <p:cNvPr id="3" name="Text Placeholder 2"/>
          <p:cNvSpPr>
            <a:spLocks noGrp="1"/>
          </p:cNvSpPr>
          <p:nvPr>
            <p:ph type="body" idx="1"/>
          </p:nvPr>
        </p:nvSpPr>
        <p:spPr>
          <a:xfrm>
            <a:off x="350271" y="1322177"/>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0" name="TextBox 19"/>
          <p:cNvSpPr txBox="1"/>
          <p:nvPr userDrawn="1"/>
        </p:nvSpPr>
        <p:spPr>
          <a:xfrm>
            <a:off x="4349293" y="6282042"/>
            <a:ext cx="1729464" cy="307777"/>
          </a:xfrm>
          <a:prstGeom prst="rect">
            <a:avLst/>
          </a:prstGeom>
          <a:noFill/>
          <a:effectLst/>
        </p:spPr>
        <p:txBody>
          <a:bodyPr wrap="square" rtlCol="0">
            <a:spAutoFit/>
          </a:bodyPr>
          <a:lstStyle/>
          <a:p>
            <a:pPr algn="ctr"/>
            <a:r>
              <a:rPr lang="en-US" sz="1400" b="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@NASPAtweets</a:t>
            </a:r>
          </a:p>
        </p:txBody>
      </p:sp>
      <p:sp>
        <p:nvSpPr>
          <p:cNvPr id="18" name="TextBox 17"/>
          <p:cNvSpPr txBox="1"/>
          <p:nvPr userDrawn="1"/>
        </p:nvSpPr>
        <p:spPr>
          <a:xfrm>
            <a:off x="2856522" y="6266508"/>
            <a:ext cx="1729464" cy="307777"/>
          </a:xfrm>
          <a:prstGeom prst="rect">
            <a:avLst/>
          </a:prstGeom>
          <a:noFill/>
          <a:effectLst/>
        </p:spPr>
        <p:txBody>
          <a:bodyPr wrap="square" rtlCol="0">
            <a:spAutoFit/>
          </a:bodyPr>
          <a:lstStyle/>
          <a:p>
            <a:pPr algn="ctr"/>
            <a:r>
              <a:rPr lang="en-US" sz="1400" b="0" dirty="0">
                <a:solidFill>
                  <a:schemeClr val="tx1">
                    <a:lumMod val="65000"/>
                    <a:lumOff val="35000"/>
                  </a:schemeClr>
                </a:solidFill>
                <a:latin typeface="Open Sans" panose="020B0606030504020204" pitchFamily="34" charset="0"/>
                <a:ea typeface="Open Sans" panose="020B0606030504020204" pitchFamily="34" charset="0"/>
                <a:cs typeface="Open Sans" panose="020B0606030504020204" pitchFamily="34" charset="0"/>
              </a:rPr>
              <a:t>#SMCS20</a:t>
            </a:r>
          </a:p>
        </p:txBody>
      </p:sp>
      <p:cxnSp>
        <p:nvCxnSpPr>
          <p:cNvPr id="11" name="Straight Connector 10"/>
          <p:cNvCxnSpPr/>
          <p:nvPr userDrawn="1"/>
        </p:nvCxnSpPr>
        <p:spPr>
          <a:xfrm>
            <a:off x="2719556" y="6282042"/>
            <a:ext cx="3725694" cy="0"/>
          </a:xfrm>
          <a:prstGeom prst="line">
            <a:avLst/>
          </a:prstGeom>
          <a:ln w="9525">
            <a:solidFill>
              <a:schemeClr val="bg1">
                <a:lumMod val="50000"/>
              </a:schemeClr>
            </a:solidFill>
          </a:ln>
          <a:effectLst/>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userDrawn="1"/>
        </p:nvCxnSpPr>
        <p:spPr>
          <a:xfrm>
            <a:off x="2719556" y="6564760"/>
            <a:ext cx="3725694" cy="0"/>
          </a:xfrm>
          <a:prstGeom prst="line">
            <a:avLst/>
          </a:prstGeom>
          <a:ln w="9525">
            <a:solidFill>
              <a:schemeClr val="bg1">
                <a:lumMod val="50000"/>
              </a:schemeClr>
            </a:solidFill>
          </a:ln>
          <a:effectLst/>
        </p:spPr>
        <p:style>
          <a:lnRef idx="2">
            <a:schemeClr val="accent1"/>
          </a:lnRef>
          <a:fillRef idx="0">
            <a:schemeClr val="accent1"/>
          </a:fillRef>
          <a:effectRef idx="1">
            <a:schemeClr val="accent1"/>
          </a:effectRef>
          <a:fontRef idx="minor">
            <a:schemeClr val="tx1"/>
          </a:fontRef>
        </p:style>
      </p:cxnSp>
      <p:sp>
        <p:nvSpPr>
          <p:cNvPr id="12" name="Rectangle 11"/>
          <p:cNvSpPr/>
          <p:nvPr userDrawn="1"/>
        </p:nvSpPr>
        <p:spPr>
          <a:xfrm>
            <a:off x="0" y="0"/>
            <a:ext cx="9144000" cy="1028700"/>
          </a:xfrm>
          <a:prstGeom prst="rect">
            <a:avLst/>
          </a:prstGeom>
          <a:solidFill>
            <a:srgbClr val="738A3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p:cNvSpPr/>
          <p:nvPr userDrawn="1"/>
        </p:nvSpPr>
        <p:spPr>
          <a:xfrm>
            <a:off x="0" y="1028700"/>
            <a:ext cx="9144000" cy="139700"/>
          </a:xfrm>
          <a:prstGeom prst="rect">
            <a:avLst/>
          </a:prstGeom>
          <a:solidFill>
            <a:srgbClr val="3F110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4" name="Picture 13"/>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044119" y="5860269"/>
            <a:ext cx="1364971" cy="862381"/>
          </a:xfrm>
          <a:prstGeom prst="rect">
            <a:avLst/>
          </a:prstGeom>
        </p:spPr>
      </p:pic>
    </p:spTree>
    <p:extLst>
      <p:ext uri="{BB962C8B-B14F-4D97-AF65-F5344CB8AC3E}">
        <p14:creationId xmlns:p14="http://schemas.microsoft.com/office/powerpoint/2010/main" val="3792198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457200" rtl="0" eaLnBrk="1" latinLnBrk="0" hangingPunct="1">
        <a:spcBef>
          <a:spcPct val="0"/>
        </a:spcBef>
        <a:buNone/>
        <a:defRPr sz="4400" kern="1200">
          <a:solidFill>
            <a:schemeClr val="tx1"/>
          </a:solidFill>
          <a:latin typeface="Open Sans"/>
          <a:ea typeface="+mj-ea"/>
          <a:cs typeface="Open San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Open Sans"/>
          <a:ea typeface="+mn-ea"/>
          <a:cs typeface="Open Sans"/>
        </a:defRPr>
      </a:lvl1pPr>
      <a:lvl2pPr marL="742950" indent="-285750" algn="l" defTabSz="457200" rtl="0" eaLnBrk="1" latinLnBrk="0" hangingPunct="1">
        <a:spcBef>
          <a:spcPct val="20000"/>
        </a:spcBef>
        <a:buFont typeface="Arial"/>
        <a:buChar char="–"/>
        <a:defRPr sz="2800" kern="1200">
          <a:solidFill>
            <a:schemeClr val="tx1"/>
          </a:solidFill>
          <a:latin typeface="Open Sans"/>
          <a:ea typeface="+mn-ea"/>
          <a:cs typeface="Open Sans"/>
        </a:defRPr>
      </a:lvl2pPr>
      <a:lvl3pPr marL="1143000" indent="-228600" algn="l" defTabSz="457200" rtl="0" eaLnBrk="1" latinLnBrk="0" hangingPunct="1">
        <a:spcBef>
          <a:spcPct val="20000"/>
        </a:spcBef>
        <a:buFont typeface="Arial"/>
        <a:buChar char="•"/>
        <a:defRPr sz="2400" kern="1200">
          <a:solidFill>
            <a:schemeClr val="tx1"/>
          </a:solidFill>
          <a:latin typeface="Open Sans"/>
          <a:ea typeface="+mn-ea"/>
          <a:cs typeface="Open Sans"/>
        </a:defRPr>
      </a:lvl3pPr>
      <a:lvl4pPr marL="16002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4pPr>
      <a:lvl5pPr marL="2057400" indent="-228600" algn="l" defTabSz="457200" rtl="0" eaLnBrk="1" latinLnBrk="0" hangingPunct="1">
        <a:spcBef>
          <a:spcPct val="20000"/>
        </a:spcBef>
        <a:buFont typeface="Arial"/>
        <a:buChar char="»"/>
        <a:defRPr sz="2000" kern="1200">
          <a:solidFill>
            <a:schemeClr val="tx1"/>
          </a:solidFill>
          <a:latin typeface="Open Sans"/>
          <a:ea typeface="+mn-ea"/>
          <a:cs typeface="Open San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mailto:stevensk3@sou.edu"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00" y="5602013"/>
            <a:ext cx="9139450" cy="1255987"/>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Title 1"/>
          <p:cNvSpPr txBox="1">
            <a:spLocks/>
          </p:cNvSpPr>
          <p:nvPr/>
        </p:nvSpPr>
        <p:spPr>
          <a:xfrm>
            <a:off x="464025" y="6218027"/>
            <a:ext cx="8229600" cy="533901"/>
          </a:xfrm>
          <a:prstGeom prst="rect">
            <a:avLst/>
          </a:prstGeom>
        </p:spPr>
        <p:txBody>
          <a:bodyPr>
            <a:normAutofit/>
          </a:bodyPr>
          <a:lstStyle>
            <a:lvl1pPr algn="ctr" defTabSz="457200" rtl="0" eaLnBrk="1" latinLnBrk="0" hangingPunct="1">
              <a:spcBef>
                <a:spcPct val="0"/>
              </a:spcBef>
              <a:buNone/>
              <a:defRPr sz="4400" kern="1200">
                <a:solidFill>
                  <a:schemeClr val="tx1"/>
                </a:solidFill>
                <a:latin typeface="Open Sans"/>
                <a:ea typeface="+mj-ea"/>
                <a:cs typeface="Open Sans"/>
              </a:defRPr>
            </a:lvl1pPr>
          </a:lstStyle>
          <a:p>
            <a:r>
              <a:rPr lang="en-US" sz="2400" dirty="0">
                <a:solidFill>
                  <a:schemeClr val="accent3">
                    <a:lumMod val="75000"/>
                  </a:schemeClr>
                </a:solidFill>
              </a:rPr>
              <a:t>February 2-4, 2020 | Seattle, WA</a:t>
            </a:r>
          </a:p>
        </p:txBody>
      </p:sp>
      <p:sp>
        <p:nvSpPr>
          <p:cNvPr id="7" name="Title 1"/>
          <p:cNvSpPr txBox="1">
            <a:spLocks/>
          </p:cNvSpPr>
          <p:nvPr/>
        </p:nvSpPr>
        <p:spPr>
          <a:xfrm>
            <a:off x="648958" y="3967427"/>
            <a:ext cx="8229600" cy="1255986"/>
          </a:xfrm>
          <a:prstGeom prst="rect">
            <a:avLst/>
          </a:prstGeom>
        </p:spPr>
        <p:txBody>
          <a:bodyPr>
            <a:normAutofit fontScale="62500" lnSpcReduction="20000"/>
          </a:bodyPr>
          <a:lstStyle>
            <a:lvl1pPr algn="ctr" defTabSz="457200" rtl="0" eaLnBrk="1" latinLnBrk="0" hangingPunct="1">
              <a:spcBef>
                <a:spcPct val="0"/>
              </a:spcBef>
              <a:buNone/>
              <a:defRPr sz="4400" kern="1200">
                <a:solidFill>
                  <a:schemeClr val="tx1"/>
                </a:solidFill>
                <a:latin typeface="Open Sans"/>
                <a:ea typeface="+mj-ea"/>
                <a:cs typeface="Open Sans"/>
              </a:defRPr>
            </a:lvl1pPr>
          </a:lstStyle>
          <a:p>
            <a:r>
              <a:rPr lang="en-US" dirty="0"/>
              <a:t>A Transition Through Self-Authorship and the Path Ahead for Military-Connected Students</a:t>
            </a:r>
            <a:endParaRPr lang="en-US" sz="2800" dirty="0"/>
          </a:p>
          <a:p>
            <a:r>
              <a:rPr lang="en-US" sz="2800" dirty="0"/>
              <a:t/>
            </a:r>
            <a:br>
              <a:rPr lang="en-US" sz="2800" dirty="0"/>
            </a:br>
            <a:endParaRPr lang="en-US" sz="2800" i="1"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7579" y="1231533"/>
            <a:ext cx="3414073" cy="2156992"/>
          </a:xfrm>
          <a:prstGeom prst="rect">
            <a:avLst/>
          </a:prstGeom>
        </p:spPr>
      </p:pic>
      <p:sp>
        <p:nvSpPr>
          <p:cNvPr id="3" name="Rectangle 2">
            <a:extLst>
              <a:ext uri="{FF2B5EF4-FFF2-40B4-BE49-F238E27FC236}">
                <a16:creationId xmlns:a16="http://schemas.microsoft.com/office/drawing/2014/main" id="{6BA991F5-38BE-B64E-AAB3-D2D3649614D4}"/>
              </a:ext>
            </a:extLst>
          </p:cNvPr>
          <p:cNvSpPr/>
          <p:nvPr/>
        </p:nvSpPr>
        <p:spPr>
          <a:xfrm>
            <a:off x="2292825" y="5171356"/>
            <a:ext cx="4572000" cy="1477328"/>
          </a:xfrm>
          <a:prstGeom prst="rect">
            <a:avLst/>
          </a:prstGeom>
        </p:spPr>
        <p:txBody>
          <a:bodyPr>
            <a:spAutoFit/>
          </a:bodyPr>
          <a:lstStyle/>
          <a:p>
            <a:pPr algn="ctr"/>
            <a:r>
              <a:rPr lang="en-US" b="1" dirty="0">
                <a:solidFill>
                  <a:srgbClr val="000000"/>
                </a:solidFill>
                <a:latin typeface="Arial" panose="020B0604020202020204" pitchFamily="34" charset="0"/>
              </a:rPr>
              <a:t>Kevin Stevens</a:t>
            </a:r>
            <a:r>
              <a:rPr lang="en-US" dirty="0">
                <a:solidFill>
                  <a:srgbClr val="000000"/>
                </a:solidFill>
                <a:latin typeface="Arial" panose="020B0604020202020204" pitchFamily="34" charset="0"/>
              </a:rPr>
              <a:t>, Coordinator for the Veterans Resource Center, Southern Oregon University</a:t>
            </a:r>
            <a:endParaRPr lang="en-US" dirty="0"/>
          </a:p>
          <a:p>
            <a:r>
              <a:rPr lang="en-US" dirty="0"/>
              <a:t/>
            </a:r>
            <a:br>
              <a:rPr lang="en-US" dirty="0"/>
            </a:br>
            <a:endParaRPr lang="en-US" dirty="0"/>
          </a:p>
        </p:txBody>
      </p:sp>
    </p:spTree>
    <p:extLst>
      <p:ext uri="{BB962C8B-B14F-4D97-AF65-F5344CB8AC3E}">
        <p14:creationId xmlns:p14="http://schemas.microsoft.com/office/powerpoint/2010/main" val="27755455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B50EAE-E43A-EC42-A6CF-0C8B707DDB40}"/>
              </a:ext>
            </a:extLst>
          </p:cNvPr>
          <p:cNvSpPr>
            <a:spLocks noGrp="1"/>
          </p:cNvSpPr>
          <p:nvPr>
            <p:ph type="title"/>
          </p:nvPr>
        </p:nvSpPr>
        <p:spPr/>
        <p:txBody>
          <a:bodyPr/>
          <a:lstStyle/>
          <a:p>
            <a:r>
              <a:rPr lang="en-US" dirty="0"/>
              <a:t>Closing Thoughts</a:t>
            </a:r>
          </a:p>
        </p:txBody>
      </p:sp>
      <p:sp>
        <p:nvSpPr>
          <p:cNvPr id="3" name="Content Placeholder 2">
            <a:extLst>
              <a:ext uri="{FF2B5EF4-FFF2-40B4-BE49-F238E27FC236}">
                <a16:creationId xmlns:a16="http://schemas.microsoft.com/office/drawing/2014/main" id="{6B1394AA-D550-D14D-B7C3-860F9F577DDE}"/>
              </a:ext>
            </a:extLst>
          </p:cNvPr>
          <p:cNvSpPr>
            <a:spLocks noGrp="1"/>
          </p:cNvSpPr>
          <p:nvPr>
            <p:ph idx="1"/>
          </p:nvPr>
        </p:nvSpPr>
        <p:spPr/>
        <p:txBody>
          <a:bodyPr>
            <a:normAutofit fontScale="62500" lnSpcReduction="20000"/>
          </a:bodyPr>
          <a:lstStyle/>
          <a:p>
            <a:r>
              <a:rPr lang="en-US" dirty="0"/>
              <a:t>Engage your resources on and off campus (but vet them!)</a:t>
            </a:r>
          </a:p>
          <a:p>
            <a:r>
              <a:rPr lang="en-US" dirty="0"/>
              <a:t>Open the door for your students through conversation, programming and collaboration</a:t>
            </a:r>
          </a:p>
          <a:p>
            <a:r>
              <a:rPr lang="en-US" dirty="0"/>
              <a:t>Remember to ask questions, what might be guiding their current thought process, ask about their interests, connect programming with academic departments and career services, have they participated in campus events/programs/speakers</a:t>
            </a:r>
          </a:p>
          <a:p>
            <a:r>
              <a:rPr lang="en-US" dirty="0"/>
              <a:t>Encourage your student to reach out to someone in their field of interest</a:t>
            </a:r>
          </a:p>
          <a:p>
            <a:r>
              <a:rPr lang="en-US" dirty="0"/>
              <a:t>Remind students to talk with faculty during office hours regarding their interests </a:t>
            </a:r>
          </a:p>
          <a:p>
            <a:r>
              <a:rPr lang="en-US" dirty="0"/>
              <a:t>Put your faculty and staff in a better position to assist students through military cultural competency trainings </a:t>
            </a:r>
          </a:p>
          <a:p>
            <a:r>
              <a:rPr lang="en-US" dirty="0"/>
              <a:t>Be the voice of support, challenge your student, as they form their own purpose beyond societal, military, or family-based expectations that go against their goals (I changed my major 6 times as an Undergraduate) </a:t>
            </a:r>
          </a:p>
        </p:txBody>
      </p:sp>
    </p:spTree>
    <p:extLst>
      <p:ext uri="{BB962C8B-B14F-4D97-AF65-F5344CB8AC3E}">
        <p14:creationId xmlns:p14="http://schemas.microsoft.com/office/powerpoint/2010/main" val="5789111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95299"/>
            <a:ext cx="9144000" cy="1143000"/>
          </a:xfrm>
          <a:effectLst/>
        </p:spPr>
        <p:txBody>
          <a:bodyPr/>
          <a:lstStyle/>
          <a:p>
            <a:r>
              <a:rPr lang="en-US" dirty="0"/>
              <a:t>Resources &amp; Questions?</a:t>
            </a:r>
          </a:p>
        </p:txBody>
      </p:sp>
      <p:sp>
        <p:nvSpPr>
          <p:cNvPr id="3" name="Content Placeholder 2"/>
          <p:cNvSpPr>
            <a:spLocks noGrp="1"/>
          </p:cNvSpPr>
          <p:nvPr>
            <p:ph idx="1"/>
          </p:nvPr>
        </p:nvSpPr>
        <p:spPr>
          <a:xfrm>
            <a:off x="661167" y="1616149"/>
            <a:ext cx="8229600" cy="4295553"/>
          </a:xfrm>
        </p:spPr>
        <p:txBody>
          <a:bodyPr>
            <a:normAutofit fontScale="62500" lnSpcReduction="20000"/>
          </a:bodyPr>
          <a:lstStyle/>
          <a:p>
            <a:r>
              <a:rPr lang="en-US" dirty="0"/>
              <a:t>What resources do we have at our disposal?</a:t>
            </a:r>
            <a:br>
              <a:rPr lang="en-US" dirty="0"/>
            </a:br>
            <a:endParaRPr lang="en-US" sz="2000" dirty="0"/>
          </a:p>
          <a:p>
            <a:r>
              <a:rPr lang="en-US" dirty="0"/>
              <a:t>Each other, look around this room, or look around the conference session, here's my contact info if I can ever assist (Direct Line at SOU: 541-552-6710 or email </a:t>
            </a:r>
            <a:r>
              <a:rPr lang="en-US" dirty="0">
                <a:hlinkClick r:id="rId2"/>
              </a:rPr>
              <a:t>stevensk3@sou.edu</a:t>
            </a:r>
            <a:r>
              <a:rPr lang="en-US" dirty="0"/>
              <a:t>) </a:t>
            </a:r>
            <a:br>
              <a:rPr lang="en-US" dirty="0"/>
            </a:br>
            <a:endParaRPr lang="en-US" sz="2000" dirty="0"/>
          </a:p>
          <a:p>
            <a:r>
              <a:rPr lang="en-US" dirty="0"/>
              <a:t>Resources that have already been vetted such as the VA, DoD, State and County Veterans Services, Veterans Centers, DAV, etc.</a:t>
            </a:r>
            <a:br>
              <a:rPr lang="en-US" dirty="0"/>
            </a:br>
            <a:endParaRPr lang="en-US" sz="2000" dirty="0"/>
          </a:p>
          <a:p>
            <a:r>
              <a:rPr lang="en-US" dirty="0"/>
              <a:t>Lastly, what we learn at this and other conferences, it's hard to attend all sessions so select a few that you see helpful to your office/college</a:t>
            </a:r>
          </a:p>
          <a:p>
            <a:endParaRPr lang="en-US" dirty="0"/>
          </a:p>
          <a:p>
            <a:pPr marL="0" indent="0">
              <a:buNone/>
            </a:pPr>
            <a:r>
              <a:rPr lang="en-US" dirty="0"/>
              <a:t/>
            </a:r>
            <a:br>
              <a:rPr lang="en-US" dirty="0"/>
            </a:br>
            <a:endParaRPr lang="en-US" sz="2000" dirty="0"/>
          </a:p>
          <a:p>
            <a:pPr marL="0" indent="0" algn="ctr">
              <a:buNone/>
            </a:pPr>
            <a:r>
              <a:rPr lang="en-US" i="1" dirty="0"/>
              <a:t>Thank you for serving our Veterans and Military Families</a:t>
            </a:r>
            <a:r>
              <a:rPr lang="en-US" dirty="0"/>
              <a:t> </a:t>
            </a:r>
            <a:r>
              <a:rPr lang="en-US" sz="2000" dirty="0"/>
              <a:t/>
            </a:r>
            <a:br>
              <a:rPr lang="en-US" sz="2000" dirty="0"/>
            </a:br>
            <a:endParaRPr lang="en-US" sz="2000" dirty="0"/>
          </a:p>
        </p:txBody>
      </p:sp>
    </p:spTree>
    <p:extLst>
      <p:ext uri="{BB962C8B-B14F-4D97-AF65-F5344CB8AC3E}">
        <p14:creationId xmlns:p14="http://schemas.microsoft.com/office/powerpoint/2010/main" val="14775643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183507-C398-BB4B-B63D-249FAA95E5D3}"/>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4E6E51DF-69AF-DB4B-A1B9-D5E85C2374D6}"/>
              </a:ext>
            </a:extLst>
          </p:cNvPr>
          <p:cNvSpPr>
            <a:spLocks noGrp="1"/>
          </p:cNvSpPr>
          <p:nvPr>
            <p:ph idx="1"/>
          </p:nvPr>
        </p:nvSpPr>
        <p:spPr/>
        <p:txBody>
          <a:bodyPr>
            <a:normAutofit/>
          </a:bodyPr>
          <a:lstStyle/>
          <a:p>
            <a:r>
              <a:rPr lang="en-US" sz="1600" dirty="0"/>
              <a:t>Brown, P. A., &amp; Gross, C. (2011). Serving those who have served—managing veteran and military student best practices. The Journal of Continuing Higher Education, 59(1), 45-49.</a:t>
            </a:r>
          </a:p>
          <a:p>
            <a:r>
              <a:rPr lang="en-US" sz="1600" dirty="0"/>
              <a:t>Magolda, M. B. (2009). </a:t>
            </a:r>
            <a:r>
              <a:rPr lang="en-US" sz="1600" i="1" dirty="0"/>
              <a:t>Authoring Your Life: Developing Your INTERNAL VOICE to Navigate Life’s Challenges</a:t>
            </a:r>
            <a:r>
              <a:rPr lang="en-US" sz="1600" dirty="0"/>
              <a:t>. Sterling, Virginia: Stylus Publishing, LLC.</a:t>
            </a:r>
          </a:p>
          <a:p>
            <a:r>
              <a:rPr lang="en-US" sz="1600" dirty="0"/>
              <a:t>Magolda, M.B. (2011). </a:t>
            </a:r>
            <a:r>
              <a:rPr lang="en-US" sz="1600" i="1" dirty="0"/>
              <a:t>Ideas for a self-authorship curriculum for students with military experience</a:t>
            </a:r>
            <a:r>
              <a:rPr lang="en-US" sz="1600" dirty="0"/>
              <a:t>. ASHE Higher Education Report, 37(3), 81-91.</a:t>
            </a:r>
          </a:p>
          <a:p>
            <a:r>
              <a:rPr lang="en-US" sz="1600" dirty="0"/>
              <a:t>Sutton, H. (2016). Establish a home for veterans on your campus through community. Recruiting &amp; Retaining Adult Learners, 18(7), 12-12.</a:t>
            </a:r>
          </a:p>
          <a:p>
            <a:r>
              <a:rPr lang="en-US" sz="1600" dirty="0"/>
              <a:t>Wilson, K., &amp; Smith, N. (2012). Understanding the importance of life mission when advising soldiers</a:t>
            </a:r>
            <a:r>
              <a:rPr lang="en-US" sz="1600" i="1" dirty="0"/>
              <a:t>. New Directions for Adult and Continuing Education</a:t>
            </a:r>
            <a:r>
              <a:rPr lang="en-US" sz="1600" dirty="0"/>
              <a:t>, 2012(136), 65-75.</a:t>
            </a:r>
          </a:p>
        </p:txBody>
      </p:sp>
    </p:spTree>
    <p:extLst>
      <p:ext uri="{BB962C8B-B14F-4D97-AF65-F5344CB8AC3E}">
        <p14:creationId xmlns:p14="http://schemas.microsoft.com/office/powerpoint/2010/main" val="13168553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740FFE-2C6F-494A-B75C-49AD4575D9AE}"/>
              </a:ext>
            </a:extLst>
          </p:cNvPr>
          <p:cNvSpPr>
            <a:spLocks noGrp="1"/>
          </p:cNvSpPr>
          <p:nvPr>
            <p:ph type="title"/>
          </p:nvPr>
        </p:nvSpPr>
        <p:spPr/>
        <p:txBody>
          <a:bodyPr/>
          <a:lstStyle/>
          <a:p>
            <a:r>
              <a:rPr lang="en-US" dirty="0"/>
              <a:t>Abstract</a:t>
            </a:r>
          </a:p>
        </p:txBody>
      </p:sp>
      <p:sp>
        <p:nvSpPr>
          <p:cNvPr id="3" name="Content Placeholder 2">
            <a:extLst>
              <a:ext uri="{FF2B5EF4-FFF2-40B4-BE49-F238E27FC236}">
                <a16:creationId xmlns:a16="http://schemas.microsoft.com/office/drawing/2014/main" id="{A46E9228-DEFC-FC46-AB7D-3C065992854D}"/>
              </a:ext>
            </a:extLst>
          </p:cNvPr>
          <p:cNvSpPr>
            <a:spLocks noGrp="1"/>
          </p:cNvSpPr>
          <p:nvPr>
            <p:ph idx="1"/>
          </p:nvPr>
        </p:nvSpPr>
        <p:spPr/>
        <p:txBody>
          <a:bodyPr>
            <a:normAutofit fontScale="85000" lnSpcReduction="20000"/>
          </a:bodyPr>
          <a:lstStyle/>
          <a:p>
            <a:pPr marL="400050" lvl="1" indent="0">
              <a:buNone/>
            </a:pPr>
            <a:endParaRPr lang="en-US" dirty="0"/>
          </a:p>
          <a:p>
            <a:pPr marL="400050" lvl="1" indent="0">
              <a:buNone/>
            </a:pPr>
            <a:endParaRPr lang="en-US" dirty="0"/>
          </a:p>
          <a:p>
            <a:pPr marL="400050" lvl="1" indent="0">
              <a:buNone/>
            </a:pPr>
            <a:endParaRPr lang="en-US" dirty="0"/>
          </a:p>
          <a:p>
            <a:pPr marL="400050" lvl="1" indent="0">
              <a:buNone/>
            </a:pPr>
            <a:r>
              <a:rPr lang="en-US" dirty="0"/>
              <a:t>In this presentation, the presenter will look at methods to support students through decision making process as the work toward their degree. Through the lens of Authoring your life through "Self-Authorship" as drafted by Baxter Magolda (2009), the session will explore ways to support our Veterans and Military families find their purpose and place. Specifically, the presenter will look at the different paths that Military-connected student and associated students select, as well as ways to identify "Self-Authorship" as our students create their own journey.</a:t>
            </a:r>
          </a:p>
          <a:p>
            <a:endParaRPr lang="en-US" dirty="0"/>
          </a:p>
          <a:p>
            <a:endParaRPr lang="en-US" dirty="0"/>
          </a:p>
        </p:txBody>
      </p:sp>
    </p:spTree>
    <p:extLst>
      <p:ext uri="{BB962C8B-B14F-4D97-AF65-F5344CB8AC3E}">
        <p14:creationId xmlns:p14="http://schemas.microsoft.com/office/powerpoint/2010/main" val="26846156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95299"/>
            <a:ext cx="9144000" cy="1143000"/>
          </a:xfrm>
        </p:spPr>
        <p:txBody>
          <a:bodyPr/>
          <a:lstStyle/>
          <a:p>
            <a:r>
              <a:rPr lang="en-US" dirty="0"/>
              <a:t>Presenter</a:t>
            </a:r>
          </a:p>
        </p:txBody>
      </p:sp>
      <p:sp>
        <p:nvSpPr>
          <p:cNvPr id="3" name="Content Placeholder 2"/>
          <p:cNvSpPr>
            <a:spLocks noGrp="1"/>
          </p:cNvSpPr>
          <p:nvPr>
            <p:ph idx="1"/>
          </p:nvPr>
        </p:nvSpPr>
        <p:spPr/>
        <p:txBody>
          <a:bodyPr>
            <a:normAutofit/>
          </a:bodyPr>
          <a:lstStyle/>
          <a:p>
            <a:pPr marL="0" lvl="0" indent="0" defTabSz="914400">
              <a:buNone/>
              <a:defRPr/>
            </a:pPr>
            <a:r>
              <a:rPr lang="en-US" sz="2000" dirty="0">
                <a:cs typeface="Arial" pitchFamily="34" charset="0"/>
              </a:rPr>
              <a:t>Kevin J. Stevens, M.A. USAF/ANG 2002-2010</a:t>
            </a:r>
          </a:p>
          <a:p>
            <a:pPr marL="0" lvl="0" indent="0" defTabSz="914400">
              <a:buNone/>
              <a:defRPr/>
            </a:pPr>
            <a:r>
              <a:rPr lang="en-US" sz="2000" dirty="0">
                <a:cs typeface="Arial" pitchFamily="34" charset="0"/>
              </a:rPr>
              <a:t>Coordinator of the Veterans Resource at Southern Oregon University</a:t>
            </a:r>
          </a:p>
          <a:p>
            <a:pPr lvl="0" defTabSz="914400">
              <a:buFont typeface="Arial" pitchFamily="34" charset="0"/>
              <a:buChar char="•"/>
              <a:defRPr/>
            </a:pPr>
            <a:r>
              <a:rPr lang="en-US" sz="2000" dirty="0">
                <a:cs typeface="Arial" pitchFamily="34" charset="0"/>
              </a:rPr>
              <a:t>Doctoral Student (hybrid program) at Purdue University-West Lafayette</a:t>
            </a:r>
          </a:p>
          <a:p>
            <a:pPr lvl="0" defTabSz="914400">
              <a:buFont typeface="Arial" pitchFamily="34" charset="0"/>
              <a:buChar char="•"/>
              <a:defRPr/>
            </a:pPr>
            <a:r>
              <a:rPr lang="en-US" sz="2000" dirty="0">
                <a:cs typeface="Arial" pitchFamily="34" charset="0"/>
              </a:rPr>
              <a:t>Created the Veterans Services Office at Queensborough Community College in Queens, NYC</a:t>
            </a:r>
          </a:p>
          <a:p>
            <a:pPr lvl="0" defTabSz="914400">
              <a:buFont typeface="Arial" pitchFamily="34" charset="0"/>
              <a:buChar char="•"/>
              <a:defRPr/>
            </a:pPr>
            <a:r>
              <a:rPr lang="en-US" sz="2000" dirty="0">
                <a:cs typeface="Arial" pitchFamily="34" charset="0"/>
              </a:rPr>
              <a:t>Worked as a civilian education contractor at Al </a:t>
            </a:r>
            <a:r>
              <a:rPr lang="en-US" sz="2000" dirty="0" err="1">
                <a:cs typeface="Arial" pitchFamily="34" charset="0"/>
              </a:rPr>
              <a:t>Udeid</a:t>
            </a:r>
            <a:r>
              <a:rPr lang="en-US" sz="2000" dirty="0">
                <a:cs typeface="Arial" pitchFamily="34" charset="0"/>
              </a:rPr>
              <a:t>, Qatar</a:t>
            </a:r>
          </a:p>
          <a:p>
            <a:pPr lvl="0" defTabSz="914400">
              <a:buFont typeface="Arial" pitchFamily="34" charset="0"/>
              <a:buChar char="•"/>
              <a:defRPr/>
            </a:pPr>
            <a:r>
              <a:rPr lang="en-US" sz="2000" dirty="0">
                <a:cs typeface="Arial" pitchFamily="34" charset="0"/>
              </a:rPr>
              <a:t>Assistant Registrar-Veterans, Missouri State</a:t>
            </a:r>
          </a:p>
          <a:p>
            <a:pPr lvl="0" defTabSz="914400">
              <a:buFont typeface="Arial" pitchFamily="34" charset="0"/>
              <a:buChar char="•"/>
              <a:defRPr/>
            </a:pPr>
            <a:r>
              <a:rPr lang="en-US" sz="2000" dirty="0">
                <a:cs typeface="Arial" pitchFamily="34" charset="0"/>
              </a:rPr>
              <a:t>Director of Student Services-Bunker Hill Community College - Boston</a:t>
            </a:r>
          </a:p>
          <a:p>
            <a:pPr lvl="0" defTabSz="914400">
              <a:buFont typeface="Arial" pitchFamily="34" charset="0"/>
              <a:buChar char="•"/>
              <a:defRPr/>
            </a:pPr>
            <a:r>
              <a:rPr lang="en-US" sz="2000" dirty="0">
                <a:cs typeface="Arial" pitchFamily="34" charset="0"/>
              </a:rPr>
              <a:t>Past Board Member for NAVPA (Veterans Program Administrators)</a:t>
            </a:r>
          </a:p>
          <a:p>
            <a:pPr lvl="0" defTabSz="914400">
              <a:buFont typeface="Arial" pitchFamily="34" charset="0"/>
              <a:buChar char="•"/>
              <a:defRPr/>
            </a:pPr>
            <a:r>
              <a:rPr lang="en-US" sz="2000" dirty="0">
                <a:cs typeface="Arial" pitchFamily="34" charset="0"/>
              </a:rPr>
              <a:t>NASPA region V and Veterans Knowledge Community Representative</a:t>
            </a:r>
          </a:p>
          <a:p>
            <a:pPr lvl="0" defTabSz="914400">
              <a:buFont typeface="Arial" pitchFamily="34" charset="0"/>
              <a:buChar char="•"/>
              <a:defRPr/>
            </a:pPr>
            <a:r>
              <a:rPr lang="en-US" sz="2000" dirty="0">
                <a:cs typeface="Arial" pitchFamily="34" charset="0"/>
              </a:rPr>
              <a:t>Past presentations include LGBTQ Veterans and creating Veteran Friendly campuses </a:t>
            </a:r>
          </a:p>
          <a:p>
            <a:pPr marL="0" indent="0">
              <a:buNone/>
            </a:pPr>
            <a:endParaRPr lang="en-US" sz="2000" dirty="0"/>
          </a:p>
        </p:txBody>
      </p:sp>
    </p:spTree>
    <p:extLst>
      <p:ext uri="{BB962C8B-B14F-4D97-AF65-F5344CB8AC3E}">
        <p14:creationId xmlns:p14="http://schemas.microsoft.com/office/powerpoint/2010/main" val="2056651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4442" y="179177"/>
            <a:ext cx="8229600" cy="1143000"/>
          </a:xfrm>
        </p:spPr>
        <p:txBody>
          <a:bodyPr/>
          <a:lstStyle/>
          <a:p>
            <a:r>
              <a:rPr lang="en-US" dirty="0"/>
              <a:t>Our Students Transition</a:t>
            </a:r>
          </a:p>
        </p:txBody>
      </p:sp>
      <p:sp>
        <p:nvSpPr>
          <p:cNvPr id="3" name="Content Placeholder 2"/>
          <p:cNvSpPr>
            <a:spLocks noGrp="1"/>
          </p:cNvSpPr>
          <p:nvPr>
            <p:ph idx="1"/>
          </p:nvPr>
        </p:nvSpPr>
        <p:spPr>
          <a:xfrm>
            <a:off x="389958" y="1322177"/>
            <a:ext cx="8229600" cy="4525963"/>
          </a:xfrm>
        </p:spPr>
        <p:txBody>
          <a:bodyPr>
            <a:noAutofit/>
          </a:bodyPr>
          <a:lstStyle/>
          <a:p>
            <a:pPr lvl="0" defTabSz="914400">
              <a:buFont typeface="Arial" pitchFamily="34" charset="0"/>
              <a:buChar char="•"/>
              <a:defRPr/>
            </a:pPr>
            <a:r>
              <a:rPr lang="en-US" sz="2000" dirty="0"/>
              <a:t>Reluctance to join campus organizations</a:t>
            </a:r>
          </a:p>
          <a:p>
            <a:pPr lvl="0" defTabSz="914400">
              <a:buFont typeface="Arial" pitchFamily="34" charset="0"/>
              <a:buChar char="•"/>
              <a:defRPr/>
            </a:pPr>
            <a:r>
              <a:rPr lang="en-US" sz="2000" dirty="0"/>
              <a:t>May head home after class (i.e. work, family, commute)</a:t>
            </a:r>
          </a:p>
          <a:p>
            <a:pPr lvl="0" defTabSz="914400">
              <a:buFont typeface="Arial" pitchFamily="34" charset="0"/>
              <a:buChar char="•"/>
              <a:defRPr/>
            </a:pPr>
            <a:r>
              <a:rPr lang="en-US" sz="2000" dirty="0"/>
              <a:t>Assimilation to the classroom, age difference, communication with professors</a:t>
            </a:r>
          </a:p>
          <a:p>
            <a:pPr lvl="0" defTabSz="914400">
              <a:buFont typeface="Arial" pitchFamily="34" charset="0"/>
              <a:buChar char="•"/>
              <a:defRPr/>
            </a:pPr>
            <a:r>
              <a:rPr lang="en-US" sz="2000" dirty="0"/>
              <a:t>4-8 years away from writing a paper, working out a math problem</a:t>
            </a:r>
          </a:p>
          <a:p>
            <a:pPr lvl="0" defTabSz="914400">
              <a:buFont typeface="Arial" pitchFamily="34" charset="0"/>
              <a:buChar char="•"/>
              <a:defRPr/>
            </a:pPr>
            <a:r>
              <a:rPr lang="en-US" sz="2000" dirty="0"/>
              <a:t>Political polarization in the classroom </a:t>
            </a:r>
          </a:p>
          <a:p>
            <a:pPr lvl="0" defTabSz="914400">
              <a:buFont typeface="Arial" pitchFamily="34" charset="0"/>
              <a:buChar char="•"/>
              <a:defRPr/>
            </a:pPr>
            <a:r>
              <a:rPr lang="en-US" sz="2000" dirty="0"/>
              <a:t>Stigma or false perceptions of military service “I feel so sorry for you and your students, they are so broken,” “were you a pilot?”</a:t>
            </a:r>
          </a:p>
          <a:p>
            <a:pPr lvl="0" defTabSz="914400">
              <a:buFont typeface="Arial" pitchFamily="34" charset="0"/>
              <a:buChar char="•"/>
              <a:defRPr/>
            </a:pPr>
            <a:r>
              <a:rPr lang="en-US" sz="2000" dirty="0"/>
              <a:t>Up and down trend of Student Veterans Association involvement </a:t>
            </a:r>
          </a:p>
          <a:p>
            <a:pPr lvl="0" defTabSz="914400">
              <a:buFont typeface="Arial" pitchFamily="34" charset="0"/>
              <a:buChar char="•"/>
              <a:defRPr/>
            </a:pPr>
            <a:r>
              <a:rPr lang="en-US" sz="2000" dirty="0"/>
              <a:t>Campus leaders, integration of cultural experiences in the classroom, mentors, teachers, advocates </a:t>
            </a:r>
          </a:p>
          <a:p>
            <a:endParaRPr lang="en-US" sz="2000" dirty="0"/>
          </a:p>
          <a:p>
            <a:endParaRPr lang="en-US" sz="2000" dirty="0"/>
          </a:p>
        </p:txBody>
      </p:sp>
    </p:spTree>
    <p:extLst>
      <p:ext uri="{BB962C8B-B14F-4D97-AF65-F5344CB8AC3E}">
        <p14:creationId xmlns:p14="http://schemas.microsoft.com/office/powerpoint/2010/main" val="10292178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AE5912-BA3D-D94A-98B8-F426572D0A75}"/>
              </a:ext>
            </a:extLst>
          </p:cNvPr>
          <p:cNvSpPr>
            <a:spLocks noGrp="1"/>
          </p:cNvSpPr>
          <p:nvPr>
            <p:ph type="title"/>
          </p:nvPr>
        </p:nvSpPr>
        <p:spPr/>
        <p:txBody>
          <a:bodyPr/>
          <a:lstStyle/>
          <a:p>
            <a:r>
              <a:rPr lang="en-US" dirty="0"/>
              <a:t>General Ideas 	</a:t>
            </a:r>
            <a:br>
              <a:rPr lang="en-US" dirty="0"/>
            </a:br>
            <a:endParaRPr lang="en-US" dirty="0"/>
          </a:p>
        </p:txBody>
      </p:sp>
      <p:sp>
        <p:nvSpPr>
          <p:cNvPr id="3" name="Content Placeholder 2">
            <a:extLst>
              <a:ext uri="{FF2B5EF4-FFF2-40B4-BE49-F238E27FC236}">
                <a16:creationId xmlns:a16="http://schemas.microsoft.com/office/drawing/2014/main" id="{5088FEE6-ECE7-2045-8112-4E9E323ADE8C}"/>
              </a:ext>
            </a:extLst>
          </p:cNvPr>
          <p:cNvSpPr>
            <a:spLocks noGrp="1"/>
          </p:cNvSpPr>
          <p:nvPr>
            <p:ph idx="1"/>
          </p:nvPr>
        </p:nvSpPr>
        <p:spPr/>
        <p:txBody>
          <a:bodyPr>
            <a:normAutofit fontScale="70000" lnSpcReduction="20000"/>
          </a:bodyPr>
          <a:lstStyle/>
          <a:p>
            <a:r>
              <a:rPr lang="en-US" dirty="0"/>
              <a:t>It will vary depending on campus size, culture, support, and the current level of your Veterans related programming</a:t>
            </a:r>
            <a:br>
              <a:rPr lang="en-US" dirty="0"/>
            </a:br>
            <a:endParaRPr lang="en-US" dirty="0"/>
          </a:p>
          <a:p>
            <a:r>
              <a:rPr lang="en-US" dirty="0"/>
              <a:t>What's the setup of your campus affiliated Veterans Offices? Two offices (A center &amp; certifier separate) or (The One-Stop Shop), have you evaluated whether it is helping our students' transition?</a:t>
            </a:r>
          </a:p>
          <a:p>
            <a:endParaRPr lang="en-US" dirty="0"/>
          </a:p>
          <a:p>
            <a:r>
              <a:rPr lang="en-US" dirty="0"/>
              <a:t>The Veterans space (lounge or center) has become a hub for our students, though engagement fluctuates with each year's student population </a:t>
            </a:r>
            <a:br>
              <a:rPr lang="en-US" dirty="0"/>
            </a:br>
            <a:endParaRPr lang="en-US" dirty="0"/>
          </a:p>
          <a:p>
            <a:r>
              <a:rPr lang="en-US" dirty="0"/>
              <a:t>Policy guidance, syllabus statements, cultural competency trainings, the use of vetted resources on campus and in the area</a:t>
            </a:r>
          </a:p>
          <a:p>
            <a:endParaRPr lang="en-US" dirty="0"/>
          </a:p>
          <a:p>
            <a:r>
              <a:rPr lang="en-US" dirty="0"/>
              <a:t>Establishing connections with resources, ”Commanders Secretary”</a:t>
            </a:r>
          </a:p>
          <a:p>
            <a:endParaRPr lang="en-US" dirty="0"/>
          </a:p>
          <a:p>
            <a:endParaRPr lang="en-US" dirty="0"/>
          </a:p>
        </p:txBody>
      </p:sp>
    </p:spTree>
    <p:extLst>
      <p:ext uri="{BB962C8B-B14F-4D97-AF65-F5344CB8AC3E}">
        <p14:creationId xmlns:p14="http://schemas.microsoft.com/office/powerpoint/2010/main" val="42157760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DC4CD6-19AD-D24F-A41F-8A9D13220942}"/>
              </a:ext>
            </a:extLst>
          </p:cNvPr>
          <p:cNvSpPr>
            <a:spLocks noGrp="1"/>
          </p:cNvSpPr>
          <p:nvPr>
            <p:ph type="title"/>
          </p:nvPr>
        </p:nvSpPr>
        <p:spPr/>
        <p:txBody>
          <a:bodyPr/>
          <a:lstStyle/>
          <a:p>
            <a:r>
              <a:rPr lang="en-US" dirty="0"/>
              <a:t>Challenges/Issues</a:t>
            </a:r>
          </a:p>
        </p:txBody>
      </p:sp>
      <p:sp>
        <p:nvSpPr>
          <p:cNvPr id="3" name="Content Placeholder 2">
            <a:extLst>
              <a:ext uri="{FF2B5EF4-FFF2-40B4-BE49-F238E27FC236}">
                <a16:creationId xmlns:a16="http://schemas.microsoft.com/office/drawing/2014/main" id="{CFCD68CD-E73C-8F4B-B53A-DD3E219CDB05}"/>
              </a:ext>
            </a:extLst>
          </p:cNvPr>
          <p:cNvSpPr>
            <a:spLocks noGrp="1"/>
          </p:cNvSpPr>
          <p:nvPr>
            <p:ph idx="1"/>
          </p:nvPr>
        </p:nvSpPr>
        <p:spPr/>
        <p:txBody>
          <a:bodyPr>
            <a:normAutofit fontScale="92500" lnSpcReduction="20000"/>
          </a:bodyPr>
          <a:lstStyle/>
          <a:p>
            <a:r>
              <a:rPr lang="en-US" dirty="0"/>
              <a:t>Suicide, Anxiety, Depression, PTSD, TBI, physical health factors, VA service-connected claim process, homelessness, employment, and transition out of service </a:t>
            </a:r>
          </a:p>
          <a:p>
            <a:r>
              <a:rPr lang="en-US" dirty="0"/>
              <a:t>Making the connection between military training and civilian college credit, whether evaluated by the college or the student’s own advocacy </a:t>
            </a:r>
          </a:p>
          <a:p>
            <a:r>
              <a:rPr lang="en-US" dirty="0"/>
              <a:t>Colleges that are not accredited pursuing a Veterans GI Bill, Organizations are pursuing numbers and are not prepared to help the Veteran</a:t>
            </a:r>
          </a:p>
        </p:txBody>
      </p:sp>
    </p:spTree>
    <p:extLst>
      <p:ext uri="{BB962C8B-B14F-4D97-AF65-F5344CB8AC3E}">
        <p14:creationId xmlns:p14="http://schemas.microsoft.com/office/powerpoint/2010/main" val="33297715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3BEAF9-6E8A-9E45-BB48-9D25E9C31F2C}"/>
              </a:ext>
            </a:extLst>
          </p:cNvPr>
          <p:cNvSpPr>
            <a:spLocks noGrp="1"/>
          </p:cNvSpPr>
          <p:nvPr>
            <p:ph type="title"/>
          </p:nvPr>
        </p:nvSpPr>
        <p:spPr/>
        <p:txBody>
          <a:bodyPr/>
          <a:lstStyle/>
          <a:p>
            <a:r>
              <a:rPr lang="en-US" dirty="0"/>
              <a:t>Authoring Your Life “Self-Authorship” (Baxter Magolda, 2009)</a:t>
            </a:r>
          </a:p>
        </p:txBody>
      </p:sp>
      <p:sp>
        <p:nvSpPr>
          <p:cNvPr id="3" name="Content Placeholder 2">
            <a:extLst>
              <a:ext uri="{FF2B5EF4-FFF2-40B4-BE49-F238E27FC236}">
                <a16:creationId xmlns:a16="http://schemas.microsoft.com/office/drawing/2014/main" id="{A9C7E1DE-EFB9-EA46-BB78-EBE83BF7D132}"/>
              </a:ext>
            </a:extLst>
          </p:cNvPr>
          <p:cNvSpPr>
            <a:spLocks noGrp="1"/>
          </p:cNvSpPr>
          <p:nvPr>
            <p:ph idx="1"/>
          </p:nvPr>
        </p:nvSpPr>
        <p:spPr/>
        <p:txBody>
          <a:bodyPr>
            <a:normAutofit fontScale="55000" lnSpcReduction="20000"/>
          </a:bodyPr>
          <a:lstStyle/>
          <a:p>
            <a:pPr marL="0" indent="0">
              <a:buNone/>
            </a:pPr>
            <a:r>
              <a:rPr lang="en-US" dirty="0"/>
              <a:t>In the context of the challenges students face in and out of the classroom, during transition, and as they form their own path, encouraging them to engage the process will be key in helping develop a sense of true self</a:t>
            </a:r>
          </a:p>
          <a:p>
            <a:pPr marL="0" indent="0">
              <a:buNone/>
            </a:pPr>
            <a:endParaRPr lang="en-US" dirty="0"/>
          </a:p>
          <a:p>
            <a:pPr marL="0" indent="0">
              <a:buNone/>
            </a:pPr>
            <a:r>
              <a:rPr lang="en-US" dirty="0"/>
              <a:t>Phases</a:t>
            </a:r>
          </a:p>
          <a:p>
            <a:r>
              <a:rPr lang="en-US" dirty="0"/>
              <a:t>Listening to the Internal Voice</a:t>
            </a:r>
          </a:p>
          <a:p>
            <a:pPr lvl="1"/>
            <a:r>
              <a:rPr lang="en-US" dirty="0"/>
              <a:t>Putting aside external noise </a:t>
            </a:r>
          </a:p>
          <a:p>
            <a:r>
              <a:rPr lang="en-US" dirty="0"/>
              <a:t>Cultivating the Internal Voice</a:t>
            </a:r>
          </a:p>
          <a:p>
            <a:pPr lvl="1"/>
            <a:r>
              <a:rPr lang="en-US" dirty="0"/>
              <a:t>Beginning to make decisions about goals/interests that are your own</a:t>
            </a:r>
          </a:p>
          <a:p>
            <a:r>
              <a:rPr lang="en-US" dirty="0"/>
              <a:t>Trusting the Internal Voice</a:t>
            </a:r>
          </a:p>
          <a:p>
            <a:pPr lvl="1"/>
            <a:r>
              <a:rPr lang="en-US" dirty="0"/>
              <a:t>Starting to take action</a:t>
            </a:r>
          </a:p>
          <a:p>
            <a:r>
              <a:rPr lang="en-US" dirty="0"/>
              <a:t>Building an International Foundation</a:t>
            </a:r>
          </a:p>
          <a:p>
            <a:pPr lvl="1"/>
            <a:r>
              <a:rPr lang="en-US" dirty="0"/>
              <a:t>Strengthening their goals, acting based on their new foundation </a:t>
            </a:r>
          </a:p>
          <a:p>
            <a:r>
              <a:rPr lang="en-US" dirty="0"/>
              <a:t>Securing Internal Commitments </a:t>
            </a:r>
          </a:p>
          <a:p>
            <a:pPr lvl="1"/>
            <a:r>
              <a:rPr lang="en-US" dirty="0"/>
              <a:t>Beginning to live out these goals</a:t>
            </a:r>
          </a:p>
          <a:p>
            <a:pPr marL="0" indent="0">
              <a:buNone/>
            </a:pPr>
            <a:r>
              <a:rPr lang="en-US" dirty="0"/>
              <a:t/>
            </a:r>
            <a:br>
              <a:rPr lang="en-US" dirty="0"/>
            </a:br>
            <a:r>
              <a:rPr lang="en-US" dirty="0"/>
              <a:t>(Baxter Magolda, 2009, p. 324) </a:t>
            </a:r>
          </a:p>
          <a:p>
            <a:endParaRPr lang="en-US" dirty="0"/>
          </a:p>
        </p:txBody>
      </p:sp>
    </p:spTree>
    <p:extLst>
      <p:ext uri="{BB962C8B-B14F-4D97-AF65-F5344CB8AC3E}">
        <p14:creationId xmlns:p14="http://schemas.microsoft.com/office/powerpoint/2010/main" val="12041005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7CCD2F-C5DF-8B42-B7E5-DFC6EC7D6A26}"/>
              </a:ext>
            </a:extLst>
          </p:cNvPr>
          <p:cNvSpPr>
            <a:spLocks noGrp="1"/>
          </p:cNvSpPr>
          <p:nvPr>
            <p:ph type="title"/>
          </p:nvPr>
        </p:nvSpPr>
        <p:spPr/>
        <p:txBody>
          <a:bodyPr/>
          <a:lstStyle/>
          <a:p>
            <a:r>
              <a:rPr lang="en-US" dirty="0"/>
              <a:t>(Baxter Magolda, 2009) Cont’d</a:t>
            </a:r>
          </a:p>
        </p:txBody>
      </p:sp>
      <p:sp>
        <p:nvSpPr>
          <p:cNvPr id="3" name="Content Placeholder 2">
            <a:extLst>
              <a:ext uri="{FF2B5EF4-FFF2-40B4-BE49-F238E27FC236}">
                <a16:creationId xmlns:a16="http://schemas.microsoft.com/office/drawing/2014/main" id="{D24DA8CE-1980-BA41-885E-8F2FC5380128}"/>
              </a:ext>
            </a:extLst>
          </p:cNvPr>
          <p:cNvSpPr>
            <a:spLocks noGrp="1"/>
          </p:cNvSpPr>
          <p:nvPr>
            <p:ph idx="1"/>
          </p:nvPr>
        </p:nvSpPr>
        <p:spPr/>
        <p:txBody>
          <a:bodyPr>
            <a:normAutofit fontScale="77500" lnSpcReduction="20000"/>
          </a:bodyPr>
          <a:lstStyle/>
          <a:p>
            <a:pPr marL="0" indent="0">
              <a:buNone/>
            </a:pPr>
            <a:r>
              <a:rPr lang="en-US" dirty="0"/>
              <a:t>Finding ways out of the perspectives or social aspects of military life, childhood, or other factors that have not aided our growth</a:t>
            </a:r>
            <a:br>
              <a:rPr lang="en-US" dirty="0"/>
            </a:br>
            <a:endParaRPr lang="en-US" dirty="0"/>
          </a:p>
          <a:p>
            <a:r>
              <a:rPr lang="en-US" dirty="0"/>
              <a:t>My family has always wanted me to… I cannot work in art or humanities…The student needs to be able to understand and positively accept their path, and even be willing to change and cultivate that perspective </a:t>
            </a:r>
            <a:br>
              <a:rPr lang="en-US" dirty="0"/>
            </a:br>
            <a:endParaRPr lang="en-US" dirty="0"/>
          </a:p>
          <a:p>
            <a:r>
              <a:rPr lang="en-US" dirty="0"/>
              <a:t>Which identity will your students default to and why, will they find themselves carrying all aspects of their military training with them into the classroom, will they revert to how they were before they entered the military, what </a:t>
            </a:r>
            <a:r>
              <a:rPr lang="en-US"/>
              <a:t>has informed </a:t>
            </a:r>
            <a:r>
              <a:rPr lang="en-US" dirty="0"/>
              <a:t>this and how to lead them onto the next path</a:t>
            </a:r>
          </a:p>
        </p:txBody>
      </p:sp>
    </p:spTree>
    <p:extLst>
      <p:ext uri="{BB962C8B-B14F-4D97-AF65-F5344CB8AC3E}">
        <p14:creationId xmlns:p14="http://schemas.microsoft.com/office/powerpoint/2010/main" val="3460534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FD7DA-40F3-3F4B-86CE-18D9B8D972BA}"/>
              </a:ext>
            </a:extLst>
          </p:cNvPr>
          <p:cNvSpPr>
            <a:spLocks noGrp="1"/>
          </p:cNvSpPr>
          <p:nvPr>
            <p:ph type="title"/>
          </p:nvPr>
        </p:nvSpPr>
        <p:spPr/>
        <p:txBody>
          <a:bodyPr/>
          <a:lstStyle/>
          <a:p>
            <a:r>
              <a:rPr lang="en-US" dirty="0"/>
              <a:t>(Baxter Magolda, 2009) Cont’d</a:t>
            </a:r>
          </a:p>
        </p:txBody>
      </p:sp>
      <p:sp>
        <p:nvSpPr>
          <p:cNvPr id="3" name="Content Placeholder 2">
            <a:extLst>
              <a:ext uri="{FF2B5EF4-FFF2-40B4-BE49-F238E27FC236}">
                <a16:creationId xmlns:a16="http://schemas.microsoft.com/office/drawing/2014/main" id="{BF322949-8597-8844-93FA-EF725B84A1FA}"/>
              </a:ext>
            </a:extLst>
          </p:cNvPr>
          <p:cNvSpPr>
            <a:spLocks noGrp="1"/>
          </p:cNvSpPr>
          <p:nvPr>
            <p:ph idx="1"/>
          </p:nvPr>
        </p:nvSpPr>
        <p:spPr/>
        <p:txBody>
          <a:bodyPr>
            <a:normAutofit fontScale="77500" lnSpcReduction="20000"/>
          </a:bodyPr>
          <a:lstStyle/>
          <a:p>
            <a:r>
              <a:rPr lang="en-US" dirty="0"/>
              <a:t>Students can take steps towards forming their own ideas, trusting their own perspectives, engaging and learning from their college experience, helping them get to the point that they can be committed and secure who in they are</a:t>
            </a:r>
          </a:p>
          <a:p>
            <a:pPr lvl="1"/>
            <a:r>
              <a:rPr lang="en-US" dirty="0"/>
              <a:t>Just because you were an MP, doesn't mean you have to work in  Law Enforcement; or Flight Mechanic, or Firefighter...and so on</a:t>
            </a:r>
          </a:p>
          <a:p>
            <a:pPr marL="457200" lvl="1" indent="0">
              <a:buNone/>
            </a:pPr>
            <a:endParaRPr lang="en-US" dirty="0"/>
          </a:p>
          <a:p>
            <a:r>
              <a:rPr lang="en-US" dirty="0"/>
              <a:t>We need to engage our students, not just send in their forms or register them, it is much harder to change your career goal once established in your chosen field, work with career resources, facilitate trainings with faculty and staff, collaborate with groups inside and outside of Veterans Services</a:t>
            </a:r>
          </a:p>
          <a:p>
            <a:endParaRPr lang="en-US" dirty="0"/>
          </a:p>
        </p:txBody>
      </p:sp>
    </p:spTree>
    <p:extLst>
      <p:ext uri="{BB962C8B-B14F-4D97-AF65-F5344CB8AC3E}">
        <p14:creationId xmlns:p14="http://schemas.microsoft.com/office/powerpoint/2010/main" val="36067275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10538</TotalTime>
  <Words>1314</Words>
  <Application>Microsoft Office PowerPoint</Application>
  <PresentationFormat>On-screen Show (4:3)</PresentationFormat>
  <Paragraphs>89</Paragraphs>
  <Slides>12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Open Sans</vt:lpstr>
      <vt:lpstr>Office Theme</vt:lpstr>
      <vt:lpstr>PowerPoint Presentation</vt:lpstr>
      <vt:lpstr>Abstract</vt:lpstr>
      <vt:lpstr>Presenter</vt:lpstr>
      <vt:lpstr>Our Students Transition</vt:lpstr>
      <vt:lpstr>General Ideas   </vt:lpstr>
      <vt:lpstr>Challenges/Issues</vt:lpstr>
      <vt:lpstr>Authoring Your Life “Self-Authorship” (Baxter Magolda, 2009)</vt:lpstr>
      <vt:lpstr>(Baxter Magolda, 2009) Cont’d</vt:lpstr>
      <vt:lpstr>(Baxter Magolda, 2009) Cont’d</vt:lpstr>
      <vt:lpstr>Closing Thoughts</vt:lpstr>
      <vt:lpstr>Resources &amp; Questions?</vt:lpstr>
      <vt:lpstr>References</vt:lpstr>
    </vt:vector>
  </TitlesOfParts>
  <Company>NASPA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NASPA NASPA</dc:creator>
  <cp:lastModifiedBy>Stoddard, James</cp:lastModifiedBy>
  <cp:revision>129</cp:revision>
  <cp:lastPrinted>2014-12-03T20:52:52Z</cp:lastPrinted>
  <dcterms:created xsi:type="dcterms:W3CDTF">2014-12-03T20:08:28Z</dcterms:created>
  <dcterms:modified xsi:type="dcterms:W3CDTF">2020-02-10T21:18:13Z</dcterms:modified>
</cp:coreProperties>
</file>