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3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</p:sldIdLst>
  <p:sldSz cy="6858000" cx="9144000"/>
  <p:notesSz cx="7010400" cy="9296400"/>
  <p:embeddedFontLst>
    <p:embeddedFont>
      <p:font typeface="Bilbo"/>
      <p:regular r:id="rId39"/>
    </p:embeddedFont>
    <p:embeddedFont>
      <p:font typeface="Garamond"/>
      <p:regular r:id="rId40"/>
      <p:bold r:id="rId41"/>
      <p:italic r:id="rId42"/>
      <p:boldItalic r:id="rId43"/>
    </p:embeddedFont>
    <p:embeddedFont>
      <p:font typeface="Palatino Linotype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8" roundtripDataSignature="AMtx7mhYCZ9FHV8LPtgXni8vvPuafSJU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aramond-regular.fntdata"/><Relationship Id="rId20" Type="http://schemas.openxmlformats.org/officeDocument/2006/relationships/slide" Target="slides/slide12.xml"/><Relationship Id="rId42" Type="http://schemas.openxmlformats.org/officeDocument/2006/relationships/font" Target="fonts/Garamond-italic.fntdata"/><Relationship Id="rId41" Type="http://schemas.openxmlformats.org/officeDocument/2006/relationships/font" Target="fonts/Garamond-bold.fntdata"/><Relationship Id="rId22" Type="http://schemas.openxmlformats.org/officeDocument/2006/relationships/slide" Target="slides/slide14.xml"/><Relationship Id="rId44" Type="http://schemas.openxmlformats.org/officeDocument/2006/relationships/font" Target="fonts/PalatinoLinotype-regular.fntdata"/><Relationship Id="rId21" Type="http://schemas.openxmlformats.org/officeDocument/2006/relationships/slide" Target="slides/slide13.xml"/><Relationship Id="rId43" Type="http://schemas.openxmlformats.org/officeDocument/2006/relationships/font" Target="fonts/Garamond-boldItalic.fntdata"/><Relationship Id="rId24" Type="http://schemas.openxmlformats.org/officeDocument/2006/relationships/slide" Target="slides/slide16.xml"/><Relationship Id="rId46" Type="http://schemas.openxmlformats.org/officeDocument/2006/relationships/font" Target="fonts/PalatinoLinotype-italic.fntdata"/><Relationship Id="rId23" Type="http://schemas.openxmlformats.org/officeDocument/2006/relationships/slide" Target="slides/slide15.xml"/><Relationship Id="rId45" Type="http://schemas.openxmlformats.org/officeDocument/2006/relationships/font" Target="fonts/PalatinoLinotype-bold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8" Type="http://customschemas.google.com/relationships/presentationmetadata" Target="metadata"/><Relationship Id="rId25" Type="http://schemas.openxmlformats.org/officeDocument/2006/relationships/slide" Target="slides/slide17.xml"/><Relationship Id="rId47" Type="http://schemas.openxmlformats.org/officeDocument/2006/relationships/font" Target="fonts/PalatinoLinotype-boldItalic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font" Target="fonts/Bilbo-regular.fntdata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1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WSU; founding of the VMC. Aug 2013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 told a space was forthcoming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 not an issue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Certify benefits for 750 students; plus the unknown.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Temporary Space was in a good location; would not renovate for 18 months</a:t>
            </a:r>
            <a:endParaRPr/>
          </a:p>
        </p:txBody>
      </p:sp>
      <p:sp>
        <p:nvSpPr>
          <p:cNvPr id="462" name="Google Shape;462;p1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Means we needed space to meet with students privately; we needed a file room; we needed computer stations.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We needed and it was requested of us to have quiet study space. This was the number one requested item.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We needed a space to offer programming and presentations. A classroom or conference area.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We needed a space where veterans could gather, relax, and meet. We also needed a space that allowed for external community members to meet. </a:t>
            </a:r>
            <a:endParaRPr/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2" name="Google Shape;472;p1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Decision to move fast.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Timeline: 150 days from design to move 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VERY Fast.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Surveyed Students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Did a one day charrette; had about 25 students come; some brought pictures of what they wanted; rated the pictures; yes/ no; some hurt feelings; but overall a good day. Provided food. Breakfast; lunch; and snacks; </a:t>
            </a:r>
            <a:endParaRPr/>
          </a:p>
        </p:txBody>
      </p:sp>
      <p:sp>
        <p:nvSpPr>
          <p:cNvPr id="482" name="Google Shape;482;p1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1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Obsessions with Red Pen.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 the Layout. What’s happening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will happen.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Trust your designer. Trust yourself. Trust your students more. </a:t>
            </a:r>
            <a:endParaRPr/>
          </a:p>
        </p:txBody>
      </p:sp>
      <p:sp>
        <p:nvSpPr>
          <p:cNvPr id="491" name="Google Shape;491;p1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2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2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1"/>
          <p:cNvSpPr txBox="1"/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1"/>
          <p:cNvSpPr txBox="1"/>
          <p:nvPr>
            <p:ph idx="1" type="body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51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2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3"/>
          <p:cNvSpPr txBox="1"/>
          <p:nvPr>
            <p:ph type="title"/>
          </p:nvPr>
        </p:nvSpPr>
        <p:spPr>
          <a:xfrm rot="5400000">
            <a:off x="4732338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53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3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5"/>
          <p:cNvSpPr txBox="1"/>
          <p:nvPr>
            <p:ph type="ctrTitle"/>
          </p:nvPr>
        </p:nvSpPr>
        <p:spPr>
          <a:xfrm>
            <a:off x="685800" y="2130426"/>
            <a:ext cx="7772400" cy="1069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5"/>
          <p:cNvSpPr txBox="1"/>
          <p:nvPr>
            <p:ph idx="1" type="subTitle"/>
          </p:nvPr>
        </p:nvSpPr>
        <p:spPr>
          <a:xfrm>
            <a:off x="1371600" y="320040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>
                <a:solidFill>
                  <a:srgbClr val="262626"/>
                </a:solidFill>
              </a:defRPr>
            </a:lvl1pPr>
            <a:lvl2pPr lvl="1" algn="ctr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aramond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2" type="sldNum"/>
          </p:nvPr>
        </p:nvSpPr>
        <p:spPr>
          <a:xfrm>
            <a:off x="8264072" y="6009368"/>
            <a:ext cx="586014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/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6"/>
          <p:cNvSpPr txBox="1"/>
          <p:nvPr>
            <p:ph idx="1" type="body"/>
          </p:nvPr>
        </p:nvSpPr>
        <p:spPr>
          <a:xfrm>
            <a:off x="544286" y="2057400"/>
            <a:ext cx="806631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6" name="Google Shape;96;p36"/>
          <p:cNvSpPr txBox="1"/>
          <p:nvPr>
            <p:ph idx="12" type="sldNum"/>
          </p:nvPr>
        </p:nvSpPr>
        <p:spPr>
          <a:xfrm>
            <a:off x="8264072" y="6009368"/>
            <a:ext cx="586014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4"/>
          <p:cNvSpPr txBox="1"/>
          <p:nvPr>
            <p:ph idx="1" type="body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00" name="Google Shape;100;p54"/>
          <p:cNvSpPr txBox="1"/>
          <p:nvPr>
            <p:ph idx="12" type="sldNum"/>
          </p:nvPr>
        </p:nvSpPr>
        <p:spPr>
          <a:xfrm>
            <a:off x="8264072" y="6009368"/>
            <a:ext cx="586014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5"/>
          <p:cNvSpPr txBox="1"/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5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04" name="Google Shape;104;p55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05" name="Google Shape;105;p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5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55"/>
          <p:cNvSpPr txBox="1"/>
          <p:nvPr>
            <p:ph idx="12" type="sldNum"/>
          </p:nvPr>
        </p:nvSpPr>
        <p:spPr>
          <a:xfrm>
            <a:off x="8264072" y="6009368"/>
            <a:ext cx="586014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6"/>
          <p:cNvSpPr txBox="1"/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6"/>
          <p:cNvSpPr txBox="1"/>
          <p:nvPr>
            <p:ph idx="1" type="body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11" name="Google Shape;111;p56"/>
          <p:cNvSpPr txBox="1"/>
          <p:nvPr>
            <p:ph idx="2" type="body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12" name="Google Shape;112;p56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13" name="Google Shape;113;p56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14" name="Google Shape;114;p5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56"/>
          <p:cNvSpPr txBox="1"/>
          <p:nvPr>
            <p:ph idx="12" type="sldNum"/>
          </p:nvPr>
        </p:nvSpPr>
        <p:spPr>
          <a:xfrm>
            <a:off x="8264072" y="6009368"/>
            <a:ext cx="586014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7"/>
          <p:cNvSpPr txBox="1"/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5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57"/>
          <p:cNvSpPr txBox="1"/>
          <p:nvPr>
            <p:ph idx="12" type="sldNum"/>
          </p:nvPr>
        </p:nvSpPr>
        <p:spPr>
          <a:xfrm>
            <a:off x="8264072" y="6009368"/>
            <a:ext cx="586014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5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58"/>
          <p:cNvSpPr txBox="1"/>
          <p:nvPr>
            <p:ph idx="12" type="sldNum"/>
          </p:nvPr>
        </p:nvSpPr>
        <p:spPr>
          <a:xfrm>
            <a:off x="8264072" y="6009368"/>
            <a:ext cx="586014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9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9"/>
          <p:cNvSpPr txBox="1"/>
          <p:nvPr>
            <p:ph idx="1" type="body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29" name="Google Shape;129;p59"/>
          <p:cNvSpPr txBox="1"/>
          <p:nvPr>
            <p:ph idx="2" type="body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Garamond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30" name="Google Shape;130;p5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5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59"/>
          <p:cNvSpPr txBox="1"/>
          <p:nvPr>
            <p:ph idx="12" type="sldNum"/>
          </p:nvPr>
        </p:nvSpPr>
        <p:spPr>
          <a:xfrm>
            <a:off x="8264072" y="6009368"/>
            <a:ext cx="586014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0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60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Garamond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37" name="Google Shape;137;p6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6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60"/>
          <p:cNvSpPr txBox="1"/>
          <p:nvPr>
            <p:ph idx="12" type="sldNum"/>
          </p:nvPr>
        </p:nvSpPr>
        <p:spPr>
          <a:xfrm>
            <a:off x="8264072" y="6009368"/>
            <a:ext cx="586014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1"/>
          <p:cNvSpPr txBox="1"/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61"/>
          <p:cNvSpPr txBox="1"/>
          <p:nvPr>
            <p:ph idx="1" type="body"/>
          </p:nvPr>
        </p:nvSpPr>
        <p:spPr>
          <a:xfrm rot="5400000">
            <a:off x="2977243" y="-375557"/>
            <a:ext cx="3200400" cy="8066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3" name="Google Shape;143;p6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6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61"/>
          <p:cNvSpPr txBox="1"/>
          <p:nvPr>
            <p:ph idx="12" type="sldNum"/>
          </p:nvPr>
        </p:nvSpPr>
        <p:spPr>
          <a:xfrm>
            <a:off x="8264072" y="6009368"/>
            <a:ext cx="586014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2"/>
          <p:cNvSpPr txBox="1"/>
          <p:nvPr>
            <p:ph type="title"/>
          </p:nvPr>
        </p:nvSpPr>
        <p:spPr>
          <a:xfrm rot="5400000">
            <a:off x="4732338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6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9" name="Google Shape;149;p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6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62"/>
          <p:cNvSpPr txBox="1"/>
          <p:nvPr>
            <p:ph idx="12" type="sldNum"/>
          </p:nvPr>
        </p:nvSpPr>
        <p:spPr>
          <a:xfrm>
            <a:off x="8264072" y="6009368"/>
            <a:ext cx="586014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7" name="Google Shape;167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8" name="Google Shape;168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6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4" name="Google Shape;184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4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0" name="Google Shape;190;p6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1" name="Google Shape;191;p6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2" name="Google Shape;192;p6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3" name="Google Shape;193;p6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4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4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4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4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5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6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4" name="Google Shape;204;p6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5" name="Google Shape;205;p6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6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2" name="Google Shape;212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8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6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6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6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6" name="Google Shape;236;p4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7" name="Google Shape;237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7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3" name="Google Shape;243;p7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7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1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7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7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5" name="Google Shape;255;p7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7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3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7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1" name="Google Shape;261;p7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2" name="Google Shape;262;p7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3" name="Google Shape;263;p7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4" name="Google Shape;264;p7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 txBox="1"/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5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5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5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4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7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7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7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7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9" name="Google Shape;279;p7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80" name="Google Shape;280;p7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7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7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7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87" name="Google Shape;287;p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8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7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7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7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7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7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6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46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46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6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6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7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" type="body"/>
          </p:nvPr>
        </p:nvSpPr>
        <p:spPr>
          <a:xfrm>
            <a:off x="457201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47"/>
          <p:cNvSpPr txBox="1"/>
          <p:nvPr>
            <p:ph idx="2" type="body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47"/>
          <p:cNvSpPr txBox="1"/>
          <p:nvPr>
            <p:ph idx="3" type="body"/>
          </p:nvPr>
        </p:nvSpPr>
        <p:spPr>
          <a:xfrm>
            <a:off x="4645028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47"/>
          <p:cNvSpPr txBox="1"/>
          <p:nvPr>
            <p:ph idx="4" type="body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47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7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7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8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8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8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9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9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9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0"/>
          <p:cNvSpPr txBox="1"/>
          <p:nvPr>
            <p:ph type="title"/>
          </p:nvPr>
        </p:nvSpPr>
        <p:spPr>
          <a:xfrm>
            <a:off x="457203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0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50"/>
          <p:cNvSpPr txBox="1"/>
          <p:nvPr>
            <p:ph idx="2" type="body"/>
          </p:nvPr>
        </p:nvSpPr>
        <p:spPr>
          <a:xfrm>
            <a:off x="457203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50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0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5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/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3400" u="none" cap="none" strike="noStrike">
                <a:solidFill>
                  <a:srgbClr val="F47933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3400" u="none" cap="none" strike="noStrike">
                <a:solidFill>
                  <a:srgbClr val="595959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3400" u="none" cap="none" strike="noStrike">
                <a:solidFill>
                  <a:srgbClr val="595959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3400" u="none" cap="none" strike="noStrike">
                <a:solidFill>
                  <a:srgbClr val="595959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3400" u="none" cap="none" strike="noStrike">
                <a:solidFill>
                  <a:srgbClr val="595959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1" type="body"/>
          </p:nvPr>
        </p:nvSpPr>
        <p:spPr>
          <a:xfrm>
            <a:off x="544286" y="2057400"/>
            <a:ext cx="806631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•"/>
              <a:defRPr b="0" i="0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aramond"/>
              <a:buChar char="•"/>
              <a:defRPr b="0" i="0" sz="2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12" type="sldNum"/>
          </p:nvPr>
        </p:nvSpPr>
        <p:spPr>
          <a:xfrm>
            <a:off x="8264072" y="6009368"/>
            <a:ext cx="586014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jpg"/><Relationship Id="rId4" Type="http://schemas.openxmlformats.org/officeDocument/2006/relationships/image" Target="../media/image24.jpg"/><Relationship Id="rId5" Type="http://schemas.openxmlformats.org/officeDocument/2006/relationships/image" Target="../media/image21.jpg"/><Relationship Id="rId6" Type="http://schemas.openxmlformats.org/officeDocument/2006/relationships/image" Target="../media/image3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g"/><Relationship Id="rId4" Type="http://schemas.openxmlformats.org/officeDocument/2006/relationships/image" Target="../media/image23.jpg"/><Relationship Id="rId5" Type="http://schemas.openxmlformats.org/officeDocument/2006/relationships/image" Target="../media/image29.jpg"/><Relationship Id="rId6" Type="http://schemas.openxmlformats.org/officeDocument/2006/relationships/image" Target="../media/image3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Relationship Id="rId4" Type="http://schemas.openxmlformats.org/officeDocument/2006/relationships/image" Target="../media/image30.jpg"/><Relationship Id="rId5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jpg"/><Relationship Id="rId4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carrell.8@osu.edu" TargetMode="External"/><Relationship Id="rId4" Type="http://schemas.openxmlformats.org/officeDocument/2006/relationships/hyperlink" Target="mailto:bhenry@bgsu.edu" TargetMode="External"/><Relationship Id="rId5" Type="http://schemas.openxmlformats.org/officeDocument/2006/relationships/hyperlink" Target="mailto:seth.gordon@wright.ed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"/>
          <p:cNvSpPr txBox="1"/>
          <p:nvPr>
            <p:ph type="ctrTitle"/>
          </p:nvPr>
        </p:nvSpPr>
        <p:spPr>
          <a:xfrm>
            <a:off x="685800" y="1524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Factors in Building a Physical Veteran and/or Military Connected Student Center</a:t>
            </a:r>
            <a:endParaRPr/>
          </a:p>
        </p:txBody>
      </p:sp>
      <p:sp>
        <p:nvSpPr>
          <p:cNvPr id="307" name="Google Shape;307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NASPA Veterans Conference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February 9</a:t>
            </a:r>
            <a:r>
              <a:rPr baseline="30000" lang="en-US"/>
              <a:t>th</a:t>
            </a:r>
            <a:r>
              <a:rPr lang="en-US"/>
              <a:t>, 2015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"/>
          <p:cNvSpPr txBox="1"/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Benchmarking for Your Institutional Type</a:t>
            </a:r>
            <a:endParaRPr/>
          </a:p>
        </p:txBody>
      </p:sp>
      <p:sp>
        <p:nvSpPr>
          <p:cNvPr id="426" name="Google Shape;426;p10"/>
          <p:cNvSpPr txBox="1"/>
          <p:nvPr>
            <p:ph idx="1" type="body"/>
          </p:nvPr>
        </p:nvSpPr>
        <p:spPr>
          <a:xfrm>
            <a:off x="544286" y="2057400"/>
            <a:ext cx="806631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High Impact/Best Practices</a:t>
            </a:r>
            <a:endParaRPr/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Do your research</a:t>
            </a:r>
            <a:endParaRPr/>
          </a:p>
          <a:p>
            <a:pPr indent="-228600" lvl="2" marL="11430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Anticipate the Tough Questions</a:t>
            </a:r>
            <a:endParaRPr/>
          </a:p>
          <a:p>
            <a:pPr indent="-228600" lvl="2" marL="11430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Location, Location, Location</a:t>
            </a:r>
            <a:endParaRPr/>
          </a:p>
          <a:p>
            <a:pPr indent="-228600" lvl="2" marL="11430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Know who your students are…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Peer Institutions - What are they doing?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National “best of the best” examples</a:t>
            </a:r>
            <a:endParaRPr/>
          </a:p>
          <a:p>
            <a:pPr indent="-1778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aramond"/>
              <a:buNone/>
            </a:pPr>
            <a:r>
              <a:t/>
            </a:r>
            <a:endParaRPr sz="2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1"/>
          <p:cNvSpPr txBox="1"/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Identify Your Political Allies and Supporters</a:t>
            </a:r>
            <a:endParaRPr/>
          </a:p>
        </p:txBody>
      </p:sp>
      <p:sp>
        <p:nvSpPr>
          <p:cNvPr id="432" name="Google Shape;432;p11"/>
          <p:cNvSpPr txBox="1"/>
          <p:nvPr>
            <p:ph idx="1" type="body"/>
          </p:nvPr>
        </p:nvSpPr>
        <p:spPr>
          <a:xfrm>
            <a:off x="544286" y="2057400"/>
            <a:ext cx="806631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Administration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Alumni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Board of Trustees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Faculty and Staff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Community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State Government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Student Veterans and Military Community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Capitalize on Best for Vets/Military Friendly</a:t>
            </a:r>
            <a:endParaRPr/>
          </a:p>
        </p:txBody>
      </p:sp>
      <p:pic>
        <p:nvPicPr>
          <p:cNvPr descr="pow_mia_chair_a62t0225.jpg" id="433" name="Google Shape;4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2471" y="2200506"/>
            <a:ext cx="3933679" cy="262245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2"/>
          <p:cNvSpPr txBox="1"/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Identify Your Barriers and Challenges</a:t>
            </a:r>
            <a:endParaRPr/>
          </a:p>
        </p:txBody>
      </p:sp>
      <p:sp>
        <p:nvSpPr>
          <p:cNvPr id="439" name="Google Shape;439;p12"/>
          <p:cNvSpPr txBox="1"/>
          <p:nvPr>
            <p:ph idx="1" type="body"/>
          </p:nvPr>
        </p:nvSpPr>
        <p:spPr>
          <a:xfrm>
            <a:off x="544286" y="2057400"/>
            <a:ext cx="806631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Funding 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Space/Location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Access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Lack of understanding of the “Why”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Status of Student Veteran Club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aramond"/>
              <a:buNone/>
            </a:pPr>
            <a:r>
              <a:t/>
            </a:r>
            <a:endParaRPr sz="2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3"/>
          <p:cNvSpPr txBox="1"/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Advocacy</a:t>
            </a:r>
            <a:endParaRPr/>
          </a:p>
        </p:txBody>
      </p:sp>
      <p:sp>
        <p:nvSpPr>
          <p:cNvPr id="445" name="Google Shape;445;p13"/>
          <p:cNvSpPr txBox="1"/>
          <p:nvPr>
            <p:ph idx="1" type="body"/>
          </p:nvPr>
        </p:nvSpPr>
        <p:spPr>
          <a:xfrm>
            <a:off x="544286" y="2057400"/>
            <a:ext cx="806631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Fund Raising (add to your proposal) </a:t>
            </a:r>
            <a:endParaRPr/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Alumni, local organizations, politicians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Space/Location (reality vs. dreams)</a:t>
            </a:r>
            <a:endParaRPr/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Key stakeholders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Know the role of “rankings’ on your campus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Use media stories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Voice of the students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"/>
          <p:cNvSpPr txBox="1"/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Most Important Resource for Success</a:t>
            </a:r>
            <a:endParaRPr/>
          </a:p>
        </p:txBody>
      </p:sp>
      <p:sp>
        <p:nvSpPr>
          <p:cNvPr id="451" name="Google Shape;451;p14"/>
          <p:cNvSpPr txBox="1"/>
          <p:nvPr>
            <p:ph idx="1" type="body"/>
          </p:nvPr>
        </p:nvSpPr>
        <p:spPr>
          <a:xfrm>
            <a:off x="544286" y="2057400"/>
            <a:ext cx="806631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Our Students: </a:t>
            </a:r>
            <a:endParaRPr/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Veterans, Service Members and their Families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Our Alumni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Continuing the conversation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Tenacity </a:t>
            </a:r>
            <a:endParaRPr/>
          </a:p>
        </p:txBody>
      </p:sp>
      <p:sp>
        <p:nvSpPr>
          <p:cNvPr id="452" name="Google Shape;452;p14"/>
          <p:cNvSpPr txBox="1"/>
          <p:nvPr/>
        </p:nvSpPr>
        <p:spPr>
          <a:xfrm>
            <a:off x="2576286" y="1796143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5"/>
          <p:cNvSpPr txBox="1"/>
          <p:nvPr>
            <p:ph type="ctrTitle"/>
          </p:nvPr>
        </p:nvSpPr>
        <p:spPr>
          <a:xfrm>
            <a:off x="629356" y="1565982"/>
            <a:ext cx="7772400" cy="1069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“UNDER CONSTRUCTION” </a:t>
            </a:r>
            <a:br>
              <a:rPr lang="en-US"/>
            </a:br>
            <a:r>
              <a:rPr lang="en-US"/>
              <a:t>VETERANS CENTER</a:t>
            </a:r>
            <a:endParaRPr/>
          </a:p>
        </p:txBody>
      </p:sp>
      <p:pic>
        <p:nvPicPr>
          <p:cNvPr descr="1396638286375.jpg" id="458" name="Google Shape;4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969" y="3119765"/>
            <a:ext cx="5715000" cy="26162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"/>
          <p:cNvSpPr txBox="1"/>
          <p:nvPr>
            <p:ph type="ctrTitle"/>
          </p:nvPr>
        </p:nvSpPr>
        <p:spPr>
          <a:xfrm>
            <a:off x="918884" y="812477"/>
            <a:ext cx="7356107" cy="1137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 Linotype"/>
              <a:buNone/>
            </a:pPr>
            <a:r>
              <a:rPr lang="en-US">
                <a:latin typeface="Palatino Linotype"/>
                <a:ea typeface="Palatino Linotype"/>
                <a:cs typeface="Palatino Linotype"/>
                <a:sym typeface="Palatino Linotype"/>
              </a:rPr>
              <a:t>Building A Center </a:t>
            </a:r>
            <a:br>
              <a:rPr lang="en-US"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5" name="Google Shape;465;p16"/>
          <p:cNvSpPr txBox="1"/>
          <p:nvPr>
            <p:ph idx="1" type="subTitle"/>
          </p:nvPr>
        </p:nvSpPr>
        <p:spPr>
          <a:xfrm>
            <a:off x="825037" y="5332989"/>
            <a:ext cx="7543800" cy="9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>
                <a:latin typeface="Palatino Linotype"/>
                <a:ea typeface="Palatino Linotype"/>
                <a:cs typeface="Palatino Linotype"/>
                <a:sym typeface="Palatino Linotype"/>
              </a:rPr>
              <a:t>Seth Gordon, Ph.D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35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>
                <a:latin typeface="Palatino Linotype"/>
                <a:ea typeface="Palatino Linotype"/>
                <a:cs typeface="Palatino Linotype"/>
                <a:sym typeface="Palatino Linotype"/>
              </a:rPr>
              <a:t>Director, Veteran &amp; Military Center</a:t>
            </a:r>
            <a:endParaRPr/>
          </a:p>
          <a:p>
            <a:pPr indent="0" lvl="0" marL="0" rtl="0" algn="l">
              <a:spcBef>
                <a:spcPts val="35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>
                <a:latin typeface="Palatino Linotype"/>
                <a:ea typeface="Palatino Linotype"/>
                <a:cs typeface="Palatino Linotype"/>
                <a:sym typeface="Palatino Linotype"/>
              </a:rPr>
              <a:t>NASPA Veterans Conference, Louisville, KY</a:t>
            </a:r>
            <a:endParaRPr/>
          </a:p>
          <a:p>
            <a:pPr indent="0" lvl="0" marL="0" rtl="0" algn="ctr">
              <a:spcBef>
                <a:spcPts val="35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66" name="Google Shape;46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240" y="2932867"/>
            <a:ext cx="1203593" cy="416828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6"/>
          <p:cNvSpPr txBox="1"/>
          <p:nvPr/>
        </p:nvSpPr>
        <p:spPr>
          <a:xfrm>
            <a:off x="630566" y="4730091"/>
            <a:ext cx="79116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mold clay into a pot but it the emptiness inside that makes the vessel useful.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Lao zu, Tao Te Ching 11 </a:t>
            </a:r>
            <a:endParaRPr/>
          </a:p>
        </p:txBody>
      </p:sp>
      <p:graphicFrame>
        <p:nvGraphicFramePr>
          <p:cNvPr id="468" name="Google Shape;468;p16"/>
          <p:cNvGraphicFramePr/>
          <p:nvPr/>
        </p:nvGraphicFramePr>
        <p:xfrm>
          <a:off x="2299309" y="1367276"/>
          <a:ext cx="4838527" cy="3131182"/>
        </p:xfrm>
        <a:graphic>
          <a:graphicData uri="http://schemas.openxmlformats.org/presentationml/2006/ole">
            <mc:AlternateContent>
              <mc:Choice Requires="v">
                <p:oleObj r:id="rId5" imgH="3131182" imgW="4838527" progId="AcroExch.Document.11" spid="_x0000_s1">
                  <p:embed/>
                </p:oleObj>
              </mc:Choice>
              <mc:Fallback>
                <p:oleObj r:id="rId6" imgH="3131182" imgW="4838527" progId="AcroExch.Document.11">
                  <p:embed/>
                  <p:pic>
                    <p:nvPicPr>
                      <p:cNvPr id="468" name="Google Shape;468;p1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299309" y="1367276"/>
                        <a:ext cx="4838527" cy="3131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7"/>
          <p:cNvSpPr txBox="1"/>
          <p:nvPr>
            <p:ph type="title"/>
          </p:nvPr>
        </p:nvSpPr>
        <p:spPr>
          <a:xfrm>
            <a:off x="457200" y="4560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Renovation Considerations</a:t>
            </a:r>
            <a:endParaRPr/>
          </a:p>
        </p:txBody>
      </p:sp>
      <p:sp>
        <p:nvSpPr>
          <p:cNvPr id="475" name="Google Shape;475;p17"/>
          <p:cNvSpPr txBox="1"/>
          <p:nvPr>
            <p:ph idx="1" type="body"/>
          </p:nvPr>
        </p:nvSpPr>
        <p:spPr>
          <a:xfrm>
            <a:off x="457200" y="1600201"/>
            <a:ext cx="5262390" cy="30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Space needed to support:</a:t>
            </a:r>
            <a:endParaRPr/>
          </a:p>
          <a:p>
            <a:pPr indent="-514350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Benefits Processing</a:t>
            </a:r>
            <a:endParaRPr/>
          </a:p>
          <a:p>
            <a:pPr indent="-514350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Academic Success</a:t>
            </a:r>
            <a:endParaRPr/>
          </a:p>
          <a:p>
            <a:pPr indent="-514350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Career and Leadership Development</a:t>
            </a:r>
            <a:endParaRPr/>
          </a:p>
          <a:p>
            <a:pPr indent="-514350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Community Engagement</a:t>
            </a:r>
            <a:endParaRPr/>
          </a:p>
          <a:p>
            <a:pPr indent="-514350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Veterans Leading Veterans</a:t>
            </a:r>
            <a:endParaRPr/>
          </a:p>
          <a:p>
            <a:pPr indent="-349885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476" name="Google Shape;476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0218" y="1600201"/>
            <a:ext cx="2967210" cy="50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17"/>
          <p:cNvSpPr txBox="1"/>
          <p:nvPr/>
        </p:nvSpPr>
        <p:spPr>
          <a:xfrm>
            <a:off x="457200" y="5001208"/>
            <a:ext cx="497321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Location, location, location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Close to classes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 Space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Isolated/Private</a:t>
            </a:r>
            <a:endParaRPr/>
          </a:p>
        </p:txBody>
      </p:sp>
      <p:pic>
        <p:nvPicPr>
          <p:cNvPr id="478" name="Google Shape;4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1372" y="4604657"/>
            <a:ext cx="1203593" cy="41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8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Gathering Information</a:t>
            </a:r>
            <a:endParaRPr/>
          </a:p>
        </p:txBody>
      </p:sp>
      <p:sp>
        <p:nvSpPr>
          <p:cNvPr id="485" name="Google Shape;48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Survey of Students: 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54 students completed 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Comfortable Seating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TV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Lockers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Quiet Study Area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Computers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Study Rooms/ Private Rooms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Study Cubicles</a:t>
            </a:r>
            <a:endParaRPr/>
          </a:p>
          <a:p>
            <a:pPr indent="-178435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86" name="Google Shape;48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One Day Charrette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ODS Director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STAC Director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“Like a USO in Philadelphia”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Military Look and Feel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Free Coffee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Free Printing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Day Room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Snack Bar and Kitchenette</a:t>
            </a:r>
            <a:endParaRPr/>
          </a:p>
          <a:p>
            <a:pPr indent="-178435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487" name="Google Shape;4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0" y="900795"/>
            <a:ext cx="1203593" cy="41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9"/>
          <p:cNvSpPr txBox="1"/>
          <p:nvPr>
            <p:ph type="title"/>
          </p:nvPr>
        </p:nvSpPr>
        <p:spPr>
          <a:xfrm>
            <a:off x="4254758" y="537709"/>
            <a:ext cx="443204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494" name="Google Shape;494;p19"/>
          <p:cNvSpPr txBox="1"/>
          <p:nvPr>
            <p:ph idx="2" type="body"/>
          </p:nvPr>
        </p:nvSpPr>
        <p:spPr>
          <a:xfrm>
            <a:off x="4648200" y="1680709"/>
            <a:ext cx="4038600" cy="493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First comes your layout.</a:t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Consider: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/>
              <a:t>Where is your light?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/>
              <a:t>What are the space limitations? (e.g. Columns)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/>
              <a:t>How do you work?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/>
              <a:t>How do you want to work?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/>
              <a:t>Can you commit to the changes you believe you will make? </a:t>
            </a:r>
            <a:endParaRPr/>
          </a:p>
        </p:txBody>
      </p:sp>
      <p:pic>
        <p:nvPicPr>
          <p:cNvPr id="495" name="Google Shape;49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951722"/>
            <a:ext cx="4038600" cy="566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400" y="3573792"/>
            <a:ext cx="1203593" cy="41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600"/>
            <a:ext cx="9144000" cy="8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"/>
          <p:cNvSpPr txBox="1"/>
          <p:nvPr/>
        </p:nvSpPr>
        <p:spPr>
          <a:xfrm>
            <a:off x="952500" y="733973"/>
            <a:ext cx="7239000" cy="1323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Office of </a:t>
            </a:r>
            <a:r>
              <a:rPr b="1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Military &amp; Veterans Services</a:t>
            </a:r>
            <a:endParaRPr/>
          </a:p>
        </p:txBody>
      </p:sp>
      <p:pic>
        <p:nvPicPr>
          <p:cNvPr descr="C:\Users\mcarrell\Pictures\Afghan Buckeyes.jpg" id="314" name="Google Shape;3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7400" y="1981200"/>
            <a:ext cx="5328016" cy="399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"/>
          <p:cNvSpPr txBox="1"/>
          <p:nvPr/>
        </p:nvSpPr>
        <p:spPr>
          <a:xfrm>
            <a:off x="709152" y="6171245"/>
            <a:ext cx="7482348" cy="728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 Mike Carrell           •   Assistant Provost &amp; Director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0"/>
          <p:cNvSpPr txBox="1"/>
          <p:nvPr>
            <p:ph type="title"/>
          </p:nvPr>
        </p:nvSpPr>
        <p:spPr>
          <a:xfrm>
            <a:off x="4495800" y="537709"/>
            <a:ext cx="4191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Design Elements</a:t>
            </a:r>
            <a:endParaRPr/>
          </a:p>
        </p:txBody>
      </p:sp>
      <p:sp>
        <p:nvSpPr>
          <p:cNvPr id="503" name="Google Shape;503;p20"/>
          <p:cNvSpPr txBox="1"/>
          <p:nvPr>
            <p:ph idx="1" type="body"/>
          </p:nvPr>
        </p:nvSpPr>
        <p:spPr>
          <a:xfrm>
            <a:off x="130629" y="1068954"/>
            <a:ext cx="4562668" cy="608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Privacy between Admin and Student Space: Each space is self contained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Light!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Academic Space is open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Lounge is Cozy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Privacy for FTE Staff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“Collision Space” for student workers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Key Card Access for Student Space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Visitor Private Advising Space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Conference Room as Buffer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Plan for Growth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Storage (over estimate)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Branding – We needed a logo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Art!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Acoustic Tile … or not!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Remember Egress!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Things CHANGE! Visit your build site!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Give tours from the moment you can get a hard hat!</a:t>
            </a:r>
            <a:endParaRPr/>
          </a:p>
        </p:txBody>
      </p:sp>
      <p:pic>
        <p:nvPicPr>
          <p:cNvPr id="504" name="Google Shape;504;p2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563" y="1600200"/>
            <a:ext cx="3526971" cy="502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2207" y="1813323"/>
            <a:ext cx="1203593" cy="41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1"/>
          <p:cNvSpPr txBox="1"/>
          <p:nvPr>
            <p:ph type="title"/>
          </p:nvPr>
        </p:nvSpPr>
        <p:spPr>
          <a:xfrm>
            <a:off x="4495800" y="537709"/>
            <a:ext cx="4191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Furniture is your Friend… sort of</a:t>
            </a:r>
            <a:endParaRPr/>
          </a:p>
        </p:txBody>
      </p:sp>
      <p:pic>
        <p:nvPicPr>
          <p:cNvPr id="511" name="Google Shape;511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580" y="858417"/>
            <a:ext cx="4197220" cy="580364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1"/>
          <p:cNvSpPr txBox="1"/>
          <p:nvPr>
            <p:ph idx="2" type="body"/>
          </p:nvPr>
        </p:nvSpPr>
        <p:spPr>
          <a:xfrm>
            <a:off x="4495800" y="1680709"/>
            <a:ext cx="4648200" cy="4981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Get a sense of square footage</a:t>
            </a:r>
            <a:endParaRPr/>
          </a:p>
          <a:p>
            <a:pPr indent="-514350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Visit with your furniture if you can. Make sure your staff does too. </a:t>
            </a:r>
            <a:endParaRPr/>
          </a:p>
          <a:p>
            <a:pPr indent="-514350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Visit spaces that work</a:t>
            </a:r>
            <a:endParaRPr/>
          </a:p>
          <a:p>
            <a:pPr indent="-514350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Describe spaces that don’t.</a:t>
            </a:r>
            <a:endParaRPr/>
          </a:p>
          <a:p>
            <a:pPr indent="-514350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“White” Boards and Bulletin Boards</a:t>
            </a:r>
            <a:endParaRPr/>
          </a:p>
          <a:p>
            <a:pPr indent="-514350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ADA</a:t>
            </a:r>
            <a:endParaRPr/>
          </a:p>
          <a:p>
            <a:pPr indent="-514350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Stay away from white surfaces. </a:t>
            </a:r>
            <a:endParaRPr/>
          </a:p>
          <a:p>
            <a:pPr indent="-514350" lvl="0" marL="5143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Cool colors. Not hot. </a:t>
            </a:r>
            <a:endParaRPr/>
          </a:p>
        </p:txBody>
      </p:sp>
      <p:pic>
        <p:nvPicPr>
          <p:cNvPr id="513" name="Google Shape;51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8831" y="4572000"/>
            <a:ext cx="1203593" cy="41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Construction Begins</a:t>
            </a:r>
            <a:endParaRPr/>
          </a:p>
        </p:txBody>
      </p:sp>
      <p:pic>
        <p:nvPicPr>
          <p:cNvPr id="519" name="Google Shape;519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3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“Moving is a process, not an event.” </a:t>
            </a:r>
            <a:br>
              <a:rPr lang="en-US"/>
            </a:br>
            <a:r>
              <a:rPr lang="en-US" sz="1800"/>
              <a:t>Bill Shepard, VP for Development</a:t>
            </a:r>
            <a:endParaRPr/>
          </a:p>
        </p:txBody>
      </p:sp>
      <p:pic>
        <p:nvPicPr>
          <p:cNvPr id="525" name="Google Shape;52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573199"/>
            <a:ext cx="3222772" cy="214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486" y="1615994"/>
            <a:ext cx="4038600" cy="268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9600" y="3786075"/>
            <a:ext cx="4460750" cy="296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8579" y="1614375"/>
            <a:ext cx="28956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"/>
          <p:cNvSpPr txBox="1"/>
          <p:nvPr>
            <p:ph type="title"/>
          </p:nvPr>
        </p:nvSpPr>
        <p:spPr>
          <a:xfrm>
            <a:off x="533400" y="457200"/>
            <a:ext cx="7620000" cy="746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Admin and Conference Room</a:t>
            </a:r>
            <a:endParaRPr/>
          </a:p>
        </p:txBody>
      </p:sp>
      <p:pic>
        <p:nvPicPr>
          <p:cNvPr id="534" name="Google Shape;534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04152"/>
            <a:ext cx="4038600" cy="268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4038600"/>
            <a:ext cx="4038600" cy="268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" y="3982324"/>
            <a:ext cx="37338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02200" y="1204152"/>
            <a:ext cx="353060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019" y="3837702"/>
            <a:ext cx="4027064" cy="302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399" y="4352377"/>
            <a:ext cx="3639207" cy="242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5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8200" y="661975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5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634566"/>
            <a:ext cx="6030759" cy="40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6"/>
          <p:cNvSpPr txBox="1"/>
          <p:nvPr>
            <p:ph type="title"/>
          </p:nvPr>
        </p:nvSpPr>
        <p:spPr>
          <a:xfrm>
            <a:off x="1828800" y="619106"/>
            <a:ext cx="2667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Lounge</a:t>
            </a:r>
            <a:endParaRPr/>
          </a:p>
        </p:txBody>
      </p:sp>
      <p:pic>
        <p:nvPicPr>
          <p:cNvPr id="551" name="Google Shape;5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786" y="1905000"/>
            <a:ext cx="474980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3429000"/>
            <a:ext cx="4717473" cy="313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800" y="733646"/>
            <a:ext cx="3955473" cy="2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600"/>
            <a:ext cx="9144000" cy="873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9" name="Google Shape;559;p27"/>
          <p:cNvGrpSpPr/>
          <p:nvPr/>
        </p:nvGrpSpPr>
        <p:grpSpPr>
          <a:xfrm>
            <a:off x="0" y="876280"/>
            <a:ext cx="8164286" cy="3186263"/>
            <a:chOff x="0" y="876280"/>
            <a:chExt cx="8164286" cy="3186263"/>
          </a:xfrm>
        </p:grpSpPr>
        <p:sp>
          <p:nvSpPr>
            <p:cNvPr id="560" name="Google Shape;560;p27"/>
            <p:cNvSpPr txBox="1"/>
            <p:nvPr/>
          </p:nvSpPr>
          <p:spPr>
            <a:xfrm>
              <a:off x="0" y="876280"/>
              <a:ext cx="7239000" cy="707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Future Challenges</a:t>
              </a:r>
              <a:endParaRPr/>
            </a:p>
          </p:txBody>
        </p:sp>
        <p:sp>
          <p:nvSpPr>
            <p:cNvPr id="561" name="Google Shape;561;p27"/>
            <p:cNvSpPr txBox="1"/>
            <p:nvPr/>
          </p:nvSpPr>
          <p:spPr>
            <a:xfrm>
              <a:off x="87086" y="1550348"/>
              <a:ext cx="8077200" cy="2512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7500"/>
            </a:bodyPr>
            <a:lstStyle/>
            <a:p>
              <a:pPr indent="-342891" lvl="0" marL="34286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Relevancy—How to maintain the “Sea of Good Will”</a:t>
              </a:r>
              <a:endParaRPr/>
            </a:p>
            <a:p>
              <a:pPr indent="-342891" lvl="0" marL="342860" marR="0" rtl="0" algn="l">
                <a:spcBef>
                  <a:spcPts val="487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Funding</a:t>
              </a:r>
              <a:endParaRPr/>
            </a:p>
            <a:p>
              <a:pPr indent="-285748" lvl="1" marL="742863" marR="0" rtl="0" algn="l">
                <a:spcBef>
                  <a:spcPts val="409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–"/>
              </a:pPr>
              <a:r>
                <a:rPr b="1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Lounge Example</a:t>
              </a:r>
              <a:endParaRPr/>
            </a:p>
            <a:p>
              <a:pPr indent="-342891" lvl="0" marL="342860" marR="0" rtl="0" algn="l">
                <a:spcBef>
                  <a:spcPts val="487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Process/Policy</a:t>
              </a:r>
              <a:endParaRPr/>
            </a:p>
            <a:p>
              <a:pPr indent="-342891" lvl="0" marL="342860" marR="0" rtl="0" algn="l">
                <a:spcBef>
                  <a:spcPts val="487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Regulation/Guidance</a:t>
              </a:r>
              <a:endParaRPr/>
            </a:p>
            <a:p>
              <a:pPr indent="-200493" lvl="0" marL="342860" marR="0" rtl="0" algn="l">
                <a:spcBef>
                  <a:spcPts val="448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None/>
              </a:pPr>
              <a:r>
                <a:t/>
              </a:r>
              <a:endParaRPr b="1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27"/>
          <p:cNvGrpSpPr/>
          <p:nvPr/>
        </p:nvGrpSpPr>
        <p:grpSpPr>
          <a:xfrm>
            <a:off x="87086" y="3733799"/>
            <a:ext cx="8164286" cy="2712385"/>
            <a:chOff x="0" y="876280"/>
            <a:chExt cx="8164286" cy="3422555"/>
          </a:xfrm>
        </p:grpSpPr>
        <p:sp>
          <p:nvSpPr>
            <p:cNvPr id="563" name="Google Shape;563;p27"/>
            <p:cNvSpPr txBox="1"/>
            <p:nvPr/>
          </p:nvSpPr>
          <p:spPr>
            <a:xfrm>
              <a:off x="0" y="876280"/>
              <a:ext cx="7239000" cy="707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Answers</a:t>
              </a:r>
              <a:endParaRPr/>
            </a:p>
          </p:txBody>
        </p:sp>
        <p:sp>
          <p:nvSpPr>
            <p:cNvPr id="564" name="Google Shape;564;p27"/>
            <p:cNvSpPr txBox="1"/>
            <p:nvPr/>
          </p:nvSpPr>
          <p:spPr>
            <a:xfrm>
              <a:off x="87086" y="1786640"/>
              <a:ext cx="8077200" cy="2512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7500"/>
            </a:bodyPr>
            <a:lstStyle/>
            <a:p>
              <a:pPr indent="-342891" lvl="0" marL="34286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“Why”</a:t>
              </a:r>
              <a:endParaRPr/>
            </a:p>
            <a:p>
              <a:pPr indent="-342891" lvl="0" marL="342860" marR="0" rtl="0" algn="l">
                <a:spcBef>
                  <a:spcPts val="487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Relationships</a:t>
              </a:r>
              <a:endParaRPr b="1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48" lvl="1" marL="742863" marR="0" rtl="0" algn="l">
                <a:spcBef>
                  <a:spcPts val="409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–"/>
              </a:pPr>
              <a:r>
                <a:rPr b="1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do we contribute to Your mission and help solve Your Problems?</a:t>
              </a:r>
              <a:endPara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8"/>
          <p:cNvSpPr txBox="1"/>
          <p:nvPr>
            <p:ph type="title"/>
          </p:nvPr>
        </p:nvSpPr>
        <p:spPr>
          <a:xfrm>
            <a:off x="544286" y="1447800"/>
            <a:ext cx="806631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Challenges</a:t>
            </a:r>
            <a:endParaRPr/>
          </a:p>
        </p:txBody>
      </p:sp>
      <p:sp>
        <p:nvSpPr>
          <p:cNvPr id="570" name="Google Shape;570;p28"/>
          <p:cNvSpPr txBox="1"/>
          <p:nvPr>
            <p:ph idx="1" type="body"/>
          </p:nvPr>
        </p:nvSpPr>
        <p:spPr>
          <a:xfrm>
            <a:off x="544286" y="2057400"/>
            <a:ext cx="8066314" cy="3596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Competing Demands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Sustainability after the “Grand Opening”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Maintaining Staffing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Professional Development and Training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Data Collection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Building Business Processes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"/>
              <a:buChar char="•"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How Do We Define Success</a:t>
            </a:r>
            <a:endParaRPr/>
          </a:p>
        </p:txBody>
      </p:sp>
      <p:sp>
        <p:nvSpPr>
          <p:cNvPr id="571" name="Google Shape;571;p28"/>
          <p:cNvSpPr txBox="1"/>
          <p:nvPr/>
        </p:nvSpPr>
        <p:spPr>
          <a:xfrm>
            <a:off x="2576286" y="1796143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9"/>
          <p:cNvSpPr txBox="1"/>
          <p:nvPr>
            <p:ph type="title"/>
          </p:nvPr>
        </p:nvSpPr>
        <p:spPr>
          <a:xfrm>
            <a:off x="457200" y="5377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Future Challenges</a:t>
            </a:r>
            <a:endParaRPr/>
          </a:p>
        </p:txBody>
      </p:sp>
      <p:pic>
        <p:nvPicPr>
          <p:cNvPr id="578" name="Google Shape;578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5766" y="1436914"/>
            <a:ext cx="5130729" cy="341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9"/>
          <p:cNvSpPr txBox="1"/>
          <p:nvPr>
            <p:ph idx="2" type="body"/>
          </p:nvPr>
        </p:nvSpPr>
        <p:spPr>
          <a:xfrm>
            <a:off x="167504" y="1436914"/>
            <a:ext cx="3527417" cy="4967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Programming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Staffing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New processes/ handbooks/ training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Transferring/Sharing Ownership with Students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Increased Visibility. Million Dollar Mile.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Roof Leaks/ Too Cold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Technology Integration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Outdoor Patio </a:t>
            </a:r>
            <a:endParaRPr/>
          </a:p>
          <a:p>
            <a:pPr indent="-178435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78435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580" name="Google Shape;58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6429" y="4917775"/>
            <a:ext cx="4989402" cy="174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600"/>
            <a:ext cx="9144000" cy="8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"/>
          <p:cNvSpPr txBox="1"/>
          <p:nvPr/>
        </p:nvSpPr>
        <p:spPr>
          <a:xfrm>
            <a:off x="0" y="876280"/>
            <a:ext cx="7239000" cy="70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Issues facing the University</a:t>
            </a:r>
            <a:endParaRPr/>
          </a:p>
        </p:txBody>
      </p:sp>
      <p:sp>
        <p:nvSpPr>
          <p:cNvPr id="322" name="Google Shape;322;p3"/>
          <p:cNvSpPr txBox="1"/>
          <p:nvPr/>
        </p:nvSpPr>
        <p:spPr>
          <a:xfrm>
            <a:off x="87086" y="1550348"/>
            <a:ext cx="8077200" cy="2512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 lnSpcReduction="10000"/>
          </a:bodyPr>
          <a:lstStyle/>
          <a:p>
            <a:pPr indent="-342891" lvl="0" marL="34286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Growing Number of Military &amp; Veteran Students</a:t>
            </a:r>
            <a:endParaRPr/>
          </a:p>
          <a:p>
            <a:pPr indent="-285748" lvl="1" marL="742863" marR="0" rtl="0" algn="l">
              <a:spcBef>
                <a:spcPts val="40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1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Rising complaints from the cohort</a:t>
            </a:r>
            <a:endParaRPr/>
          </a:p>
          <a:p>
            <a:pPr indent="-342891" lvl="0" marL="342860" marR="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Dedicated Resources--Who is the advocate?</a:t>
            </a:r>
            <a:endParaRPr/>
          </a:p>
          <a:p>
            <a:pPr indent="-342891" lvl="0" marL="342860" marR="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Understanding from Faculty &amp; Staff, but desire to help</a:t>
            </a:r>
            <a:endParaRPr/>
          </a:p>
          <a:p>
            <a:pPr indent="-342891" lvl="0" marL="342860" marR="0" rtl="0" algn="l"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Growing Regulation/Guidance from Federal &amp; State</a:t>
            </a:r>
            <a:endParaRPr/>
          </a:p>
          <a:p>
            <a:pPr indent="-200493" lvl="0" marL="342860" marR="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3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"/>
          <p:cNvSpPr txBox="1"/>
          <p:nvPr/>
        </p:nvSpPr>
        <p:spPr>
          <a:xfrm>
            <a:off x="21771" y="3880675"/>
            <a:ext cx="7239000" cy="70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University Concern/Desire</a:t>
            </a:r>
            <a:endParaRPr/>
          </a:p>
        </p:txBody>
      </p:sp>
      <p:sp>
        <p:nvSpPr>
          <p:cNvPr id="324" name="Google Shape;324;p3"/>
          <p:cNvSpPr txBox="1"/>
          <p:nvPr/>
        </p:nvSpPr>
        <p:spPr>
          <a:xfrm>
            <a:off x="108857" y="4566778"/>
            <a:ext cx="8077200" cy="2512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-342891" lvl="0" marL="34286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Serve These Students</a:t>
            </a:r>
            <a:endParaRPr b="1" sz="2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91" lvl="0" marL="342860" marR="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Re-invent the Wheel</a:t>
            </a:r>
            <a:endParaRPr b="1" sz="2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91" lvl="0" marL="342860" marR="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our Strengths and Current/Previous Efforts</a:t>
            </a:r>
            <a:endParaRPr/>
          </a:p>
          <a:p>
            <a:pPr indent="-342891" lvl="0" marL="342860" marR="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to be more Effective </a:t>
            </a:r>
            <a:r>
              <a:rPr b="1" i="1" lang="en-US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Efficient</a:t>
            </a:r>
            <a:endParaRPr/>
          </a:p>
          <a:p>
            <a:pPr indent="-342891" lvl="0" marL="342860" marR="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 for the Long-Term</a:t>
            </a:r>
            <a:endParaRPr b="1" sz="2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5728" lvl="0" marL="342860" marR="0" rtl="0" algn="l"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0493" lvl="0" marL="342860" marR="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3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"/>
          <p:cNvSpPr txBox="1"/>
          <p:nvPr/>
        </p:nvSpPr>
        <p:spPr>
          <a:xfrm>
            <a:off x="6977742" y="876280"/>
            <a:ext cx="2133601" cy="1754314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6FF33"/>
                </a:solidFill>
                <a:latin typeface="Calibri"/>
                <a:ea typeface="Calibri"/>
                <a:cs typeface="Calibri"/>
                <a:sym typeface="Calibri"/>
              </a:rPr>
              <a:t>Does This Sound Familiar?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0"/>
          <p:cNvSpPr txBox="1"/>
          <p:nvPr/>
        </p:nvSpPr>
        <p:spPr>
          <a:xfrm>
            <a:off x="609600" y="609600"/>
            <a:ext cx="4724400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W. Carrell, Colonel, USAF (Ret)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Provost &amp; Director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Military &amp; Veterans Services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614-292-3898 (Direct)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614-247-VETS (Office)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carrell.8@osu.edu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Barbara L. Henry, Ph.D.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Vice President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Non-Traditional and Transfer Student Services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Bowling Green State University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419 372-8136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bhenry@bgsu.edu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Seth E. Gordon, Ph.D.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Veteran &amp; Military Center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Wright State University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937-775-5550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seth.gordon@wright.edu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600"/>
            <a:ext cx="9144000" cy="8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"/>
          <p:cNvSpPr txBox="1"/>
          <p:nvPr/>
        </p:nvSpPr>
        <p:spPr>
          <a:xfrm>
            <a:off x="32657" y="863525"/>
            <a:ext cx="7239000" cy="70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Strategy for Action</a:t>
            </a:r>
            <a:endParaRPr/>
          </a:p>
        </p:txBody>
      </p:sp>
      <p:sp>
        <p:nvSpPr>
          <p:cNvPr id="332" name="Google Shape;332;p4"/>
          <p:cNvSpPr txBox="1"/>
          <p:nvPr/>
        </p:nvSpPr>
        <p:spPr>
          <a:xfrm>
            <a:off x="32657" y="1524000"/>
            <a:ext cx="8077200" cy="2512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-342891" lvl="0" marL="34286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better deliver Military &amp; Veterans Services?</a:t>
            </a:r>
            <a:endParaRPr/>
          </a:p>
          <a:p>
            <a:pPr indent="-285748" lvl="1" marL="742863" marR="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1" i="0" lang="en-US" sz="23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we doing this?  </a:t>
            </a:r>
            <a:r>
              <a:rPr b="1" i="0" lang="en-US" sz="25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VITAL !</a:t>
            </a:r>
            <a:endParaRPr b="1" i="0" sz="23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48" lvl="1" marL="742863" marR="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our students want/need?</a:t>
            </a:r>
            <a:endParaRPr/>
          </a:p>
          <a:p>
            <a:pPr indent="-285748" lvl="1" marL="742863" marR="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external requirements are levied on us?</a:t>
            </a:r>
            <a:endParaRPr/>
          </a:p>
          <a:p>
            <a:pPr indent="-285748" lvl="1" marL="742863" marR="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compare to our peers and in Ohio?</a:t>
            </a:r>
            <a:endParaRPr/>
          </a:p>
          <a:p>
            <a:pPr indent="-200493" lvl="0" marL="342860" marR="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" y="3962400"/>
            <a:ext cx="2209799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"/>
          <p:cNvSpPr txBox="1"/>
          <p:nvPr/>
        </p:nvSpPr>
        <p:spPr>
          <a:xfrm>
            <a:off x="2209802" y="4191002"/>
            <a:ext cx="6248401" cy="163120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Roadmap to make OSU </a:t>
            </a: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choice for Military &amp; Veterans</a:t>
            </a:r>
            <a:endParaRPr/>
          </a:p>
          <a:p>
            <a:pPr indent="-285717" lvl="0" marL="28571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Success</a:t>
            </a:r>
            <a:endParaRPr/>
          </a:p>
          <a:p>
            <a:pPr indent="-285717" lvl="0" marL="28571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Trust with Veterans, Military, &amp; Families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"/>
          <p:cNvSpPr/>
          <p:nvPr/>
        </p:nvSpPr>
        <p:spPr>
          <a:xfrm>
            <a:off x="7248745" y="2054711"/>
            <a:ext cx="548640" cy="173736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"/>
          <p:cNvSpPr/>
          <p:nvPr/>
        </p:nvSpPr>
        <p:spPr>
          <a:xfrm rot="712154">
            <a:off x="7931727" y="2882693"/>
            <a:ext cx="965401" cy="237744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C00000"/>
          </a:solidFill>
          <a:ln cap="flat" cmpd="sng" w="254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600"/>
            <a:ext cx="9144000" cy="873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5"/>
          <p:cNvGrpSpPr/>
          <p:nvPr/>
        </p:nvGrpSpPr>
        <p:grpSpPr>
          <a:xfrm>
            <a:off x="0" y="876280"/>
            <a:ext cx="8164286" cy="3186263"/>
            <a:chOff x="0" y="876280"/>
            <a:chExt cx="8164286" cy="3186263"/>
          </a:xfrm>
        </p:grpSpPr>
        <p:sp>
          <p:nvSpPr>
            <p:cNvPr id="343" name="Google Shape;343;p5"/>
            <p:cNvSpPr txBox="1"/>
            <p:nvPr/>
          </p:nvSpPr>
          <p:spPr>
            <a:xfrm>
              <a:off x="0" y="876280"/>
              <a:ext cx="7239000" cy="707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Importance of “Why”</a:t>
              </a:r>
              <a:endParaRPr/>
            </a:p>
          </p:txBody>
        </p:sp>
        <p:sp>
          <p:nvSpPr>
            <p:cNvPr id="344" name="Google Shape;344;p5"/>
            <p:cNvSpPr txBox="1"/>
            <p:nvPr/>
          </p:nvSpPr>
          <p:spPr>
            <a:xfrm>
              <a:off x="87086" y="1550348"/>
              <a:ext cx="8077200" cy="2512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7500" lnSpcReduction="10000"/>
            </a:bodyPr>
            <a:lstStyle/>
            <a:p>
              <a:pPr indent="-342891" lvl="0" marL="34286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Where does this office “sit” administratively?</a:t>
              </a:r>
              <a:endParaRPr/>
            </a:p>
            <a:p>
              <a:pPr indent="-342891" lvl="0" marL="342860" marR="0" rtl="0" algn="l">
                <a:spcBef>
                  <a:spcPts val="487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Who Funds it?</a:t>
              </a:r>
              <a:endParaRPr/>
            </a:p>
            <a:p>
              <a:pPr indent="-342891" lvl="0" marL="342860" marR="0" rtl="0" algn="l">
                <a:spcBef>
                  <a:spcPts val="487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do we decide Priorities when pulled in several directions?</a:t>
              </a:r>
              <a:endParaRPr/>
            </a:p>
            <a:p>
              <a:pPr indent="-342891" lvl="0" marL="342860" marR="0" rtl="0" algn="l">
                <a:spcBef>
                  <a:spcPts val="487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do we do when we don’t have enough money?</a:t>
              </a:r>
              <a:endParaRPr/>
            </a:p>
            <a:p>
              <a:pPr indent="-342891" lvl="0" marL="342860" marR="0" rtl="0" algn="l">
                <a:spcBef>
                  <a:spcPts val="487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Who will help us or Champion us?</a:t>
              </a:r>
              <a:endParaRPr b="1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5"/>
          <p:cNvGrpSpPr/>
          <p:nvPr/>
        </p:nvGrpSpPr>
        <p:grpSpPr>
          <a:xfrm>
            <a:off x="21771" y="3880675"/>
            <a:ext cx="8164286" cy="3198298"/>
            <a:chOff x="21771" y="3880675"/>
            <a:chExt cx="8164286" cy="3198298"/>
          </a:xfrm>
        </p:grpSpPr>
        <p:sp>
          <p:nvSpPr>
            <p:cNvPr id="346" name="Google Shape;346;p5"/>
            <p:cNvSpPr txBox="1"/>
            <p:nvPr/>
          </p:nvSpPr>
          <p:spPr>
            <a:xfrm>
              <a:off x="21771" y="3880675"/>
              <a:ext cx="7239000" cy="707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Other Issues</a:t>
              </a:r>
              <a:endParaRPr/>
            </a:p>
          </p:txBody>
        </p:sp>
        <p:sp>
          <p:nvSpPr>
            <p:cNvPr id="347" name="Google Shape;347;p5"/>
            <p:cNvSpPr txBox="1"/>
            <p:nvPr/>
          </p:nvSpPr>
          <p:spPr>
            <a:xfrm>
              <a:off x="108857" y="4566778"/>
              <a:ext cx="8077200" cy="2512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7500"/>
            </a:bodyPr>
            <a:lstStyle/>
            <a:p>
              <a:pPr indent="-342891" lvl="0" marL="34286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Veteran Lounge</a:t>
              </a:r>
              <a:endParaRPr/>
            </a:p>
            <a:p>
              <a:pPr indent="-285748" lvl="1" marL="742863" marR="0" rtl="0" algn="l">
                <a:spcBef>
                  <a:spcPts val="409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–"/>
              </a:pPr>
              <a:r>
                <a:rPr b="1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Co-Locate or Not to Co-Locate / In or Out of the Union/Hub?</a:t>
              </a:r>
              <a:endParaRPr/>
            </a:p>
            <a:p>
              <a:pPr indent="-285748" lvl="1" marL="742863" marR="0" rtl="0" algn="l">
                <a:spcBef>
                  <a:spcPts val="409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–"/>
              </a:pPr>
              <a:r>
                <a:rPr b="1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Centralized Location or Better Space? </a:t>
              </a:r>
              <a:endPara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891" lvl="0" marL="342860" marR="0" rtl="0" algn="l">
                <a:spcBef>
                  <a:spcPts val="487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Development Balance</a:t>
              </a:r>
              <a:endParaRPr b="1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891" lvl="0" marL="342860" marR="0" rtl="0" algn="l">
                <a:spcBef>
                  <a:spcPts val="487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b="1"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Community Involvement</a:t>
              </a:r>
              <a:endParaRPr b="1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5728" lvl="0" marL="342860" marR="0" rtl="0" algn="l">
                <a:spcBef>
                  <a:spcPts val="526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None/>
              </a:pPr>
              <a:r>
                <a:t/>
              </a:r>
              <a:endParaRPr b="1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00493" lvl="0" marL="342860" marR="0" rtl="0" algn="l">
                <a:spcBef>
                  <a:spcPts val="448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None/>
              </a:pPr>
              <a:r>
                <a:t/>
              </a:r>
              <a:endParaRPr b="1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600"/>
            <a:ext cx="9144000" cy="8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"/>
          <p:cNvSpPr txBox="1"/>
          <p:nvPr/>
        </p:nvSpPr>
        <p:spPr>
          <a:xfrm>
            <a:off x="0" y="762000"/>
            <a:ext cx="7239000" cy="70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Military &amp; Veterans Services</a:t>
            </a:r>
            <a:endParaRPr/>
          </a:p>
        </p:txBody>
      </p:sp>
      <p:sp>
        <p:nvSpPr>
          <p:cNvPr id="354" name="Google Shape;354;p6"/>
          <p:cNvSpPr txBox="1"/>
          <p:nvPr/>
        </p:nvSpPr>
        <p:spPr>
          <a:xfrm>
            <a:off x="0" y="1371600"/>
            <a:ext cx="8208356" cy="21544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New Office, Expanded Roles</a:t>
            </a:r>
            <a:endParaRPr/>
          </a:p>
          <a:p>
            <a:pPr indent="-285717" lvl="0" marL="28571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Seamless Benefits Processing</a:t>
            </a:r>
            <a:endParaRPr/>
          </a:p>
          <a:p>
            <a:pPr indent="-285717" lvl="0" marL="28571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on Provided Services within and outside of OSU</a:t>
            </a:r>
            <a:endParaRPr/>
          </a:p>
          <a:p>
            <a:pPr indent="-285717" lvl="0" marL="28571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 &amp; Train Faculty &amp; Staff</a:t>
            </a:r>
            <a:endParaRPr/>
          </a:p>
          <a:p>
            <a:pPr indent="-285717" lvl="0" marL="28571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Through Bureaucracy/Red Tape for Students -- Advocate</a:t>
            </a:r>
            <a:endParaRPr/>
          </a:p>
          <a:p>
            <a:pPr indent="-171417" lvl="0" marL="28571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6"/>
          <p:cNvSpPr txBox="1"/>
          <p:nvPr/>
        </p:nvSpPr>
        <p:spPr>
          <a:xfrm>
            <a:off x="0" y="6328398"/>
            <a:ext cx="9176657" cy="55398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Serving Our “Buckeye Military Family”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187359"/>
            <a:ext cx="4343400" cy="313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87" y="3191286"/>
            <a:ext cx="4789713" cy="313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600"/>
            <a:ext cx="9144000" cy="873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7"/>
          <p:cNvGrpSpPr/>
          <p:nvPr/>
        </p:nvGrpSpPr>
        <p:grpSpPr>
          <a:xfrm>
            <a:off x="152393" y="723880"/>
            <a:ext cx="8763007" cy="6094338"/>
            <a:chOff x="167347" y="610430"/>
            <a:chExt cx="8763007" cy="6094338"/>
          </a:xfrm>
        </p:grpSpPr>
        <p:grpSp>
          <p:nvGrpSpPr>
            <p:cNvPr id="364" name="Google Shape;364;p7"/>
            <p:cNvGrpSpPr/>
            <p:nvPr/>
          </p:nvGrpSpPr>
          <p:grpSpPr>
            <a:xfrm>
              <a:off x="167347" y="610430"/>
              <a:ext cx="6911656" cy="6094338"/>
              <a:chOff x="152393" y="830"/>
              <a:chExt cx="6911656" cy="6094338"/>
            </a:xfrm>
          </p:grpSpPr>
          <p:sp>
            <p:nvSpPr>
              <p:cNvPr id="365" name="Google Shape;365;p7"/>
              <p:cNvSpPr/>
              <p:nvPr/>
            </p:nvSpPr>
            <p:spPr>
              <a:xfrm>
                <a:off x="4490885" y="753218"/>
                <a:ext cx="1820777" cy="316002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60000"/>
                    </a:lnTo>
                    <a:lnTo>
                      <a:pt x="120000" y="6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25400">
                <a:solidFill>
                  <a:srgbClr val="3B6495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66" name="Google Shape;366;p7"/>
              <p:cNvSpPr/>
              <p:nvPr/>
            </p:nvSpPr>
            <p:spPr>
              <a:xfrm>
                <a:off x="4490885" y="2889998"/>
                <a:ext cx="910388" cy="316002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60000"/>
                    </a:lnTo>
                    <a:lnTo>
                      <a:pt x="120000" y="6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67" name="Google Shape;367;p7"/>
              <p:cNvSpPr/>
              <p:nvPr/>
            </p:nvSpPr>
            <p:spPr>
              <a:xfrm>
                <a:off x="3580496" y="3958388"/>
                <a:ext cx="991714" cy="316002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60000"/>
                    </a:lnTo>
                    <a:lnTo>
                      <a:pt x="120000" y="6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25400">
                <a:solidFill>
                  <a:srgbClr val="4674AA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68" name="Google Shape;368;p7"/>
              <p:cNvSpPr/>
              <p:nvPr/>
            </p:nvSpPr>
            <p:spPr>
              <a:xfrm>
                <a:off x="2624387" y="5026779"/>
                <a:ext cx="91440" cy="316002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120000"/>
                    </a:lnTo>
                  </a:path>
                </a:pathLst>
              </a:custGeom>
              <a:noFill/>
              <a:ln cap="flat" cmpd="sng" w="25400">
                <a:solidFill>
                  <a:srgbClr val="4674AA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69" name="Google Shape;369;p7"/>
              <p:cNvSpPr/>
              <p:nvPr/>
            </p:nvSpPr>
            <p:spPr>
              <a:xfrm>
                <a:off x="2670107" y="3958388"/>
                <a:ext cx="910388" cy="316002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120000" y="60000"/>
                    </a:lnTo>
                    <a:lnTo>
                      <a:pt x="0" y="60000"/>
                    </a:lnTo>
                    <a:lnTo>
                      <a:pt x="0" y="120000"/>
                    </a:lnTo>
                  </a:path>
                </a:pathLst>
              </a:custGeom>
              <a:noFill/>
              <a:ln cap="flat" cmpd="sng" w="25400">
                <a:solidFill>
                  <a:srgbClr val="4674AA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70" name="Google Shape;370;p7"/>
              <p:cNvSpPr/>
              <p:nvPr/>
            </p:nvSpPr>
            <p:spPr>
              <a:xfrm>
                <a:off x="3580496" y="2889998"/>
                <a:ext cx="910388" cy="316002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120000" y="60000"/>
                    </a:lnTo>
                    <a:lnTo>
                      <a:pt x="0" y="60000"/>
                    </a:lnTo>
                    <a:lnTo>
                      <a:pt x="0" y="120000"/>
                    </a:lnTo>
                  </a:path>
                </a:pathLst>
              </a:custGeom>
              <a:noFill/>
              <a:ln cap="flat" cmpd="sng" w="25400">
                <a:solidFill>
                  <a:srgbClr val="4674AA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71" name="Google Shape;371;p7"/>
              <p:cNvSpPr/>
              <p:nvPr/>
            </p:nvSpPr>
            <p:spPr>
              <a:xfrm>
                <a:off x="4445165" y="1821608"/>
                <a:ext cx="91440" cy="316002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120000"/>
                    </a:lnTo>
                  </a:path>
                </a:pathLst>
              </a:custGeom>
              <a:noFill/>
              <a:ln cap="flat" cmpd="sng" w="25400">
                <a:solidFill>
                  <a:srgbClr val="4674AA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72" name="Google Shape;372;p7"/>
              <p:cNvSpPr/>
              <p:nvPr/>
            </p:nvSpPr>
            <p:spPr>
              <a:xfrm>
                <a:off x="4445165" y="753218"/>
                <a:ext cx="91440" cy="316002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60000" y="120000"/>
                    </a:lnTo>
                  </a:path>
                </a:pathLst>
              </a:custGeom>
              <a:noFill/>
              <a:ln cap="flat" cmpd="sng" w="25400">
                <a:solidFill>
                  <a:srgbClr val="3B6495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73" name="Google Shape;373;p7"/>
              <p:cNvSpPr/>
              <p:nvPr/>
            </p:nvSpPr>
            <p:spPr>
              <a:xfrm>
                <a:off x="2670107" y="753218"/>
                <a:ext cx="1820777" cy="316002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120000" y="60000"/>
                    </a:lnTo>
                    <a:lnTo>
                      <a:pt x="0" y="60000"/>
                    </a:lnTo>
                    <a:lnTo>
                      <a:pt x="0" y="120000"/>
                    </a:lnTo>
                  </a:path>
                </a:pathLst>
              </a:custGeom>
              <a:noFill/>
              <a:ln cap="flat" cmpd="sng" w="25400">
                <a:solidFill>
                  <a:srgbClr val="3B6495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74" name="Google Shape;374;p7"/>
              <p:cNvSpPr/>
              <p:nvPr/>
            </p:nvSpPr>
            <p:spPr>
              <a:xfrm>
                <a:off x="3738497" y="830"/>
                <a:ext cx="1504774" cy="752387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7"/>
              <p:cNvSpPr txBox="1"/>
              <p:nvPr/>
            </p:nvSpPr>
            <p:spPr>
              <a:xfrm>
                <a:off x="3738497" y="830"/>
                <a:ext cx="1504774" cy="752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Provost</a:t>
                </a: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1917720" y="1069220"/>
                <a:ext cx="1504774" cy="752387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7"/>
              <p:cNvSpPr txBox="1"/>
              <p:nvPr/>
            </p:nvSpPr>
            <p:spPr>
              <a:xfrm>
                <a:off x="1917720" y="1069220"/>
                <a:ext cx="1504774" cy="752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VP Student Life</a:t>
                </a:r>
                <a:endParaRPr/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>
                <a:off x="3738497" y="1069220"/>
                <a:ext cx="1504774" cy="752387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7"/>
              <p:cNvSpPr txBox="1"/>
              <p:nvPr/>
            </p:nvSpPr>
            <p:spPr>
              <a:xfrm>
                <a:off x="3738497" y="1069220"/>
                <a:ext cx="1504774" cy="752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Vice Provost / UE Dean</a:t>
                </a: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3738497" y="2137611"/>
                <a:ext cx="1504774" cy="752387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7"/>
              <p:cNvSpPr txBox="1"/>
              <p:nvPr/>
            </p:nvSpPr>
            <p:spPr>
              <a:xfrm>
                <a:off x="3738497" y="2137611"/>
                <a:ext cx="1504774" cy="752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Asst Provost for Military &amp; Veterans Services</a:t>
                </a:r>
                <a:endParaRPr/>
              </a:p>
            </p:txBody>
          </p:sp>
          <p:sp>
            <p:nvSpPr>
              <p:cNvPr id="382" name="Google Shape;382;p7"/>
              <p:cNvSpPr/>
              <p:nvPr/>
            </p:nvSpPr>
            <p:spPr>
              <a:xfrm>
                <a:off x="2828108" y="3206001"/>
                <a:ext cx="1504774" cy="752387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7"/>
              <p:cNvSpPr txBox="1"/>
              <p:nvPr/>
            </p:nvSpPr>
            <p:spPr>
              <a:xfrm>
                <a:off x="2828108" y="3206001"/>
                <a:ext cx="1504774" cy="752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Director Veterans Transition &amp;  Services</a:t>
                </a:r>
                <a:endParaRPr b="1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1836394" y="4274391"/>
                <a:ext cx="1667426" cy="752387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7"/>
              <p:cNvSpPr txBox="1"/>
              <p:nvPr/>
            </p:nvSpPr>
            <p:spPr>
              <a:xfrm>
                <a:off x="1836394" y="4274391"/>
                <a:ext cx="1667426" cy="752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rPr b="0"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 Veterans Benefits Specialis</a:t>
                </a: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 </a:t>
                </a:r>
                <a:endParaRPr b="1" sz="1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7"/>
              <p:cNvSpPr/>
              <p:nvPr/>
            </p:nvSpPr>
            <p:spPr>
              <a:xfrm>
                <a:off x="1917720" y="5342781"/>
                <a:ext cx="1504774" cy="752387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7"/>
              <p:cNvSpPr txBox="1"/>
              <p:nvPr/>
            </p:nvSpPr>
            <p:spPr>
              <a:xfrm>
                <a:off x="1917720" y="5342781"/>
                <a:ext cx="1504774" cy="752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875" lIns="8875" spcFirstLastPara="1" rIns="8875" wrap="square" tIns="8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Veterans Benefits Specialist</a:t>
                </a:r>
                <a:endParaRPr/>
              </a:p>
            </p:txBody>
          </p:sp>
          <p:sp>
            <p:nvSpPr>
              <p:cNvPr id="388" name="Google Shape;388;p7"/>
              <p:cNvSpPr/>
              <p:nvPr/>
            </p:nvSpPr>
            <p:spPr>
              <a:xfrm>
                <a:off x="3819823" y="4274391"/>
                <a:ext cx="1504774" cy="75238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7"/>
              <p:cNvSpPr txBox="1"/>
              <p:nvPr/>
            </p:nvSpPr>
            <p:spPr>
              <a:xfrm>
                <a:off x="3819823" y="4274391"/>
                <a:ext cx="1504774" cy="752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VA-Funded Work Study Students</a:t>
                </a: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4648886" y="3206001"/>
                <a:ext cx="1504774" cy="752387"/>
              </a:xfrm>
              <a:prstGeom prst="rect">
                <a:avLst/>
              </a:prstGeom>
              <a:solidFill>
                <a:srgbClr val="C5D8F1"/>
              </a:soli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7"/>
              <p:cNvSpPr txBox="1"/>
              <p:nvPr/>
            </p:nvSpPr>
            <p:spPr>
              <a:xfrm>
                <a:off x="4648886" y="3206001"/>
                <a:ext cx="1504774" cy="752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Academic Advisor</a:t>
                </a: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5559275" y="1069220"/>
                <a:ext cx="1504774" cy="752387"/>
              </a:xfrm>
              <a:prstGeom prst="rect">
                <a:avLst/>
              </a:pr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7"/>
              <p:cNvSpPr txBox="1"/>
              <p:nvPr/>
            </p:nvSpPr>
            <p:spPr>
              <a:xfrm>
                <a:off x="5559275" y="1069220"/>
                <a:ext cx="1504774" cy="752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VP Strategic Enrollment Planning</a:t>
                </a:r>
                <a:endParaRPr/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52393" y="2166073"/>
                <a:ext cx="1504774" cy="75238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7"/>
              <p:cNvSpPr txBox="1"/>
              <p:nvPr/>
            </p:nvSpPr>
            <p:spPr>
              <a:xfrm>
                <a:off x="152393" y="2166073"/>
                <a:ext cx="1504774" cy="752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150" lIns="10150" spcFirstLastPara="1" rIns="10150" wrap="square" tIns="10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Counseling &amp; Consultation</a:t>
                </a:r>
                <a:endParaRPr/>
              </a:p>
            </p:txBody>
          </p:sp>
        </p:grpSp>
        <p:sp>
          <p:nvSpPr>
            <p:cNvPr id="396" name="Google Shape;396;p7"/>
            <p:cNvSpPr txBox="1"/>
            <p:nvPr/>
          </p:nvSpPr>
          <p:spPr>
            <a:xfrm>
              <a:off x="7025354" y="3872042"/>
              <a:ext cx="1246262" cy="584775"/>
            </a:xfrm>
            <a:prstGeom prst="rect">
              <a:avLst/>
            </a:prstGeom>
            <a:solidFill>
              <a:srgbClr val="92D050"/>
            </a:solidFill>
            <a:ln cap="flat" cmpd="sng" w="127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University Exploration</a:t>
              </a:r>
              <a:endParaRPr/>
            </a:p>
          </p:txBody>
        </p:sp>
        <p:cxnSp>
          <p:nvCxnSpPr>
            <p:cNvPr id="397" name="Google Shape;397;p7"/>
            <p:cNvCxnSpPr/>
            <p:nvPr/>
          </p:nvCxnSpPr>
          <p:spPr>
            <a:xfrm rot="10800000">
              <a:off x="6204857" y="4145818"/>
              <a:ext cx="820497" cy="1622"/>
            </a:xfrm>
            <a:prstGeom prst="straightConnector1">
              <a:avLst/>
            </a:prstGeom>
            <a:noFill/>
            <a:ln cap="flat" cmpd="sng" w="25400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98" name="Google Shape;398;p7"/>
            <p:cNvSpPr txBox="1"/>
            <p:nvPr/>
          </p:nvSpPr>
          <p:spPr>
            <a:xfrm>
              <a:off x="7406354" y="2728684"/>
              <a:ext cx="1524000" cy="830997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 “Vet Success on Campus” Employee</a:t>
              </a:r>
              <a:endParaRPr/>
            </a:p>
          </p:txBody>
        </p:sp>
      </p:grpSp>
      <p:sp>
        <p:nvSpPr>
          <p:cNvPr id="399" name="Google Shape;399;p7"/>
          <p:cNvSpPr txBox="1"/>
          <p:nvPr/>
        </p:nvSpPr>
        <p:spPr>
          <a:xfrm>
            <a:off x="0" y="9906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Office Construct</a:t>
            </a:r>
            <a:endParaRPr/>
          </a:p>
        </p:txBody>
      </p:sp>
      <p:cxnSp>
        <p:nvCxnSpPr>
          <p:cNvPr id="400" name="Google Shape;400;p7"/>
          <p:cNvCxnSpPr/>
          <p:nvPr/>
        </p:nvCxnSpPr>
        <p:spPr>
          <a:xfrm>
            <a:off x="3200400" y="3257632"/>
            <a:ext cx="533400" cy="0"/>
          </a:xfrm>
          <a:prstGeom prst="straightConnector1">
            <a:avLst/>
          </a:prstGeom>
          <a:noFill/>
          <a:ln cap="flat" cmpd="sng" w="1587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1" name="Google Shape;401;p7"/>
          <p:cNvCxnSpPr/>
          <p:nvPr/>
        </p:nvCxnSpPr>
        <p:spPr>
          <a:xfrm>
            <a:off x="2667000" y="2575434"/>
            <a:ext cx="1066800" cy="533400"/>
          </a:xfrm>
          <a:prstGeom prst="straightConnector1">
            <a:avLst/>
          </a:prstGeom>
          <a:noFill/>
          <a:ln cap="flat" cmpd="sng" w="1587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2" name="Google Shape;402;p7"/>
          <p:cNvCxnSpPr/>
          <p:nvPr/>
        </p:nvCxnSpPr>
        <p:spPr>
          <a:xfrm flipH="1" rot="10800000">
            <a:off x="5290457" y="2575434"/>
            <a:ext cx="899446" cy="548766"/>
          </a:xfrm>
          <a:prstGeom prst="straightConnector1">
            <a:avLst/>
          </a:prstGeom>
          <a:noFill/>
          <a:ln cap="flat" cmpd="sng" w="1587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03" name="Google Shape;403;p7"/>
          <p:cNvSpPr txBox="1"/>
          <p:nvPr/>
        </p:nvSpPr>
        <p:spPr>
          <a:xfrm>
            <a:off x="2043869" y="3050590"/>
            <a:ext cx="1246262" cy="584775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Visiting Counselor</a:t>
            </a:r>
            <a:endParaRPr/>
          </a:p>
        </p:txBody>
      </p:sp>
      <p:cxnSp>
        <p:nvCxnSpPr>
          <p:cNvPr id="404" name="Google Shape;404;p7"/>
          <p:cNvCxnSpPr/>
          <p:nvPr/>
        </p:nvCxnSpPr>
        <p:spPr>
          <a:xfrm flipH="1" rot="10800000">
            <a:off x="5290457" y="3342978"/>
            <a:ext cx="2100943" cy="1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5" name="Google Shape;405;p7"/>
          <p:cNvCxnSpPr>
            <a:endCxn id="403" idx="1"/>
          </p:cNvCxnSpPr>
          <p:nvPr/>
        </p:nvCxnSpPr>
        <p:spPr>
          <a:xfrm>
            <a:off x="1689869" y="3342978"/>
            <a:ext cx="354000" cy="0"/>
          </a:xfrm>
          <a:prstGeom prst="straightConnector1">
            <a:avLst/>
          </a:prstGeom>
          <a:noFill/>
          <a:ln cap="flat" cmpd="sng" w="1587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6" name="Google Shape;406;p7"/>
          <p:cNvCxnSpPr/>
          <p:nvPr/>
        </p:nvCxnSpPr>
        <p:spPr>
          <a:xfrm flipH="1">
            <a:off x="1047750" y="2255425"/>
            <a:ext cx="876300" cy="640017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600"/>
            <a:ext cx="9144000" cy="8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8"/>
          <p:cNvSpPr txBox="1"/>
          <p:nvPr/>
        </p:nvSpPr>
        <p:spPr>
          <a:xfrm>
            <a:off x="0" y="879022"/>
            <a:ext cx="7239000" cy="64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Military &amp; Veterans Services</a:t>
            </a:r>
            <a:endParaRPr/>
          </a:p>
        </p:txBody>
      </p:sp>
      <p:pic>
        <p:nvPicPr>
          <p:cNvPr descr="GI Salute" id="413" name="Google Shape;41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9937" y="1525341"/>
            <a:ext cx="5078896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8"/>
          <p:cNvSpPr txBox="1"/>
          <p:nvPr/>
        </p:nvSpPr>
        <p:spPr>
          <a:xfrm>
            <a:off x="150394" y="4573341"/>
            <a:ext cx="8843211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60" lvl="0" marL="34286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“We truly believe that no one office should ‘own’ military or veteran students in a university, but rather </a:t>
            </a: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everyone must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 every entity makes a critical contribution towards their success.”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"/>
          <p:cNvSpPr txBox="1"/>
          <p:nvPr>
            <p:ph type="ctrTitle"/>
          </p:nvPr>
        </p:nvSpPr>
        <p:spPr>
          <a:xfrm>
            <a:off x="685800" y="2130426"/>
            <a:ext cx="7772400" cy="1069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cap="none"/>
              <a:t>Nontraditional and Transfer Student Services</a:t>
            </a:r>
            <a:endParaRPr/>
          </a:p>
        </p:txBody>
      </p:sp>
      <p:sp>
        <p:nvSpPr>
          <p:cNvPr id="420" name="Google Shape;420;p9"/>
          <p:cNvSpPr txBox="1"/>
          <p:nvPr>
            <p:ph idx="1" type="subTitle"/>
          </p:nvPr>
        </p:nvSpPr>
        <p:spPr>
          <a:xfrm>
            <a:off x="1371600" y="320040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None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… at BGSU includes Veterans and the “under construction” Veterans Center</a:t>
            </a:r>
            <a:endParaRPr/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aramond"/>
              <a:buNone/>
            </a:pPr>
            <a:r>
              <a:t/>
            </a:r>
            <a:endParaRPr sz="26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None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Barbara Henry, Ph.D.</a:t>
            </a:r>
            <a:endParaRPr/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"/>
              <a:buNone/>
            </a:pPr>
            <a:r>
              <a:rPr lang="en-US" sz="2600">
                <a:latin typeface="Times"/>
                <a:ea typeface="Times"/>
                <a:cs typeface="Times"/>
                <a:sym typeface="Times"/>
              </a:rPr>
              <a:t>	Assistant Vice President NTSS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2011-08-18T13:43:13Z</dcterms:created>
  <dc:creator>mcarrell</dc:creator>
</cp:coreProperties>
</file>