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4"/>
  </p:sldMasterIdLst>
  <p:notesMasterIdLst>
    <p:notesMasterId r:id="rId39"/>
  </p:notesMasterIdLst>
  <p:sldIdLst>
    <p:sldId id="310" r:id="rId5"/>
    <p:sldId id="297" r:id="rId6"/>
    <p:sldId id="269" r:id="rId7"/>
    <p:sldId id="343" r:id="rId8"/>
    <p:sldId id="313" r:id="rId9"/>
    <p:sldId id="311" r:id="rId10"/>
    <p:sldId id="314" r:id="rId11"/>
    <p:sldId id="315" r:id="rId12"/>
    <p:sldId id="319" r:id="rId13"/>
    <p:sldId id="320" r:id="rId14"/>
    <p:sldId id="321" r:id="rId15"/>
    <p:sldId id="344" r:id="rId16"/>
    <p:sldId id="316" r:id="rId17"/>
    <p:sldId id="336" r:id="rId18"/>
    <p:sldId id="337" r:id="rId19"/>
    <p:sldId id="331" r:id="rId20"/>
    <p:sldId id="330" r:id="rId21"/>
    <p:sldId id="333" r:id="rId22"/>
    <p:sldId id="332" r:id="rId23"/>
    <p:sldId id="338" r:id="rId24"/>
    <p:sldId id="325" r:id="rId25"/>
    <p:sldId id="326" r:id="rId26"/>
    <p:sldId id="335" r:id="rId27"/>
    <p:sldId id="327" r:id="rId28"/>
    <p:sldId id="328" r:id="rId29"/>
    <p:sldId id="334" r:id="rId30"/>
    <p:sldId id="329" r:id="rId31"/>
    <p:sldId id="317" r:id="rId32"/>
    <p:sldId id="323" r:id="rId33"/>
    <p:sldId id="324" r:id="rId34"/>
    <p:sldId id="318" r:id="rId35"/>
    <p:sldId id="339" r:id="rId36"/>
    <p:sldId id="340" r:id="rId37"/>
    <p:sldId id="34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03F4494-EE08-4F6C-9ECB-D7142003235C}">
          <p14:sldIdLst>
            <p14:sldId id="310"/>
          </p14:sldIdLst>
        </p14:section>
        <p14:section name="Student Veteran Identity" id="{374FE2FA-4AE7-4742-8FFD-F4AE059C48BD}">
          <p14:sldIdLst>
            <p14:sldId id="297"/>
            <p14:sldId id="269"/>
            <p14:sldId id="343"/>
            <p14:sldId id="313"/>
            <p14:sldId id="311"/>
            <p14:sldId id="314"/>
          </p14:sldIdLst>
        </p14:section>
        <p14:section name="Diversity Among Student Veterans" id="{CA425922-A2CC-48AB-9367-BBC024176BC3}">
          <p14:sldIdLst>
            <p14:sldId id="315"/>
            <p14:sldId id="319"/>
            <p14:sldId id="320"/>
            <p14:sldId id="321"/>
            <p14:sldId id="344"/>
          </p14:sldIdLst>
        </p14:section>
        <p14:section name="Intersections of Identity" id="{47A90D87-C116-4827-86B0-C8DA9AE162B6}">
          <p14:sldIdLst>
            <p14:sldId id="316"/>
            <p14:sldId id="336"/>
            <p14:sldId id="337"/>
            <p14:sldId id="331"/>
            <p14:sldId id="330"/>
            <p14:sldId id="333"/>
            <p14:sldId id="332"/>
            <p14:sldId id="338"/>
            <p14:sldId id="325"/>
            <p14:sldId id="326"/>
            <p14:sldId id="335"/>
            <p14:sldId id="327"/>
            <p14:sldId id="328"/>
            <p14:sldId id="334"/>
            <p14:sldId id="329"/>
          </p14:sldIdLst>
        </p14:section>
        <p14:section name="Conflicts within our population" id="{7A21E7D9-0C89-4F66-8CCA-3B640D5DB92C}">
          <p14:sldIdLst>
            <p14:sldId id="317"/>
            <p14:sldId id="323"/>
            <p14:sldId id="324"/>
          </p14:sldIdLst>
        </p14:section>
        <p14:section name="Challenging Existing Campus Cultures" id="{BF9CEB86-22D6-4E66-8911-6EB5DF013469}">
          <p14:sldIdLst>
            <p14:sldId id="318"/>
            <p14:sldId id="339"/>
            <p14:sldId id="340"/>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3DFE5-2523-4F8C-AE9E-0D7F90A45FD2}" v="2" dt="2021-02-24T17:32:23.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86241" autoAdjust="0"/>
  </p:normalViewPr>
  <p:slideViewPr>
    <p:cSldViewPr snapToGrid="0">
      <p:cViewPr varScale="1">
        <p:scale>
          <a:sx n="79" d="100"/>
          <a:sy n="79" d="100"/>
        </p:scale>
        <p:origin x="110" y="264"/>
      </p:cViewPr>
      <p:guideLst/>
    </p:cSldViewPr>
  </p:slideViewPr>
  <p:notesTextViewPr>
    <p:cViewPr>
      <p:scale>
        <a:sx n="1" d="1"/>
        <a:sy n="1" d="1"/>
      </p:scale>
      <p:origin x="0" y="0"/>
    </p:cViewPr>
  </p:notesTextViewPr>
  <p:notesViewPr>
    <p:cSldViewPr snapToGrid="0">
      <p:cViewPr varScale="1">
        <p:scale>
          <a:sx n="51" d="100"/>
          <a:sy n="51" d="100"/>
        </p:scale>
        <p:origin x="270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es,Crisann" userId="de9de7d0-08da-45f1-a935-1bb1560b58bd" providerId="ADAL" clId="{1C63DFE5-2523-4F8C-AE9E-0D7F90A45FD2}"/>
    <pc:docChg chg="undo custSel addSld delSld modSld modSection">
      <pc:chgData name="Hanes,Crisann" userId="de9de7d0-08da-45f1-a935-1bb1560b58bd" providerId="ADAL" clId="{1C63DFE5-2523-4F8C-AE9E-0D7F90A45FD2}" dt="2021-02-24T17:33:31.870" v="2736" actId="20577"/>
      <pc:docMkLst>
        <pc:docMk/>
      </pc:docMkLst>
      <pc:sldChg chg="modSp mod">
        <pc:chgData name="Hanes,Crisann" userId="de9de7d0-08da-45f1-a935-1bb1560b58bd" providerId="ADAL" clId="{1C63DFE5-2523-4F8C-AE9E-0D7F90A45FD2}" dt="2021-02-24T17:03:22.365" v="75" actId="20577"/>
        <pc:sldMkLst>
          <pc:docMk/>
          <pc:sldMk cId="1778143340" sldId="310"/>
        </pc:sldMkLst>
        <pc:spChg chg="mod">
          <ac:chgData name="Hanes,Crisann" userId="de9de7d0-08da-45f1-a935-1bb1560b58bd" providerId="ADAL" clId="{1C63DFE5-2523-4F8C-AE9E-0D7F90A45FD2}" dt="2021-02-24T17:02:34.044" v="21" actId="404"/>
          <ac:spMkLst>
            <pc:docMk/>
            <pc:sldMk cId="1778143340" sldId="310"/>
            <ac:spMk id="2" creationId="{00000000-0000-0000-0000-000000000000}"/>
          </ac:spMkLst>
        </pc:spChg>
        <pc:spChg chg="mod">
          <ac:chgData name="Hanes,Crisann" userId="de9de7d0-08da-45f1-a935-1bb1560b58bd" providerId="ADAL" clId="{1C63DFE5-2523-4F8C-AE9E-0D7F90A45FD2}" dt="2021-02-24T17:03:22.365" v="75" actId="20577"/>
          <ac:spMkLst>
            <pc:docMk/>
            <pc:sldMk cId="1778143340" sldId="310"/>
            <ac:spMk id="3" creationId="{00000000-0000-0000-0000-000000000000}"/>
          </ac:spMkLst>
        </pc:spChg>
      </pc:sldChg>
      <pc:sldChg chg="modSp mod">
        <pc:chgData name="Hanes,Crisann" userId="de9de7d0-08da-45f1-a935-1bb1560b58bd" providerId="ADAL" clId="{1C63DFE5-2523-4F8C-AE9E-0D7F90A45FD2}" dt="2021-02-24T17:05:45.962" v="278" actId="20577"/>
        <pc:sldMkLst>
          <pc:docMk/>
          <pc:sldMk cId="3942920729" sldId="311"/>
        </pc:sldMkLst>
        <pc:spChg chg="mod">
          <ac:chgData name="Hanes,Crisann" userId="de9de7d0-08da-45f1-a935-1bb1560b58bd" providerId="ADAL" clId="{1C63DFE5-2523-4F8C-AE9E-0D7F90A45FD2}" dt="2021-02-24T17:05:45.962" v="278" actId="20577"/>
          <ac:spMkLst>
            <pc:docMk/>
            <pc:sldMk cId="3942920729" sldId="311"/>
            <ac:spMk id="3" creationId="{00000000-0000-0000-0000-000000000000}"/>
          </ac:spMkLst>
        </pc:spChg>
      </pc:sldChg>
      <pc:sldChg chg="modSp mod">
        <pc:chgData name="Hanes,Crisann" userId="de9de7d0-08da-45f1-a935-1bb1560b58bd" providerId="ADAL" clId="{1C63DFE5-2523-4F8C-AE9E-0D7F90A45FD2}" dt="2021-02-24T17:05:04.474" v="185" actId="20577"/>
        <pc:sldMkLst>
          <pc:docMk/>
          <pc:sldMk cId="4142890366" sldId="313"/>
        </pc:sldMkLst>
        <pc:spChg chg="mod">
          <ac:chgData name="Hanes,Crisann" userId="de9de7d0-08da-45f1-a935-1bb1560b58bd" providerId="ADAL" clId="{1C63DFE5-2523-4F8C-AE9E-0D7F90A45FD2}" dt="2021-02-24T17:05:04.474" v="185" actId="20577"/>
          <ac:spMkLst>
            <pc:docMk/>
            <pc:sldMk cId="4142890366" sldId="313"/>
            <ac:spMk id="3" creationId="{00000000-0000-0000-0000-000000000000}"/>
          </ac:spMkLst>
        </pc:spChg>
      </pc:sldChg>
      <pc:sldChg chg="modSp mod">
        <pc:chgData name="Hanes,Crisann" userId="de9de7d0-08da-45f1-a935-1bb1560b58bd" providerId="ADAL" clId="{1C63DFE5-2523-4F8C-AE9E-0D7F90A45FD2}" dt="2021-02-24T17:06:22.714" v="341" actId="20577"/>
        <pc:sldMkLst>
          <pc:docMk/>
          <pc:sldMk cId="3028508628" sldId="314"/>
        </pc:sldMkLst>
        <pc:spChg chg="mod">
          <ac:chgData name="Hanes,Crisann" userId="de9de7d0-08da-45f1-a935-1bb1560b58bd" providerId="ADAL" clId="{1C63DFE5-2523-4F8C-AE9E-0D7F90A45FD2}" dt="2021-02-24T17:06:22.714" v="341" actId="20577"/>
          <ac:spMkLst>
            <pc:docMk/>
            <pc:sldMk cId="3028508628" sldId="314"/>
            <ac:spMk id="3" creationId="{00000000-0000-0000-0000-000000000000}"/>
          </ac:spMkLst>
        </pc:spChg>
      </pc:sldChg>
      <pc:sldChg chg="modSp mod">
        <pc:chgData name="Hanes,Crisann" userId="de9de7d0-08da-45f1-a935-1bb1560b58bd" providerId="ADAL" clId="{1C63DFE5-2523-4F8C-AE9E-0D7F90A45FD2}" dt="2021-02-24T17:12:32.288" v="960" actId="27636"/>
        <pc:sldMkLst>
          <pc:docMk/>
          <pc:sldMk cId="3224531243" sldId="316"/>
        </pc:sldMkLst>
        <pc:spChg chg="mod">
          <ac:chgData name="Hanes,Crisann" userId="de9de7d0-08da-45f1-a935-1bb1560b58bd" providerId="ADAL" clId="{1C63DFE5-2523-4F8C-AE9E-0D7F90A45FD2}" dt="2021-02-24T17:09:22.756" v="613" actId="20577"/>
          <ac:spMkLst>
            <pc:docMk/>
            <pc:sldMk cId="3224531243" sldId="316"/>
            <ac:spMk id="2" creationId="{00000000-0000-0000-0000-000000000000}"/>
          </ac:spMkLst>
        </pc:spChg>
        <pc:spChg chg="mod">
          <ac:chgData name="Hanes,Crisann" userId="de9de7d0-08da-45f1-a935-1bb1560b58bd" providerId="ADAL" clId="{1C63DFE5-2523-4F8C-AE9E-0D7F90A45FD2}" dt="2021-02-24T17:12:32.288" v="960" actId="27636"/>
          <ac:spMkLst>
            <pc:docMk/>
            <pc:sldMk cId="3224531243" sldId="316"/>
            <ac:spMk id="3" creationId="{00000000-0000-0000-0000-000000000000}"/>
          </ac:spMkLst>
        </pc:spChg>
      </pc:sldChg>
      <pc:sldChg chg="modSp mod">
        <pc:chgData name="Hanes,Crisann" userId="de9de7d0-08da-45f1-a935-1bb1560b58bd" providerId="ADAL" clId="{1C63DFE5-2523-4F8C-AE9E-0D7F90A45FD2}" dt="2021-02-24T17:08:59.938" v="555" actId="114"/>
        <pc:sldMkLst>
          <pc:docMk/>
          <pc:sldMk cId="1703837632" sldId="321"/>
        </pc:sldMkLst>
        <pc:spChg chg="mod">
          <ac:chgData name="Hanes,Crisann" userId="de9de7d0-08da-45f1-a935-1bb1560b58bd" providerId="ADAL" clId="{1C63DFE5-2523-4F8C-AE9E-0D7F90A45FD2}" dt="2021-02-24T17:07:50.673" v="402" actId="20577"/>
          <ac:spMkLst>
            <pc:docMk/>
            <pc:sldMk cId="1703837632" sldId="321"/>
            <ac:spMk id="2" creationId="{00000000-0000-0000-0000-000000000000}"/>
          </ac:spMkLst>
        </pc:spChg>
        <pc:spChg chg="mod">
          <ac:chgData name="Hanes,Crisann" userId="de9de7d0-08da-45f1-a935-1bb1560b58bd" providerId="ADAL" clId="{1C63DFE5-2523-4F8C-AE9E-0D7F90A45FD2}" dt="2021-02-24T17:08:59.938" v="555" actId="114"/>
          <ac:spMkLst>
            <pc:docMk/>
            <pc:sldMk cId="1703837632" sldId="321"/>
            <ac:spMk id="3" creationId="{00000000-0000-0000-0000-000000000000}"/>
          </ac:spMkLst>
        </pc:spChg>
      </pc:sldChg>
      <pc:sldChg chg="modSp mod">
        <pc:chgData name="Hanes,Crisann" userId="de9de7d0-08da-45f1-a935-1bb1560b58bd" providerId="ADAL" clId="{1C63DFE5-2523-4F8C-AE9E-0D7F90A45FD2}" dt="2021-02-24T17:26:41.915" v="1672" actId="20577"/>
        <pc:sldMkLst>
          <pc:docMk/>
          <pc:sldMk cId="498506624" sldId="323"/>
        </pc:sldMkLst>
        <pc:spChg chg="mod">
          <ac:chgData name="Hanes,Crisann" userId="de9de7d0-08da-45f1-a935-1bb1560b58bd" providerId="ADAL" clId="{1C63DFE5-2523-4F8C-AE9E-0D7F90A45FD2}" dt="2021-02-24T17:26:41.915" v="1672" actId="20577"/>
          <ac:spMkLst>
            <pc:docMk/>
            <pc:sldMk cId="498506624" sldId="323"/>
            <ac:spMk id="5" creationId="{00000000-0000-0000-0000-000000000000}"/>
          </ac:spMkLst>
        </pc:spChg>
      </pc:sldChg>
      <pc:sldChg chg="modSp mod">
        <pc:chgData name="Hanes,Crisann" userId="de9de7d0-08da-45f1-a935-1bb1560b58bd" providerId="ADAL" clId="{1C63DFE5-2523-4F8C-AE9E-0D7F90A45FD2}" dt="2021-02-24T17:28:40.143" v="1894" actId="20577"/>
        <pc:sldMkLst>
          <pc:docMk/>
          <pc:sldMk cId="1944703642" sldId="324"/>
        </pc:sldMkLst>
        <pc:spChg chg="mod">
          <ac:chgData name="Hanes,Crisann" userId="de9de7d0-08da-45f1-a935-1bb1560b58bd" providerId="ADAL" clId="{1C63DFE5-2523-4F8C-AE9E-0D7F90A45FD2}" dt="2021-02-24T17:28:40.143" v="1894" actId="20577"/>
          <ac:spMkLst>
            <pc:docMk/>
            <pc:sldMk cId="1944703642" sldId="324"/>
            <ac:spMk id="3" creationId="{00000000-0000-0000-0000-000000000000}"/>
          </ac:spMkLst>
        </pc:spChg>
      </pc:sldChg>
      <pc:sldChg chg="modSp mod">
        <pc:chgData name="Hanes,Crisann" userId="de9de7d0-08da-45f1-a935-1bb1560b58bd" providerId="ADAL" clId="{1C63DFE5-2523-4F8C-AE9E-0D7F90A45FD2}" dt="2021-02-24T17:21:25.035" v="1604" actId="20577"/>
        <pc:sldMkLst>
          <pc:docMk/>
          <pc:sldMk cId="3960917667" sldId="334"/>
        </pc:sldMkLst>
        <pc:spChg chg="mod">
          <ac:chgData name="Hanes,Crisann" userId="de9de7d0-08da-45f1-a935-1bb1560b58bd" providerId="ADAL" clId="{1C63DFE5-2523-4F8C-AE9E-0D7F90A45FD2}" dt="2021-02-24T17:21:25.035" v="1604" actId="20577"/>
          <ac:spMkLst>
            <pc:docMk/>
            <pc:sldMk cId="3960917667" sldId="334"/>
            <ac:spMk id="3" creationId="{00000000-0000-0000-0000-000000000000}"/>
          </ac:spMkLst>
        </pc:spChg>
      </pc:sldChg>
      <pc:sldChg chg="addSp delSp modSp new mod">
        <pc:chgData name="Hanes,Crisann" userId="de9de7d0-08da-45f1-a935-1bb1560b58bd" providerId="ADAL" clId="{1C63DFE5-2523-4F8C-AE9E-0D7F90A45FD2}" dt="2021-02-24T17:15:23.541" v="1014" actId="14100"/>
        <pc:sldMkLst>
          <pc:docMk/>
          <pc:sldMk cId="2068925495" sldId="336"/>
        </pc:sldMkLst>
        <pc:spChg chg="del mod">
          <ac:chgData name="Hanes,Crisann" userId="de9de7d0-08da-45f1-a935-1bb1560b58bd" providerId="ADAL" clId="{1C63DFE5-2523-4F8C-AE9E-0D7F90A45FD2}" dt="2021-02-24T17:15:07.249" v="1009" actId="478"/>
          <ac:spMkLst>
            <pc:docMk/>
            <pc:sldMk cId="2068925495" sldId="336"/>
            <ac:spMk id="2" creationId="{A6311F03-D87C-404A-8AA6-B783FDFE8857}"/>
          </ac:spMkLst>
        </pc:spChg>
        <pc:spChg chg="del">
          <ac:chgData name="Hanes,Crisann" userId="de9de7d0-08da-45f1-a935-1bb1560b58bd" providerId="ADAL" clId="{1C63DFE5-2523-4F8C-AE9E-0D7F90A45FD2}" dt="2021-02-24T17:14:34.561" v="962" actId="931"/>
          <ac:spMkLst>
            <pc:docMk/>
            <pc:sldMk cId="2068925495" sldId="336"/>
            <ac:spMk id="3" creationId="{0EE5C39F-E71E-4AED-B6C0-DC3087DAC582}"/>
          </ac:spMkLst>
        </pc:spChg>
        <pc:spChg chg="add del mod">
          <ac:chgData name="Hanes,Crisann" userId="de9de7d0-08da-45f1-a935-1bb1560b58bd" providerId="ADAL" clId="{1C63DFE5-2523-4F8C-AE9E-0D7F90A45FD2}" dt="2021-02-24T17:15:10.286" v="1010" actId="478"/>
          <ac:spMkLst>
            <pc:docMk/>
            <pc:sldMk cId="2068925495" sldId="336"/>
            <ac:spMk id="7" creationId="{72CEE0D4-6A9B-495A-88C7-AF47665FAC23}"/>
          </ac:spMkLst>
        </pc:spChg>
        <pc:picChg chg="add mod">
          <ac:chgData name="Hanes,Crisann" userId="de9de7d0-08da-45f1-a935-1bb1560b58bd" providerId="ADAL" clId="{1C63DFE5-2523-4F8C-AE9E-0D7F90A45FD2}" dt="2021-02-24T17:15:23.541" v="1014" actId="14100"/>
          <ac:picMkLst>
            <pc:docMk/>
            <pc:sldMk cId="2068925495" sldId="336"/>
            <ac:picMk id="5" creationId="{A75F5A9B-F65F-423D-BA70-1A548702969A}"/>
          </ac:picMkLst>
        </pc:picChg>
      </pc:sldChg>
      <pc:sldChg chg="modSp new mod">
        <pc:chgData name="Hanes,Crisann" userId="de9de7d0-08da-45f1-a935-1bb1560b58bd" providerId="ADAL" clId="{1C63DFE5-2523-4F8C-AE9E-0D7F90A45FD2}" dt="2021-02-24T17:17:43.670" v="1328" actId="20577"/>
        <pc:sldMkLst>
          <pc:docMk/>
          <pc:sldMk cId="3242726454" sldId="337"/>
        </pc:sldMkLst>
        <pc:spChg chg="mod">
          <ac:chgData name="Hanes,Crisann" userId="de9de7d0-08da-45f1-a935-1bb1560b58bd" providerId="ADAL" clId="{1C63DFE5-2523-4F8C-AE9E-0D7F90A45FD2}" dt="2021-02-24T17:16:20.356" v="1040" actId="20577"/>
          <ac:spMkLst>
            <pc:docMk/>
            <pc:sldMk cId="3242726454" sldId="337"/>
            <ac:spMk id="2" creationId="{9404C5F5-E063-437E-820D-957BAD71E36E}"/>
          </ac:spMkLst>
        </pc:spChg>
        <pc:spChg chg="mod">
          <ac:chgData name="Hanes,Crisann" userId="de9de7d0-08da-45f1-a935-1bb1560b58bd" providerId="ADAL" clId="{1C63DFE5-2523-4F8C-AE9E-0D7F90A45FD2}" dt="2021-02-24T17:17:43.670" v="1328" actId="20577"/>
          <ac:spMkLst>
            <pc:docMk/>
            <pc:sldMk cId="3242726454" sldId="337"/>
            <ac:spMk id="3" creationId="{ACC79C23-9BD7-483E-AA69-3B140CC1BB31}"/>
          </ac:spMkLst>
        </pc:spChg>
      </pc:sldChg>
      <pc:sldChg chg="modSp new mod">
        <pc:chgData name="Hanes,Crisann" userId="de9de7d0-08da-45f1-a935-1bb1560b58bd" providerId="ADAL" clId="{1C63DFE5-2523-4F8C-AE9E-0D7F90A45FD2}" dt="2021-02-24T17:19:51.270" v="1462" actId="313"/>
        <pc:sldMkLst>
          <pc:docMk/>
          <pc:sldMk cId="2116745460" sldId="338"/>
        </pc:sldMkLst>
        <pc:spChg chg="mod">
          <ac:chgData name="Hanes,Crisann" userId="de9de7d0-08da-45f1-a935-1bb1560b58bd" providerId="ADAL" clId="{1C63DFE5-2523-4F8C-AE9E-0D7F90A45FD2}" dt="2021-02-24T17:18:51.963" v="1359" actId="20577"/>
          <ac:spMkLst>
            <pc:docMk/>
            <pc:sldMk cId="2116745460" sldId="338"/>
            <ac:spMk id="2" creationId="{D3460F87-90AF-46F2-927A-AE8C0A176B2F}"/>
          </ac:spMkLst>
        </pc:spChg>
        <pc:spChg chg="mod">
          <ac:chgData name="Hanes,Crisann" userId="de9de7d0-08da-45f1-a935-1bb1560b58bd" providerId="ADAL" clId="{1C63DFE5-2523-4F8C-AE9E-0D7F90A45FD2}" dt="2021-02-24T17:19:51.270" v="1462" actId="313"/>
          <ac:spMkLst>
            <pc:docMk/>
            <pc:sldMk cId="2116745460" sldId="338"/>
            <ac:spMk id="3" creationId="{887FD474-2D91-4036-9DD8-15349805891A}"/>
          </ac:spMkLst>
        </pc:spChg>
      </pc:sldChg>
      <pc:sldChg chg="modSp new mod">
        <pc:chgData name="Hanes,Crisann" userId="de9de7d0-08da-45f1-a935-1bb1560b58bd" providerId="ADAL" clId="{1C63DFE5-2523-4F8C-AE9E-0D7F90A45FD2}" dt="2021-02-24T17:31:49.245" v="2460" actId="20577"/>
        <pc:sldMkLst>
          <pc:docMk/>
          <pc:sldMk cId="1996311864" sldId="339"/>
        </pc:sldMkLst>
        <pc:spChg chg="mod">
          <ac:chgData name="Hanes,Crisann" userId="de9de7d0-08da-45f1-a935-1bb1560b58bd" providerId="ADAL" clId="{1C63DFE5-2523-4F8C-AE9E-0D7F90A45FD2}" dt="2021-02-24T17:29:43.427" v="2091" actId="20577"/>
          <ac:spMkLst>
            <pc:docMk/>
            <pc:sldMk cId="1996311864" sldId="339"/>
            <ac:spMk id="2" creationId="{77A0D944-BC0A-4D02-8A17-C1614FF297DE}"/>
          </ac:spMkLst>
        </pc:spChg>
        <pc:spChg chg="mod">
          <ac:chgData name="Hanes,Crisann" userId="de9de7d0-08da-45f1-a935-1bb1560b58bd" providerId="ADAL" clId="{1C63DFE5-2523-4F8C-AE9E-0D7F90A45FD2}" dt="2021-02-24T17:31:49.245" v="2460" actId="20577"/>
          <ac:spMkLst>
            <pc:docMk/>
            <pc:sldMk cId="1996311864" sldId="339"/>
            <ac:spMk id="3" creationId="{258D905A-261C-42E4-B05B-F27D7B3B3129}"/>
          </ac:spMkLst>
        </pc:spChg>
      </pc:sldChg>
      <pc:sldChg chg="modSp new mod">
        <pc:chgData name="Hanes,Crisann" userId="de9de7d0-08da-45f1-a935-1bb1560b58bd" providerId="ADAL" clId="{1C63DFE5-2523-4F8C-AE9E-0D7F90A45FD2}" dt="2021-02-24T17:32:54.993" v="2697" actId="20577"/>
        <pc:sldMkLst>
          <pc:docMk/>
          <pc:sldMk cId="3643130312" sldId="340"/>
        </pc:sldMkLst>
        <pc:spChg chg="mod">
          <ac:chgData name="Hanes,Crisann" userId="de9de7d0-08da-45f1-a935-1bb1560b58bd" providerId="ADAL" clId="{1C63DFE5-2523-4F8C-AE9E-0D7F90A45FD2}" dt="2021-02-24T17:32:02.851" v="2481" actId="20577"/>
          <ac:spMkLst>
            <pc:docMk/>
            <pc:sldMk cId="3643130312" sldId="340"/>
            <ac:spMk id="2" creationId="{C6532980-7F77-481A-A0E5-29F368D287D7}"/>
          </ac:spMkLst>
        </pc:spChg>
        <pc:spChg chg="mod">
          <ac:chgData name="Hanes,Crisann" userId="de9de7d0-08da-45f1-a935-1bb1560b58bd" providerId="ADAL" clId="{1C63DFE5-2523-4F8C-AE9E-0D7F90A45FD2}" dt="2021-02-24T17:32:54.993" v="2697" actId="20577"/>
          <ac:spMkLst>
            <pc:docMk/>
            <pc:sldMk cId="3643130312" sldId="340"/>
            <ac:spMk id="3" creationId="{17E6C688-1C99-44B7-836F-694B164CBDAA}"/>
          </ac:spMkLst>
        </pc:spChg>
      </pc:sldChg>
      <pc:sldChg chg="modSp new del mod">
        <pc:chgData name="Hanes,Crisann" userId="de9de7d0-08da-45f1-a935-1bb1560b58bd" providerId="ADAL" clId="{1C63DFE5-2523-4F8C-AE9E-0D7F90A45FD2}" dt="2021-02-24T17:33:18.297" v="2711" actId="2696"/>
        <pc:sldMkLst>
          <pc:docMk/>
          <pc:sldMk cId="1769522768" sldId="341"/>
        </pc:sldMkLst>
        <pc:spChg chg="mod">
          <ac:chgData name="Hanes,Crisann" userId="de9de7d0-08da-45f1-a935-1bb1560b58bd" providerId="ADAL" clId="{1C63DFE5-2523-4F8C-AE9E-0D7F90A45FD2}" dt="2021-02-24T17:33:09.649" v="2709" actId="20577"/>
          <ac:spMkLst>
            <pc:docMk/>
            <pc:sldMk cId="1769522768" sldId="341"/>
            <ac:spMk id="2" creationId="{A62E41ED-D0B6-4972-B63C-5425580A4BCD}"/>
          </ac:spMkLst>
        </pc:spChg>
      </pc:sldChg>
      <pc:sldChg chg="modSp new mod">
        <pc:chgData name="Hanes,Crisann" userId="de9de7d0-08da-45f1-a935-1bb1560b58bd" providerId="ADAL" clId="{1C63DFE5-2523-4F8C-AE9E-0D7F90A45FD2}" dt="2021-02-24T17:33:31.870" v="2736" actId="20577"/>
        <pc:sldMkLst>
          <pc:docMk/>
          <pc:sldMk cId="4269118356" sldId="342"/>
        </pc:sldMkLst>
        <pc:spChg chg="mod">
          <ac:chgData name="Hanes,Crisann" userId="de9de7d0-08da-45f1-a935-1bb1560b58bd" providerId="ADAL" clId="{1C63DFE5-2523-4F8C-AE9E-0D7F90A45FD2}" dt="2021-02-24T17:33:23.501" v="2722" actId="20577"/>
          <ac:spMkLst>
            <pc:docMk/>
            <pc:sldMk cId="4269118356" sldId="342"/>
            <ac:spMk id="2" creationId="{87063755-04B5-43A0-8044-E6D2CC28BEC5}"/>
          </ac:spMkLst>
        </pc:spChg>
        <pc:spChg chg="mod">
          <ac:chgData name="Hanes,Crisann" userId="de9de7d0-08da-45f1-a935-1bb1560b58bd" providerId="ADAL" clId="{1C63DFE5-2523-4F8C-AE9E-0D7F90A45FD2}" dt="2021-02-24T17:33:31.870" v="2736" actId="20577"/>
          <ac:spMkLst>
            <pc:docMk/>
            <pc:sldMk cId="4269118356" sldId="342"/>
            <ac:spMk id="3" creationId="{BC425BEE-E1C5-4B67-AC32-D0DD5553B8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3D178-5AB5-43B8-BBD7-568155FB750E}"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7B3E-2592-43CD-99BE-14C50513178B}" type="slidenum">
              <a:rPr lang="en-US" smtClean="0"/>
              <a:t>‹#›</a:t>
            </a:fld>
            <a:endParaRPr lang="en-US"/>
          </a:p>
        </p:txBody>
      </p:sp>
    </p:spTree>
    <p:extLst>
      <p:ext uri="{BB962C8B-B14F-4D97-AF65-F5344CB8AC3E}">
        <p14:creationId xmlns:p14="http://schemas.microsoft.com/office/powerpoint/2010/main" val="138748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 ANN – explain the theory behind it being</a:t>
            </a:r>
            <a:r>
              <a:rPr lang="en-US" baseline="0" dirty="0"/>
              <a:t> a good idea to not need the veterans center all the time</a:t>
            </a:r>
            <a:endParaRPr lang="en-US" dirty="0"/>
          </a:p>
        </p:txBody>
      </p:sp>
      <p:sp>
        <p:nvSpPr>
          <p:cNvPr id="4" name="Slide Number Placeholder 3"/>
          <p:cNvSpPr>
            <a:spLocks noGrp="1"/>
          </p:cNvSpPr>
          <p:nvPr>
            <p:ph type="sldNum" sz="quarter" idx="10"/>
          </p:nvPr>
        </p:nvSpPr>
        <p:spPr/>
        <p:txBody>
          <a:bodyPr/>
          <a:lstStyle/>
          <a:p>
            <a:fld id="{C5637B3E-2592-43CD-99BE-14C50513178B}" type="slidenum">
              <a:rPr lang="en-US" smtClean="0"/>
              <a:t>5</a:t>
            </a:fld>
            <a:endParaRPr lang="en-US"/>
          </a:p>
        </p:txBody>
      </p:sp>
    </p:spTree>
    <p:extLst>
      <p:ext uri="{BB962C8B-B14F-4D97-AF65-F5344CB8AC3E}">
        <p14:creationId xmlns:p14="http://schemas.microsoft.com/office/powerpoint/2010/main" val="409504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NATCON question, and Seth at WSU/alignment</a:t>
            </a:r>
            <a:endParaRPr lang="en-US" dirty="0"/>
          </a:p>
        </p:txBody>
      </p:sp>
      <p:sp>
        <p:nvSpPr>
          <p:cNvPr id="4" name="Slide Number Placeholder 3"/>
          <p:cNvSpPr>
            <a:spLocks noGrp="1"/>
          </p:cNvSpPr>
          <p:nvPr>
            <p:ph type="sldNum" sz="quarter" idx="10"/>
          </p:nvPr>
        </p:nvSpPr>
        <p:spPr/>
        <p:txBody>
          <a:bodyPr/>
          <a:lstStyle/>
          <a:p>
            <a:fld id="{C5637B3E-2592-43CD-99BE-14C50513178B}" type="slidenum">
              <a:rPr lang="en-US" smtClean="0"/>
              <a:t>7</a:t>
            </a:fld>
            <a:endParaRPr lang="en-US"/>
          </a:p>
        </p:txBody>
      </p:sp>
    </p:spTree>
    <p:extLst>
      <p:ext uri="{BB962C8B-B14F-4D97-AF65-F5344CB8AC3E}">
        <p14:creationId xmlns:p14="http://schemas.microsoft.com/office/powerpoint/2010/main" val="84413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Figure 16, in every service, male accessions (represented by the darkly shaded left bar for each service) are less racially diverse than female accessions (represented by the lightly shaded right bar for each service). </a:t>
            </a:r>
          </a:p>
        </p:txBody>
      </p:sp>
      <p:sp>
        <p:nvSpPr>
          <p:cNvPr id="4" name="Slide Number Placeholder 3"/>
          <p:cNvSpPr>
            <a:spLocks noGrp="1"/>
          </p:cNvSpPr>
          <p:nvPr>
            <p:ph type="sldNum" sz="quarter" idx="10"/>
          </p:nvPr>
        </p:nvSpPr>
        <p:spPr/>
        <p:txBody>
          <a:bodyPr/>
          <a:lstStyle/>
          <a:p>
            <a:fld id="{C5637B3E-2592-43CD-99BE-14C50513178B}" type="slidenum">
              <a:rPr lang="en-US" smtClean="0"/>
              <a:t>9</a:t>
            </a:fld>
            <a:endParaRPr lang="en-US"/>
          </a:p>
        </p:txBody>
      </p:sp>
    </p:spTree>
    <p:extLst>
      <p:ext uri="{BB962C8B-B14F-4D97-AF65-F5344CB8AC3E}">
        <p14:creationId xmlns:p14="http://schemas.microsoft.com/office/powerpoint/2010/main" val="34134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a:cs typeface="Segoe UI"/>
              </a:rPr>
              <a:t>Jose</a:t>
            </a:r>
          </a:p>
          <a:p>
            <a:r>
              <a:rPr lang="en-US" dirty="0">
                <a:latin typeface="Segoe UI"/>
                <a:cs typeface="Segoe UI"/>
              </a:rPr>
              <a:t>So what are microaggressions?  They are the subtle comments, actions, and behaviors that convey varying expectations and stereotypes, formulated by our biases and prejudices, and can be really harmful.</a:t>
            </a:r>
            <a:endParaRPr lang="en-US" dirty="0">
              <a:latin typeface="Segoe UI" panose="020B0502040204020203" pitchFamily="34" charset="0"/>
              <a:cs typeface="Segoe UI" panose="020B0502040204020203" pitchFamily="34" charset="0"/>
            </a:endParaRPr>
          </a:p>
          <a:p>
            <a:endParaRPr lang="en-US" dirty="0">
              <a:latin typeface="Segoe UI"/>
              <a:cs typeface="Segoe UI"/>
            </a:endParaRPr>
          </a:p>
          <a:p>
            <a:r>
              <a:rPr lang="en-US" dirty="0">
                <a:latin typeface="Segoe UI"/>
                <a:cs typeface="Segoe UI"/>
              </a:rPr>
              <a:t>Focus on subtly and fact that they are born out of implicit bias and prejudice </a:t>
            </a: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defTabSz="931774">
              <a:defRPr/>
            </a:pPr>
            <a:fld id="{BC849E9A-41F7-4779-A581-48A7C374A227}"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95599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defTabSz="931774">
              <a:defRPr/>
            </a:pPr>
            <a:fld id="{BC849E9A-41F7-4779-A581-48A7C374A227}"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17128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49E9A-41F7-4779-A581-48A7C374A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4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6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157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35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56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594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33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02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39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8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439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57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91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2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22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463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86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637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941312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risann.Hanes@colostate.edu" TargetMode="External"/><Relationship Id="rId2" Type="http://schemas.openxmlformats.org/officeDocument/2006/relationships/hyperlink" Target="mailto:Christine.black@Scranton.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Vets 201: Veteran Culture, Identities and Growth</a:t>
            </a:r>
          </a:p>
        </p:txBody>
      </p:sp>
      <p:sp>
        <p:nvSpPr>
          <p:cNvPr id="3" name="Subtitle 2"/>
          <p:cNvSpPr>
            <a:spLocks noGrp="1"/>
          </p:cNvSpPr>
          <p:nvPr>
            <p:ph type="subTitle" idx="1"/>
          </p:nvPr>
        </p:nvSpPr>
        <p:spPr>
          <a:xfrm>
            <a:off x="2692398" y="3657597"/>
            <a:ext cx="6815669" cy="1515532"/>
          </a:xfrm>
        </p:spPr>
        <p:txBody>
          <a:bodyPr numCol="2">
            <a:normAutofit fontScale="77500" lnSpcReduction="20000"/>
          </a:bodyPr>
          <a:lstStyle/>
          <a:p>
            <a:pPr>
              <a:spcBef>
                <a:spcPts val="0"/>
              </a:spcBef>
            </a:pPr>
            <a:r>
              <a:rPr lang="en-US" dirty="0"/>
              <a:t>Christine M. Black, J.D.</a:t>
            </a:r>
          </a:p>
          <a:p>
            <a:pPr>
              <a:spcBef>
                <a:spcPts val="0"/>
              </a:spcBef>
            </a:pPr>
            <a:r>
              <a:rPr lang="en-US" dirty="0"/>
              <a:t>VKC Co-Chair</a:t>
            </a:r>
          </a:p>
          <a:p>
            <a:pPr>
              <a:spcBef>
                <a:spcPts val="0"/>
              </a:spcBef>
            </a:pPr>
            <a:r>
              <a:rPr lang="en-US" dirty="0"/>
              <a:t>Assistant Director, </a:t>
            </a:r>
          </a:p>
          <a:p>
            <a:pPr>
              <a:spcBef>
                <a:spcPts val="0"/>
              </a:spcBef>
            </a:pPr>
            <a:r>
              <a:rPr lang="en-US" dirty="0"/>
              <a:t>Office of Equity and Diversity</a:t>
            </a:r>
          </a:p>
          <a:p>
            <a:pPr>
              <a:spcBef>
                <a:spcPts val="0"/>
              </a:spcBef>
            </a:pPr>
            <a:r>
              <a:rPr lang="en-US" dirty="0"/>
              <a:t>University of Scranton</a:t>
            </a:r>
          </a:p>
          <a:p>
            <a:pPr>
              <a:spcBef>
                <a:spcPts val="0"/>
              </a:spcBef>
            </a:pPr>
            <a:r>
              <a:rPr lang="en-US" dirty="0"/>
              <a:t>Crisann Hanes, M.Ed.</a:t>
            </a:r>
          </a:p>
          <a:p>
            <a:pPr>
              <a:spcBef>
                <a:spcPts val="0"/>
              </a:spcBef>
            </a:pPr>
            <a:r>
              <a:rPr lang="en-US" dirty="0"/>
              <a:t>VKC Co-Chair</a:t>
            </a:r>
          </a:p>
          <a:p>
            <a:pPr>
              <a:spcBef>
                <a:spcPts val="0"/>
              </a:spcBef>
            </a:pPr>
            <a:r>
              <a:rPr lang="en-US" dirty="0"/>
              <a:t>Graduate Advisor – Evening and Online MBA Programs</a:t>
            </a:r>
          </a:p>
          <a:p>
            <a:pPr>
              <a:spcBef>
                <a:spcPts val="0"/>
              </a:spcBef>
            </a:pPr>
            <a:r>
              <a:rPr lang="en-US" dirty="0"/>
              <a:t>Colorado State University</a:t>
            </a:r>
          </a:p>
        </p:txBody>
      </p:sp>
    </p:spTree>
    <p:extLst>
      <p:ext uri="{BB962C8B-B14F-4D97-AF65-F5344CB8AC3E}">
        <p14:creationId xmlns:p14="http://schemas.microsoft.com/office/powerpoint/2010/main" val="177814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Disabled Vets (Not the same as Disabled)</a:t>
            </a:r>
          </a:p>
        </p:txBody>
      </p:sp>
      <p:sp>
        <p:nvSpPr>
          <p:cNvPr id="3" name="Content Placeholder 2"/>
          <p:cNvSpPr>
            <a:spLocks noGrp="1"/>
          </p:cNvSpPr>
          <p:nvPr>
            <p:ph idx="1"/>
          </p:nvPr>
        </p:nvSpPr>
        <p:spPr/>
        <p:txBody>
          <a:bodyPr/>
          <a:lstStyle/>
          <a:p>
            <a:r>
              <a:rPr lang="en-US" dirty="0"/>
              <a:t>Disabled vs. Disability Rating</a:t>
            </a:r>
          </a:p>
        </p:txBody>
      </p:sp>
    </p:spTree>
    <p:extLst>
      <p:ext uri="{BB962C8B-B14F-4D97-AF65-F5344CB8AC3E}">
        <p14:creationId xmlns:p14="http://schemas.microsoft.com/office/powerpoint/2010/main" val="5692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Veteran Populations</a:t>
            </a:r>
          </a:p>
        </p:txBody>
      </p:sp>
      <p:sp>
        <p:nvSpPr>
          <p:cNvPr id="3" name="Content Placeholder 2"/>
          <p:cNvSpPr>
            <a:spLocks noGrp="1"/>
          </p:cNvSpPr>
          <p:nvPr>
            <p:ph idx="1"/>
          </p:nvPr>
        </p:nvSpPr>
        <p:spPr>
          <a:xfrm>
            <a:off x="1295401" y="2556932"/>
            <a:ext cx="9601196" cy="3589868"/>
          </a:xfrm>
        </p:spPr>
        <p:txBody>
          <a:bodyPr numCol="2">
            <a:normAutofit/>
          </a:bodyPr>
          <a:lstStyle/>
          <a:p>
            <a:r>
              <a:rPr lang="en-US" dirty="0" smtClean="0"/>
              <a:t>Hispanic </a:t>
            </a:r>
            <a:r>
              <a:rPr lang="en-US" dirty="0"/>
              <a:t>Vets</a:t>
            </a:r>
          </a:p>
          <a:p>
            <a:r>
              <a:rPr lang="en-US" dirty="0" smtClean="0"/>
              <a:t>Black/African </a:t>
            </a:r>
            <a:r>
              <a:rPr lang="en-US" dirty="0"/>
              <a:t>American Vets</a:t>
            </a:r>
          </a:p>
          <a:p>
            <a:r>
              <a:rPr lang="en-US" dirty="0"/>
              <a:t>Indigenous Vets</a:t>
            </a:r>
          </a:p>
          <a:p>
            <a:r>
              <a:rPr lang="en-US" dirty="0"/>
              <a:t>Asian-American &amp; Pacific Islander Vets</a:t>
            </a:r>
          </a:p>
          <a:p>
            <a:r>
              <a:rPr lang="en-US" dirty="0"/>
              <a:t>Native American </a:t>
            </a:r>
            <a:r>
              <a:rPr lang="en-US" dirty="0" smtClean="0"/>
              <a:t>Vets</a:t>
            </a:r>
          </a:p>
          <a:p>
            <a:r>
              <a:rPr lang="en-US" dirty="0" smtClean="0"/>
              <a:t>…</a:t>
            </a:r>
            <a:r>
              <a:rPr lang="en-US" i="1" dirty="0" smtClean="0"/>
              <a:t>Who </a:t>
            </a:r>
            <a:r>
              <a:rPr lang="en-US" i="1" dirty="0"/>
              <a:t>else is on your campus? </a:t>
            </a:r>
          </a:p>
        </p:txBody>
      </p:sp>
    </p:spTree>
    <p:extLst>
      <p:ext uri="{BB962C8B-B14F-4D97-AF65-F5344CB8AC3E}">
        <p14:creationId xmlns:p14="http://schemas.microsoft.com/office/powerpoint/2010/main" val="170383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Veteran Populations</a:t>
            </a:r>
          </a:p>
        </p:txBody>
      </p:sp>
      <p:sp>
        <p:nvSpPr>
          <p:cNvPr id="3" name="Content Placeholder 2"/>
          <p:cNvSpPr>
            <a:spLocks noGrp="1"/>
          </p:cNvSpPr>
          <p:nvPr>
            <p:ph idx="1"/>
          </p:nvPr>
        </p:nvSpPr>
        <p:spPr/>
        <p:txBody>
          <a:bodyPr numCol="2">
            <a:normAutofit/>
          </a:bodyPr>
          <a:lstStyle/>
          <a:p>
            <a:r>
              <a:rPr lang="en-US" dirty="0"/>
              <a:t>LGBTQ+</a:t>
            </a:r>
          </a:p>
          <a:p>
            <a:r>
              <a:rPr lang="en-US" dirty="0" smtClean="0"/>
              <a:t>Women </a:t>
            </a:r>
            <a:r>
              <a:rPr lang="en-US" dirty="0"/>
              <a:t>Vets</a:t>
            </a:r>
          </a:p>
          <a:p>
            <a:pPr algn="just"/>
            <a:r>
              <a:rPr lang="en-US" dirty="0" smtClean="0"/>
              <a:t>First </a:t>
            </a:r>
            <a:r>
              <a:rPr lang="en-US" dirty="0"/>
              <a:t>Generation Vets</a:t>
            </a:r>
          </a:p>
          <a:p>
            <a:pPr algn="just"/>
            <a:r>
              <a:rPr lang="en-US" dirty="0"/>
              <a:t>…</a:t>
            </a:r>
            <a:r>
              <a:rPr lang="en-US" i="1" dirty="0"/>
              <a:t>Who else is on your campus? </a:t>
            </a:r>
          </a:p>
        </p:txBody>
      </p:sp>
    </p:spTree>
    <p:extLst>
      <p:ext uri="{BB962C8B-B14F-4D97-AF65-F5344CB8AC3E}">
        <p14:creationId xmlns:p14="http://schemas.microsoft.com/office/powerpoint/2010/main" val="383158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of Identity </a:t>
            </a:r>
          </a:p>
        </p:txBody>
      </p:sp>
      <p:sp>
        <p:nvSpPr>
          <p:cNvPr id="3" name="Text Placeholder 2"/>
          <p:cNvSpPr>
            <a:spLocks noGrp="1"/>
          </p:cNvSpPr>
          <p:nvPr>
            <p:ph type="body" idx="1"/>
          </p:nvPr>
        </p:nvSpPr>
        <p:spPr>
          <a:xfrm>
            <a:off x="1319645" y="3846051"/>
            <a:ext cx="9621982" cy="2128722"/>
          </a:xfrm>
        </p:spPr>
        <p:txBody>
          <a:bodyPr>
            <a:normAutofit lnSpcReduction="10000"/>
          </a:bodyPr>
          <a:lstStyle/>
          <a:p>
            <a:r>
              <a:rPr lang="en-US" dirty="0"/>
              <a:t>Based on Abe, Jones, &amp; McEwen’s Model of Multiple Dimensions of Identity </a:t>
            </a:r>
          </a:p>
          <a:p>
            <a:endParaRPr lang="en-US" dirty="0"/>
          </a:p>
          <a:p>
            <a:r>
              <a:rPr lang="en-US" dirty="0"/>
              <a:t>Identity is salient – so how does Veteran identity influence or impact students on your campus? How do you see this reflected in your work? Do you </a:t>
            </a:r>
            <a:r>
              <a:rPr lang="en-US" i="1" dirty="0"/>
              <a:t>only </a:t>
            </a:r>
            <a:r>
              <a:rPr lang="en-US" dirty="0"/>
              <a:t>consider the veteran identity? </a:t>
            </a:r>
          </a:p>
        </p:txBody>
      </p:sp>
    </p:spTree>
    <p:extLst>
      <p:ext uri="{BB962C8B-B14F-4D97-AF65-F5344CB8AC3E}">
        <p14:creationId xmlns:p14="http://schemas.microsoft.com/office/powerpoint/2010/main" val="322453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engineering drawing&#10;&#10;Description automatically generated">
            <a:extLst>
              <a:ext uri="{FF2B5EF4-FFF2-40B4-BE49-F238E27FC236}">
                <a16:creationId xmlns:a16="http://schemas.microsoft.com/office/drawing/2014/main" id="{A75F5A9B-F65F-423D-BA70-1A548702969A}"/>
              </a:ext>
            </a:extLst>
          </p:cNvPr>
          <p:cNvPicPr>
            <a:picLocks noGrp="1" noChangeAspect="1"/>
          </p:cNvPicPr>
          <p:nvPr>
            <p:ph idx="4294967295"/>
          </p:nvPr>
        </p:nvPicPr>
        <p:blipFill>
          <a:blip r:embed="rId2"/>
          <a:stretch>
            <a:fillRect/>
          </a:stretch>
        </p:blipFill>
        <p:spPr>
          <a:xfrm>
            <a:off x="2875598" y="811213"/>
            <a:ext cx="6024562" cy="5092700"/>
          </a:xfrm>
        </p:spPr>
      </p:pic>
    </p:spTree>
    <p:extLst>
      <p:ext uri="{BB962C8B-B14F-4D97-AF65-F5344CB8AC3E}">
        <p14:creationId xmlns:p14="http://schemas.microsoft.com/office/powerpoint/2010/main" val="206892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C5F5-E063-437E-820D-957BAD71E36E}"/>
              </a:ext>
            </a:extLst>
          </p:cNvPr>
          <p:cNvSpPr>
            <a:spLocks noGrp="1"/>
          </p:cNvSpPr>
          <p:nvPr>
            <p:ph type="title"/>
          </p:nvPr>
        </p:nvSpPr>
        <p:spPr/>
        <p:txBody>
          <a:bodyPr/>
          <a:lstStyle/>
          <a:p>
            <a:r>
              <a:rPr lang="en-US" dirty="0"/>
              <a:t>Intersections of Identity</a:t>
            </a:r>
          </a:p>
        </p:txBody>
      </p:sp>
      <p:sp>
        <p:nvSpPr>
          <p:cNvPr id="3" name="Content Placeholder 2">
            <a:extLst>
              <a:ext uri="{FF2B5EF4-FFF2-40B4-BE49-F238E27FC236}">
                <a16:creationId xmlns:a16="http://schemas.microsoft.com/office/drawing/2014/main" id="{ACC79C23-9BD7-483E-AA69-3B140CC1BB31}"/>
              </a:ext>
            </a:extLst>
          </p:cNvPr>
          <p:cNvSpPr>
            <a:spLocks noGrp="1"/>
          </p:cNvSpPr>
          <p:nvPr>
            <p:ph idx="1"/>
          </p:nvPr>
        </p:nvSpPr>
        <p:spPr/>
        <p:txBody>
          <a:bodyPr/>
          <a:lstStyle/>
          <a:p>
            <a:r>
              <a:rPr lang="en-US" dirty="0"/>
              <a:t>Have you considered this among student veterans on your campus ?</a:t>
            </a:r>
          </a:p>
          <a:p>
            <a:r>
              <a:rPr lang="en-US" dirty="0"/>
              <a:t>How should this impact your programming and support services? </a:t>
            </a:r>
          </a:p>
          <a:p>
            <a:r>
              <a:rPr lang="en-US" dirty="0"/>
              <a:t>Have you considered the saliency of veteran identity and it’s impact on development and growth? </a:t>
            </a:r>
          </a:p>
        </p:txBody>
      </p:sp>
    </p:spTree>
    <p:extLst>
      <p:ext uri="{BB962C8B-B14F-4D97-AF65-F5344CB8AC3E}">
        <p14:creationId xmlns:p14="http://schemas.microsoft.com/office/powerpoint/2010/main" val="324272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is unconscious bias?</a:t>
            </a:r>
            <a:endParaRPr lang="en-US" dirty="0"/>
          </a:p>
        </p:txBody>
      </p:sp>
      <p:sp>
        <p:nvSpPr>
          <p:cNvPr id="5" name="Content Placeholder 4"/>
          <p:cNvSpPr>
            <a:spLocks noGrp="1"/>
          </p:cNvSpPr>
          <p:nvPr>
            <p:ph idx="1"/>
          </p:nvPr>
        </p:nvSpPr>
        <p:spPr/>
        <p:txBody>
          <a:bodyPr>
            <a:normAutofit/>
          </a:bodyPr>
          <a:lstStyle/>
          <a:p>
            <a:pPr fontAlgn="base"/>
            <a:r>
              <a:rPr lang="en-US" b="1" dirty="0"/>
              <a:t>Bias</a:t>
            </a:r>
            <a:r>
              <a:rPr lang="en-US" dirty="0"/>
              <a:t> is a prejudice in favor of or against one thing, person, or group compared with another usually in a way that’s considered to be unfair. Biases may be held by an individual, group, or institution and can have negative or positive consequences.</a:t>
            </a:r>
            <a:br>
              <a:rPr lang="en-US" dirty="0"/>
            </a:br>
            <a:r>
              <a:rPr lang="en-US" dirty="0"/>
              <a:t/>
            </a:r>
            <a:br>
              <a:rPr lang="en-US" dirty="0"/>
            </a:br>
            <a:r>
              <a:rPr lang="en-US" dirty="0"/>
              <a:t>There are two types of biases</a:t>
            </a:r>
          </a:p>
          <a:p>
            <a:pPr lvl="1" fontAlgn="base"/>
            <a:r>
              <a:rPr lang="en-US" b="1" dirty="0"/>
              <a:t>Conscious bias</a:t>
            </a:r>
            <a:r>
              <a:rPr lang="en-US" dirty="0"/>
              <a:t> (also known as </a:t>
            </a:r>
            <a:r>
              <a:rPr lang="en-US" b="1" dirty="0"/>
              <a:t>explicit</a:t>
            </a:r>
            <a:r>
              <a:rPr lang="en-US" dirty="0"/>
              <a:t> bias) and</a:t>
            </a:r>
          </a:p>
          <a:p>
            <a:pPr lvl="1" fontAlgn="base"/>
            <a:r>
              <a:rPr lang="en-US" b="1" dirty="0"/>
              <a:t>Unconscious bias</a:t>
            </a:r>
            <a:r>
              <a:rPr lang="en-US" dirty="0"/>
              <a:t> (also known as </a:t>
            </a:r>
            <a:r>
              <a:rPr lang="en-US" b="1" dirty="0"/>
              <a:t>implicit</a:t>
            </a:r>
            <a:r>
              <a:rPr lang="en-US" dirty="0"/>
              <a:t> bias)</a:t>
            </a:r>
          </a:p>
        </p:txBody>
      </p:sp>
    </p:spTree>
    <p:extLst>
      <p:ext uri="{BB962C8B-B14F-4D97-AF65-F5344CB8AC3E}">
        <p14:creationId xmlns:p14="http://schemas.microsoft.com/office/powerpoint/2010/main" val="12148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is unconscious bias?</a:t>
            </a:r>
            <a:endParaRPr lang="en-US" dirty="0"/>
          </a:p>
        </p:txBody>
      </p:sp>
      <p:sp>
        <p:nvSpPr>
          <p:cNvPr id="5" name="Content Placeholder 4"/>
          <p:cNvSpPr>
            <a:spLocks noGrp="1"/>
          </p:cNvSpPr>
          <p:nvPr>
            <p:ph idx="1"/>
          </p:nvPr>
        </p:nvSpPr>
        <p:spPr/>
        <p:txBody>
          <a:bodyPr>
            <a:normAutofit/>
          </a:bodyPr>
          <a:lstStyle/>
          <a:p>
            <a:r>
              <a:rPr lang="en-US" dirty="0"/>
              <a:t>It is important to note that biases, conscious or unconscious, are not limited to ethnicity and race. Though racial bias and discrimination are well documented, biases may exist toward any social group. One’s age, gender, gender identity physical abilities, religion, sexual orientation, weight, and many other characteristics are subject to bias.</a:t>
            </a:r>
          </a:p>
          <a:p>
            <a:pPr lvl="1"/>
            <a:r>
              <a:rPr lang="en-US" dirty="0"/>
              <a:t>What are the assumptions we make about the Marine Corps? The Air Force?</a:t>
            </a:r>
          </a:p>
        </p:txBody>
      </p:sp>
    </p:spTree>
    <p:extLst>
      <p:ext uri="{BB962C8B-B14F-4D97-AF65-F5344CB8AC3E}">
        <p14:creationId xmlns:p14="http://schemas.microsoft.com/office/powerpoint/2010/main" val="874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is unconscious bias?</a:t>
            </a:r>
            <a:endParaRPr lang="en-US" dirty="0"/>
          </a:p>
        </p:txBody>
      </p:sp>
      <p:sp>
        <p:nvSpPr>
          <p:cNvPr id="5" name="Content Placeholder 4"/>
          <p:cNvSpPr>
            <a:spLocks noGrp="1"/>
          </p:cNvSpPr>
          <p:nvPr>
            <p:ph idx="1"/>
          </p:nvPr>
        </p:nvSpPr>
        <p:spPr/>
        <p:txBody>
          <a:bodyPr>
            <a:normAutofit/>
          </a:bodyPr>
          <a:lstStyle/>
          <a:p>
            <a:r>
              <a:rPr lang="en-US" dirty="0"/>
              <a:t>What are the assumptions we make about the Marine Corps? The Air Force?</a:t>
            </a:r>
          </a:p>
          <a:p>
            <a:pPr lvl="1"/>
            <a:r>
              <a:rPr lang="en-US" dirty="0"/>
              <a:t>What do we assume they did?</a:t>
            </a:r>
          </a:p>
          <a:p>
            <a:pPr lvl="1"/>
            <a:r>
              <a:rPr lang="en-US" dirty="0"/>
              <a:t>What skills do we assume are transferrable?</a:t>
            </a:r>
          </a:p>
          <a:p>
            <a:pPr lvl="1"/>
            <a:r>
              <a:rPr lang="en-US" dirty="0"/>
              <a:t>How do race/gender play into that?</a:t>
            </a:r>
          </a:p>
          <a:p>
            <a:r>
              <a:rPr lang="en-US" dirty="0"/>
              <a:t>If someone says they were infantry, what do we assume? What if they say intel?</a:t>
            </a:r>
          </a:p>
        </p:txBody>
      </p:sp>
    </p:spTree>
    <p:extLst>
      <p:ext uri="{BB962C8B-B14F-4D97-AF65-F5344CB8AC3E}">
        <p14:creationId xmlns:p14="http://schemas.microsoft.com/office/powerpoint/2010/main" val="215577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unconscious bias?</a:t>
            </a:r>
            <a:endParaRPr lang="en-US" dirty="0"/>
          </a:p>
        </p:txBody>
      </p:sp>
      <p:sp>
        <p:nvSpPr>
          <p:cNvPr id="3" name="Content Placeholder 2"/>
          <p:cNvSpPr>
            <a:spLocks noGrp="1"/>
          </p:cNvSpPr>
          <p:nvPr>
            <p:ph idx="1"/>
          </p:nvPr>
        </p:nvSpPr>
        <p:spPr/>
        <p:txBody>
          <a:bodyPr>
            <a:normAutofit lnSpcReduction="10000"/>
          </a:bodyPr>
          <a:lstStyle/>
          <a:p>
            <a:r>
              <a:rPr lang="en-US" b="1" dirty="0"/>
              <a:t>Unconscious biases</a:t>
            </a:r>
            <a:r>
              <a:rPr lang="en-US" dirty="0"/>
              <a:t> are social stereotypes about certain groups of people that individuals form outside their own conscious awareness. Everyone holds unconscious beliefs about various social and identity groups, and these biases stem from one’s tendency to organize social worlds by categorizing.</a:t>
            </a:r>
            <a:br>
              <a:rPr lang="en-US" dirty="0"/>
            </a:br>
            <a:r>
              <a:rPr lang="en-US" dirty="0"/>
              <a:t/>
            </a:r>
            <a:br>
              <a:rPr lang="en-US" dirty="0"/>
            </a:br>
            <a:r>
              <a:rPr lang="en-US" dirty="0"/>
              <a:t>Unconscious bias is far more prevalent than conscious prejudice and often incompatible with one’s conscious values. Certain scenarios can activate unconscious attitudes and beliefs. For example, biases may be more prevalent when multi-tasking or working under time pressure.</a:t>
            </a:r>
          </a:p>
        </p:txBody>
      </p:sp>
    </p:spTree>
    <p:extLst>
      <p:ext uri="{BB962C8B-B14F-4D97-AF65-F5344CB8AC3E}">
        <p14:creationId xmlns:p14="http://schemas.microsoft.com/office/powerpoint/2010/main" val="375430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when an unstoppable force hits an immovable object? </a:t>
            </a:r>
          </a:p>
        </p:txBody>
      </p:sp>
      <p:sp>
        <p:nvSpPr>
          <p:cNvPr id="3" name="Text Placeholder 2"/>
          <p:cNvSpPr>
            <a:spLocks noGrp="1"/>
          </p:cNvSpPr>
          <p:nvPr>
            <p:ph type="body" idx="1"/>
          </p:nvPr>
        </p:nvSpPr>
        <p:spPr/>
        <p:txBody>
          <a:bodyPr/>
          <a:lstStyle/>
          <a:p>
            <a:r>
              <a:rPr lang="en-US" dirty="0"/>
              <a:t>Student-Veteran Identity</a:t>
            </a:r>
          </a:p>
        </p:txBody>
      </p:sp>
      <p:pic>
        <p:nvPicPr>
          <p:cNvPr id="1026" name="Picture 2" descr="Irresistible Force Paradox: Definition, Examples and Solu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8920" y="3988330"/>
            <a:ext cx="3973080" cy="265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9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0F87-90AF-46F2-927A-AE8C0A176B2F}"/>
              </a:ext>
            </a:extLst>
          </p:cNvPr>
          <p:cNvSpPr>
            <a:spLocks noGrp="1"/>
          </p:cNvSpPr>
          <p:nvPr>
            <p:ph type="title"/>
          </p:nvPr>
        </p:nvSpPr>
        <p:spPr/>
        <p:txBody>
          <a:bodyPr/>
          <a:lstStyle/>
          <a:p>
            <a:r>
              <a:rPr lang="en-US" dirty="0"/>
              <a:t>Unconscious Bias</a:t>
            </a:r>
          </a:p>
        </p:txBody>
      </p:sp>
      <p:sp>
        <p:nvSpPr>
          <p:cNvPr id="3" name="Content Placeholder 2">
            <a:extLst>
              <a:ext uri="{FF2B5EF4-FFF2-40B4-BE49-F238E27FC236}">
                <a16:creationId xmlns:a16="http://schemas.microsoft.com/office/drawing/2014/main" id="{887FD474-2D91-4036-9DD8-15349805891A}"/>
              </a:ext>
            </a:extLst>
          </p:cNvPr>
          <p:cNvSpPr>
            <a:spLocks noGrp="1"/>
          </p:cNvSpPr>
          <p:nvPr>
            <p:ph idx="1"/>
          </p:nvPr>
        </p:nvSpPr>
        <p:spPr/>
        <p:txBody>
          <a:bodyPr/>
          <a:lstStyle/>
          <a:p>
            <a:r>
              <a:rPr lang="en-US" dirty="0"/>
              <a:t>What are some unconscious biases happening on your campus or community? </a:t>
            </a:r>
          </a:p>
          <a:p>
            <a:endParaRPr lang="en-US" dirty="0"/>
          </a:p>
        </p:txBody>
      </p:sp>
    </p:spTree>
    <p:extLst>
      <p:ext uri="{BB962C8B-B14F-4D97-AF65-F5344CB8AC3E}">
        <p14:creationId xmlns:p14="http://schemas.microsoft.com/office/powerpoint/2010/main" val="211674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ACE036-14EF-40E0-9764-D0FE5AAE6569}"/>
              </a:ext>
            </a:extLst>
          </p:cNvPr>
          <p:cNvSpPr txBox="1">
            <a:spLocks/>
          </p:cNvSpPr>
          <p:nvPr/>
        </p:nvSpPr>
        <p:spPr>
          <a:xfrm>
            <a:off x="1600754" y="1087374"/>
            <a:ext cx="8983489" cy="100097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Semantics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35948434"/>
              </p:ext>
            </p:extLst>
          </p:nvPr>
        </p:nvGraphicFramePr>
        <p:xfrm>
          <a:off x="1084828" y="2551260"/>
          <a:ext cx="4708630" cy="3230880"/>
        </p:xfrm>
        <a:graphic>
          <a:graphicData uri="http://schemas.openxmlformats.org/drawingml/2006/table">
            <a:tbl>
              <a:tblPr firstRow="1" bandRow="1">
                <a:tableStyleId>{5C22544A-7EE6-4342-B048-85BDC9FD1C3A}</a:tableStyleId>
              </a:tblPr>
              <a:tblGrid>
                <a:gridCol w="2354315">
                  <a:extLst>
                    <a:ext uri="{9D8B030D-6E8A-4147-A177-3AD203B41FA5}">
                      <a16:colId xmlns:a16="http://schemas.microsoft.com/office/drawing/2014/main" val="4253403439"/>
                    </a:ext>
                  </a:extLst>
                </a:gridCol>
                <a:gridCol w="2354315">
                  <a:extLst>
                    <a:ext uri="{9D8B030D-6E8A-4147-A177-3AD203B41FA5}">
                      <a16:colId xmlns:a16="http://schemas.microsoft.com/office/drawing/2014/main" val="1731830348"/>
                    </a:ext>
                  </a:extLst>
                </a:gridCol>
              </a:tblGrid>
              <a:tr h="309154">
                <a:tc>
                  <a:txBody>
                    <a:bodyPr/>
                    <a:lstStyle/>
                    <a:p>
                      <a:r>
                        <a:rPr lang="en-US" dirty="0"/>
                        <a:t>Protected Status</a:t>
                      </a:r>
                    </a:p>
                  </a:txBody>
                  <a:tcPr/>
                </a:tc>
                <a:tc>
                  <a:txBody>
                    <a:bodyPr/>
                    <a:lstStyle/>
                    <a:p>
                      <a:r>
                        <a:rPr lang="en-US" dirty="0"/>
                        <a:t>-ism</a:t>
                      </a:r>
                    </a:p>
                  </a:txBody>
                  <a:tcPr/>
                </a:tc>
                <a:extLst>
                  <a:ext uri="{0D108BD9-81ED-4DB2-BD59-A6C34878D82A}">
                    <a16:rowId xmlns:a16="http://schemas.microsoft.com/office/drawing/2014/main" val="2873504387"/>
                  </a:ext>
                </a:extLst>
              </a:tr>
              <a:tr h="370840">
                <a:tc>
                  <a:txBody>
                    <a:bodyPr/>
                    <a:lstStyle/>
                    <a:p>
                      <a:r>
                        <a:rPr lang="en-US" dirty="0"/>
                        <a:t>Sex/Gender</a:t>
                      </a:r>
                    </a:p>
                  </a:txBody>
                  <a:tcPr/>
                </a:tc>
                <a:tc>
                  <a:txBody>
                    <a:bodyPr/>
                    <a:lstStyle/>
                    <a:p>
                      <a:r>
                        <a:rPr lang="en-US" dirty="0"/>
                        <a:t>Sexism,</a:t>
                      </a:r>
                      <a:r>
                        <a:rPr lang="en-US" baseline="0" dirty="0"/>
                        <a:t> Misogyny, Misandry</a:t>
                      </a:r>
                      <a:endParaRPr lang="en-US" dirty="0"/>
                    </a:p>
                  </a:txBody>
                  <a:tcPr/>
                </a:tc>
                <a:extLst>
                  <a:ext uri="{0D108BD9-81ED-4DB2-BD59-A6C34878D82A}">
                    <a16:rowId xmlns:a16="http://schemas.microsoft.com/office/drawing/2014/main" val="3247731143"/>
                  </a:ext>
                </a:extLst>
              </a:tr>
              <a:tr h="370840">
                <a:tc>
                  <a:txBody>
                    <a:bodyPr/>
                    <a:lstStyle/>
                    <a:p>
                      <a:r>
                        <a:rPr lang="en-US" dirty="0"/>
                        <a:t>Race</a:t>
                      </a:r>
                    </a:p>
                  </a:txBody>
                  <a:tcPr/>
                </a:tc>
                <a:tc>
                  <a:txBody>
                    <a:bodyPr/>
                    <a:lstStyle/>
                    <a:p>
                      <a:r>
                        <a:rPr lang="en-US" dirty="0"/>
                        <a:t>Racism</a:t>
                      </a:r>
                    </a:p>
                  </a:txBody>
                  <a:tcPr/>
                </a:tc>
                <a:extLst>
                  <a:ext uri="{0D108BD9-81ED-4DB2-BD59-A6C34878D82A}">
                    <a16:rowId xmlns:a16="http://schemas.microsoft.com/office/drawing/2014/main" val="3951970580"/>
                  </a:ext>
                </a:extLst>
              </a:tr>
              <a:tr h="370840">
                <a:tc>
                  <a:txBody>
                    <a:bodyPr/>
                    <a:lstStyle/>
                    <a:p>
                      <a:r>
                        <a:rPr lang="en-US" dirty="0"/>
                        <a:t>National</a:t>
                      </a:r>
                      <a:r>
                        <a:rPr lang="en-US" baseline="0" dirty="0"/>
                        <a:t> Origin</a:t>
                      </a:r>
                      <a:endParaRPr lang="en-US" dirty="0"/>
                    </a:p>
                  </a:txBody>
                  <a:tcPr/>
                </a:tc>
                <a:tc>
                  <a:txBody>
                    <a:bodyPr/>
                    <a:lstStyle/>
                    <a:p>
                      <a:r>
                        <a:rPr lang="en-US" dirty="0"/>
                        <a:t>Xenophobia; Nativism</a:t>
                      </a:r>
                    </a:p>
                  </a:txBody>
                  <a:tcPr/>
                </a:tc>
                <a:extLst>
                  <a:ext uri="{0D108BD9-81ED-4DB2-BD59-A6C34878D82A}">
                    <a16:rowId xmlns:a16="http://schemas.microsoft.com/office/drawing/2014/main" val="3251671252"/>
                  </a:ext>
                </a:extLst>
              </a:tr>
              <a:tr h="370840">
                <a:tc>
                  <a:txBody>
                    <a:bodyPr/>
                    <a:lstStyle/>
                    <a:p>
                      <a:r>
                        <a:rPr lang="en-US" dirty="0"/>
                        <a:t>Age</a:t>
                      </a:r>
                    </a:p>
                  </a:txBody>
                  <a:tcPr/>
                </a:tc>
                <a:tc>
                  <a:txBody>
                    <a:bodyPr/>
                    <a:lstStyle/>
                    <a:p>
                      <a:r>
                        <a:rPr lang="en-US" dirty="0"/>
                        <a:t>Ageism</a:t>
                      </a:r>
                    </a:p>
                  </a:txBody>
                  <a:tcPr/>
                </a:tc>
                <a:extLst>
                  <a:ext uri="{0D108BD9-81ED-4DB2-BD59-A6C34878D82A}">
                    <a16:rowId xmlns:a16="http://schemas.microsoft.com/office/drawing/2014/main" val="919752417"/>
                  </a:ext>
                </a:extLst>
              </a:tr>
              <a:tr h="370840">
                <a:tc>
                  <a:txBody>
                    <a:bodyPr/>
                    <a:lstStyle/>
                    <a:p>
                      <a:r>
                        <a:rPr lang="en-US" dirty="0"/>
                        <a:t>Disability</a:t>
                      </a:r>
                    </a:p>
                  </a:txBody>
                  <a:tcPr/>
                </a:tc>
                <a:tc>
                  <a:txBody>
                    <a:bodyPr/>
                    <a:lstStyle/>
                    <a:p>
                      <a:r>
                        <a:rPr lang="en-US" dirty="0"/>
                        <a:t>Ableism</a:t>
                      </a:r>
                    </a:p>
                  </a:txBody>
                  <a:tcPr/>
                </a:tc>
                <a:extLst>
                  <a:ext uri="{0D108BD9-81ED-4DB2-BD59-A6C34878D82A}">
                    <a16:rowId xmlns:a16="http://schemas.microsoft.com/office/drawing/2014/main" val="1964311784"/>
                  </a:ext>
                </a:extLst>
              </a:tr>
              <a:tr h="370840">
                <a:tc>
                  <a:txBody>
                    <a:bodyPr/>
                    <a:lstStyle/>
                    <a:p>
                      <a:r>
                        <a:rPr lang="en-US" dirty="0"/>
                        <a:t>Gender Expression</a:t>
                      </a:r>
                    </a:p>
                  </a:txBody>
                  <a:tcPr/>
                </a:tc>
                <a:tc>
                  <a:txBody>
                    <a:bodyPr/>
                    <a:lstStyle/>
                    <a:p>
                      <a:r>
                        <a:rPr lang="en-US" dirty="0"/>
                        <a:t>Sexism</a:t>
                      </a:r>
                      <a:r>
                        <a:rPr lang="en-US" baseline="0" dirty="0"/>
                        <a:t>, Transphobia; </a:t>
                      </a:r>
                      <a:endParaRPr lang="en-US" dirty="0"/>
                    </a:p>
                  </a:txBody>
                  <a:tcPr/>
                </a:tc>
                <a:extLst>
                  <a:ext uri="{0D108BD9-81ED-4DB2-BD59-A6C34878D82A}">
                    <a16:rowId xmlns:a16="http://schemas.microsoft.com/office/drawing/2014/main" val="2492814300"/>
                  </a:ext>
                </a:extLst>
              </a:tr>
              <a:tr h="370840">
                <a:tc>
                  <a:txBody>
                    <a:bodyPr/>
                    <a:lstStyle/>
                    <a:p>
                      <a:r>
                        <a:rPr lang="en-US" dirty="0"/>
                        <a:t>Sexual Orientation</a:t>
                      </a:r>
                    </a:p>
                  </a:txBody>
                  <a:tcPr/>
                </a:tc>
                <a:tc>
                  <a:txBody>
                    <a:bodyPr/>
                    <a:lstStyle/>
                    <a:p>
                      <a:r>
                        <a:rPr lang="en-US" dirty="0"/>
                        <a:t>Homophobia</a:t>
                      </a:r>
                    </a:p>
                  </a:txBody>
                  <a:tcPr/>
                </a:tc>
                <a:extLst>
                  <a:ext uri="{0D108BD9-81ED-4DB2-BD59-A6C34878D82A}">
                    <a16:rowId xmlns:a16="http://schemas.microsoft.com/office/drawing/2014/main" val="309237485"/>
                  </a:ext>
                </a:extLst>
              </a:tr>
            </a:tbl>
          </a:graphicData>
        </a:graphic>
      </p:graphicFrame>
      <p:graphicFrame>
        <p:nvGraphicFramePr>
          <p:cNvPr id="6" name="Content Placeholder 3"/>
          <p:cNvGraphicFramePr>
            <a:graphicFrameLocks/>
          </p:cNvGraphicFramePr>
          <p:nvPr/>
        </p:nvGraphicFramePr>
        <p:xfrm>
          <a:off x="6062131" y="2551260"/>
          <a:ext cx="5506766" cy="2494280"/>
        </p:xfrm>
        <a:graphic>
          <a:graphicData uri="http://schemas.openxmlformats.org/drawingml/2006/table">
            <a:tbl>
              <a:tblPr firstRow="1" bandRow="1">
                <a:tableStyleId>{5C22544A-7EE6-4342-B048-85BDC9FD1C3A}</a:tableStyleId>
              </a:tblPr>
              <a:tblGrid>
                <a:gridCol w="2753383">
                  <a:extLst>
                    <a:ext uri="{9D8B030D-6E8A-4147-A177-3AD203B41FA5}">
                      <a16:colId xmlns:a16="http://schemas.microsoft.com/office/drawing/2014/main" val="4253403439"/>
                    </a:ext>
                  </a:extLst>
                </a:gridCol>
                <a:gridCol w="2753383">
                  <a:extLst>
                    <a:ext uri="{9D8B030D-6E8A-4147-A177-3AD203B41FA5}">
                      <a16:colId xmlns:a16="http://schemas.microsoft.com/office/drawing/2014/main" val="1731830348"/>
                    </a:ext>
                  </a:extLst>
                </a:gridCol>
              </a:tblGrid>
              <a:tr h="370840">
                <a:tc>
                  <a:txBody>
                    <a:bodyPr/>
                    <a:lstStyle/>
                    <a:p>
                      <a:r>
                        <a:rPr lang="en-US" dirty="0"/>
                        <a:t>Status</a:t>
                      </a:r>
                    </a:p>
                  </a:txBody>
                  <a:tcPr/>
                </a:tc>
                <a:tc>
                  <a:txBody>
                    <a:bodyPr/>
                    <a:lstStyle/>
                    <a:p>
                      <a:r>
                        <a:rPr lang="en-US" dirty="0"/>
                        <a:t>-ism</a:t>
                      </a:r>
                    </a:p>
                  </a:txBody>
                  <a:tcPr/>
                </a:tc>
                <a:extLst>
                  <a:ext uri="{0D108BD9-81ED-4DB2-BD59-A6C34878D82A}">
                    <a16:rowId xmlns:a16="http://schemas.microsoft.com/office/drawing/2014/main" val="2873504387"/>
                  </a:ext>
                </a:extLst>
              </a:tr>
              <a:tr h="370840">
                <a:tc>
                  <a:txBody>
                    <a:bodyPr/>
                    <a:lstStyle/>
                    <a:p>
                      <a:r>
                        <a:rPr lang="en-US" dirty="0"/>
                        <a:t>Socioeconomic Class</a:t>
                      </a:r>
                    </a:p>
                  </a:txBody>
                  <a:tcPr/>
                </a:tc>
                <a:tc>
                  <a:txBody>
                    <a:bodyPr/>
                    <a:lstStyle/>
                    <a:p>
                      <a:r>
                        <a:rPr lang="en-US" dirty="0"/>
                        <a:t>Classism</a:t>
                      </a:r>
                    </a:p>
                  </a:txBody>
                  <a:tcPr/>
                </a:tc>
                <a:extLst>
                  <a:ext uri="{0D108BD9-81ED-4DB2-BD59-A6C34878D82A}">
                    <a16:rowId xmlns:a16="http://schemas.microsoft.com/office/drawing/2014/main" val="3247731143"/>
                  </a:ext>
                </a:extLst>
              </a:tr>
              <a:tr h="370840">
                <a:tc>
                  <a:txBody>
                    <a:bodyPr/>
                    <a:lstStyle/>
                    <a:p>
                      <a:r>
                        <a:rPr lang="en-US" dirty="0"/>
                        <a:t>Jewish/Judaism</a:t>
                      </a:r>
                    </a:p>
                  </a:txBody>
                  <a:tcPr/>
                </a:tc>
                <a:tc>
                  <a:txBody>
                    <a:bodyPr/>
                    <a:lstStyle/>
                    <a:p>
                      <a:r>
                        <a:rPr lang="en-US" dirty="0"/>
                        <a:t>Anti-Semitism</a:t>
                      </a:r>
                    </a:p>
                  </a:txBody>
                  <a:tcPr/>
                </a:tc>
                <a:extLst>
                  <a:ext uri="{0D108BD9-81ED-4DB2-BD59-A6C34878D82A}">
                    <a16:rowId xmlns:a16="http://schemas.microsoft.com/office/drawing/2014/main" val="3951970580"/>
                  </a:ext>
                </a:extLst>
              </a:tr>
              <a:tr h="370840">
                <a:tc>
                  <a:txBody>
                    <a:bodyPr/>
                    <a:lstStyle/>
                    <a:p>
                      <a:r>
                        <a:rPr lang="en-US" dirty="0"/>
                        <a:t>Muslim/Islam</a:t>
                      </a:r>
                    </a:p>
                  </a:txBody>
                  <a:tcPr/>
                </a:tc>
                <a:tc>
                  <a:txBody>
                    <a:bodyPr/>
                    <a:lstStyle/>
                    <a:p>
                      <a:r>
                        <a:rPr lang="en-US" dirty="0"/>
                        <a:t>Islamophobia</a:t>
                      </a:r>
                    </a:p>
                  </a:txBody>
                  <a:tcPr/>
                </a:tc>
                <a:extLst>
                  <a:ext uri="{0D108BD9-81ED-4DB2-BD59-A6C34878D82A}">
                    <a16:rowId xmlns:a16="http://schemas.microsoft.com/office/drawing/2014/main" val="3251671252"/>
                  </a:ext>
                </a:extLst>
              </a:tr>
              <a:tr h="370840">
                <a:tc>
                  <a:txBody>
                    <a:bodyPr/>
                    <a:lstStyle/>
                    <a:p>
                      <a:r>
                        <a:rPr lang="en-US" dirty="0"/>
                        <a:t>Other Social Groups/In-Group</a:t>
                      </a:r>
                      <a:r>
                        <a:rPr lang="en-US" baseline="0" dirty="0"/>
                        <a:t> Bias</a:t>
                      </a:r>
                      <a:endParaRPr lang="en-US" dirty="0"/>
                    </a:p>
                  </a:txBody>
                  <a:tcPr/>
                </a:tc>
                <a:tc>
                  <a:txBody>
                    <a:bodyPr/>
                    <a:lstStyle/>
                    <a:p>
                      <a:r>
                        <a:rPr lang="en-US" dirty="0"/>
                        <a:t>Tribalism; Bigotry; Favoritism</a:t>
                      </a:r>
                    </a:p>
                  </a:txBody>
                  <a:tcPr/>
                </a:tc>
                <a:extLst>
                  <a:ext uri="{0D108BD9-81ED-4DB2-BD59-A6C34878D82A}">
                    <a16:rowId xmlns:a16="http://schemas.microsoft.com/office/drawing/2014/main" val="919752417"/>
                  </a:ext>
                </a:extLst>
              </a:tr>
              <a:tr h="370840">
                <a:tc>
                  <a:txBody>
                    <a:bodyPr/>
                    <a:lstStyle/>
                    <a:p>
                      <a:r>
                        <a:rPr lang="en-US" dirty="0"/>
                        <a:t>Skin Color</a:t>
                      </a:r>
                    </a:p>
                  </a:txBody>
                  <a:tcPr/>
                </a:tc>
                <a:tc>
                  <a:txBody>
                    <a:bodyPr/>
                    <a:lstStyle/>
                    <a:p>
                      <a:r>
                        <a:rPr lang="en-US" dirty="0"/>
                        <a:t>Colorism</a:t>
                      </a:r>
                    </a:p>
                  </a:txBody>
                  <a:tcPr/>
                </a:tc>
                <a:extLst>
                  <a:ext uri="{0D108BD9-81ED-4DB2-BD59-A6C34878D82A}">
                    <a16:rowId xmlns:a16="http://schemas.microsoft.com/office/drawing/2014/main" val="1964311784"/>
                  </a:ext>
                </a:extLst>
              </a:tr>
            </a:tbl>
          </a:graphicData>
        </a:graphic>
      </p:graphicFrame>
      <p:pic>
        <p:nvPicPr>
          <p:cNvPr id="7" name="Picture 2" descr="How to Recognize and Avoid Unconscious Bias During the Recruitment and  Hiring Process - Koya Partner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099"/>
          <a:stretch/>
        </p:blipFill>
        <p:spPr bwMode="auto">
          <a:xfrm>
            <a:off x="8142482" y="778071"/>
            <a:ext cx="3426415" cy="161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7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p:txBody>
          <a:bodyPr vert="horz" lIns="91440" tIns="45720" rIns="91440" bIns="45720" rtlCol="0" anchor="b">
            <a:normAutofit/>
          </a:bodyPr>
          <a:lstStyle/>
          <a:p>
            <a:r>
              <a:rPr lang="en-US" b="1" dirty="0"/>
              <a:t>Microaggressions Defined</a:t>
            </a:r>
          </a:p>
        </p:txBody>
      </p:sp>
      <p:sp>
        <p:nvSpPr>
          <p:cNvPr id="4" name="Content Placeholder 3"/>
          <p:cNvSpPr>
            <a:spLocks noGrp="1"/>
          </p:cNvSpPr>
          <p:nvPr>
            <p:ph idx="1"/>
          </p:nvPr>
        </p:nvSpPr>
        <p:spPr/>
        <p:txBody>
          <a:bodyPr>
            <a:normAutofit/>
          </a:bodyPr>
          <a:lstStyle/>
          <a:p>
            <a:pPr marL="172720" marR="5080" lvl="0" indent="0">
              <a:lnSpc>
                <a:spcPct val="100000"/>
              </a:lnSpc>
              <a:spcBef>
                <a:spcPts val="0"/>
              </a:spcBef>
              <a:buClr>
                <a:schemeClr val="accent1">
                  <a:lumMod val="75000"/>
                </a:schemeClr>
              </a:buClr>
              <a:buNone/>
              <a:tabLst>
                <a:tab pos="241300" algn="l"/>
              </a:tabLst>
              <a:defRPr/>
            </a:pPr>
            <a:r>
              <a:rPr lang="en-US" sz="2200" b="1" dirty="0">
                <a:solidFill>
                  <a:prstClr val="black"/>
                </a:solidFill>
              </a:rPr>
              <a:t>Microaggressions</a:t>
            </a:r>
            <a:r>
              <a:rPr lang="en-US" sz="2200" dirty="0">
                <a:solidFill>
                  <a:prstClr val="black"/>
                </a:solidFill>
              </a:rPr>
              <a:t>: everyday encounters of subtle discrimination that people of marginalized/minority groups (people of color, religious minorities, women, people with disabilities, LGBTQ individuals, etc.) experience throughout their lives.</a:t>
            </a:r>
          </a:p>
        </p:txBody>
      </p:sp>
      <p:pic>
        <p:nvPicPr>
          <p:cNvPr id="5" name="Picture 5" descr="A picture containing food&#10;&#10;Description generated with very high confidence">
            <a:extLst>
              <a:ext uri="{FF2B5EF4-FFF2-40B4-BE49-F238E27FC236}">
                <a16:creationId xmlns:a16="http://schemas.microsoft.com/office/drawing/2014/main" id="{7BDC65DF-71AD-475C-BEDC-9AE31DD046A6}"/>
              </a:ext>
            </a:extLst>
          </p:cNvPr>
          <p:cNvPicPr>
            <a:picLocks noChangeAspect="1"/>
          </p:cNvPicPr>
          <p:nvPr/>
        </p:nvPicPr>
        <p:blipFill>
          <a:blip r:embed="rId3"/>
          <a:stretch>
            <a:fillRect/>
          </a:stretch>
        </p:blipFill>
        <p:spPr>
          <a:xfrm>
            <a:off x="2127942" y="3766561"/>
            <a:ext cx="2864973" cy="2721724"/>
          </a:xfrm>
          <a:prstGeom prst="rect">
            <a:avLst/>
          </a:prstGeom>
        </p:spPr>
      </p:pic>
      <p:pic>
        <p:nvPicPr>
          <p:cNvPr id="8" name="Picture 8" descr="A close up of a book&#10;&#10;Description generated with high confidence">
            <a:extLst>
              <a:ext uri="{FF2B5EF4-FFF2-40B4-BE49-F238E27FC236}">
                <a16:creationId xmlns:a16="http://schemas.microsoft.com/office/drawing/2014/main" id="{8C655993-13AA-4E83-99B8-F698C7B58DC2}"/>
              </a:ext>
            </a:extLst>
          </p:cNvPr>
          <p:cNvPicPr>
            <a:picLocks noChangeAspect="1"/>
          </p:cNvPicPr>
          <p:nvPr/>
        </p:nvPicPr>
        <p:blipFill>
          <a:blip r:embed="rId4"/>
          <a:stretch>
            <a:fillRect/>
          </a:stretch>
        </p:blipFill>
        <p:spPr>
          <a:xfrm>
            <a:off x="7276530" y="3655715"/>
            <a:ext cx="2919200" cy="2952005"/>
          </a:xfrm>
          <a:prstGeom prst="rect">
            <a:avLst/>
          </a:prstGeom>
        </p:spPr>
      </p:pic>
      <p:sp>
        <p:nvSpPr>
          <p:cNvPr id="6" name="Content Placeholder 3"/>
          <p:cNvSpPr txBox="1">
            <a:spLocks/>
          </p:cNvSpPr>
          <p:nvPr/>
        </p:nvSpPr>
        <p:spPr>
          <a:xfrm>
            <a:off x="2774601" y="3884023"/>
            <a:ext cx="6604530" cy="37319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72720" marR="5080">
              <a:spcBef>
                <a:spcPts val="0"/>
              </a:spcBef>
              <a:buClr>
                <a:schemeClr val="accent1">
                  <a:lumMod val="75000"/>
                </a:schemeClr>
              </a:buClr>
              <a:buFont typeface="Arial" panose="020B0604020202020204" pitchFamily="34" charset="0"/>
              <a:buChar char="•"/>
              <a:tabLst>
                <a:tab pos="241300" algn="l"/>
              </a:tabLst>
              <a:defRPr/>
            </a:pPr>
            <a:endParaRPr lang="en-US" sz="2200" dirty="0">
              <a:solidFill>
                <a:prstClr val="black"/>
              </a:solidFill>
            </a:endParaRPr>
          </a:p>
          <a:p>
            <a:pPr>
              <a:buClr>
                <a:schemeClr val="accent1">
                  <a:lumMod val="75000"/>
                </a:schemeClr>
              </a:buClr>
              <a:buFont typeface="Arial" panose="020B0604020202020204" pitchFamily="34" charset="0"/>
              <a:buChar char="•"/>
            </a:pPr>
            <a:endParaRPr lang="en-US" dirty="0"/>
          </a:p>
        </p:txBody>
      </p:sp>
    </p:spTree>
    <p:extLst>
      <p:ext uri="{BB962C8B-B14F-4D97-AF65-F5344CB8AC3E}">
        <p14:creationId xmlns:p14="http://schemas.microsoft.com/office/powerpoint/2010/main" val="427743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p:txBody>
          <a:bodyPr vert="horz" lIns="91440" tIns="45720" rIns="91440" bIns="45720" rtlCol="0" anchor="b">
            <a:normAutofit/>
          </a:bodyPr>
          <a:lstStyle/>
          <a:p>
            <a:r>
              <a:rPr lang="en-US" b="1" dirty="0"/>
              <a:t>Microaggressions Defined</a:t>
            </a:r>
          </a:p>
        </p:txBody>
      </p:sp>
      <p:sp>
        <p:nvSpPr>
          <p:cNvPr id="4" name="Content Placeholder 3"/>
          <p:cNvSpPr>
            <a:spLocks noGrp="1"/>
          </p:cNvSpPr>
          <p:nvPr>
            <p:ph idx="1"/>
          </p:nvPr>
        </p:nvSpPr>
        <p:spPr/>
        <p:txBody>
          <a:bodyPr>
            <a:normAutofit/>
          </a:bodyPr>
          <a:lstStyle/>
          <a:p>
            <a:pPr marL="469900">
              <a:spcBef>
                <a:spcPts val="0"/>
              </a:spcBef>
              <a:buClr>
                <a:schemeClr val="accent1">
                  <a:lumMod val="75000"/>
                </a:schemeClr>
              </a:buClr>
              <a:buFont typeface="Arial" panose="020B0604020202020204" pitchFamily="34" charset="0"/>
              <a:buChar char="•"/>
              <a:tabLst>
                <a:tab pos="241300" algn="l"/>
              </a:tabLst>
              <a:defRPr/>
            </a:pPr>
            <a:r>
              <a:rPr lang="en-US" dirty="0">
                <a:solidFill>
                  <a:prstClr val="black"/>
                </a:solidFill>
              </a:rPr>
              <a:t>Can be verbal, behavioral, or environmental</a:t>
            </a:r>
          </a:p>
          <a:p>
            <a:pPr marL="469900">
              <a:spcBef>
                <a:spcPts val="0"/>
              </a:spcBef>
              <a:buClr>
                <a:schemeClr val="accent1">
                  <a:lumMod val="75000"/>
                </a:schemeClr>
              </a:buClr>
              <a:buFont typeface="Arial" panose="020B0604020202020204" pitchFamily="34" charset="0"/>
              <a:buChar char="•"/>
              <a:tabLst>
                <a:tab pos="241300" algn="l"/>
              </a:tabLst>
              <a:defRPr/>
            </a:pPr>
            <a:r>
              <a:rPr lang="en-US" dirty="0">
                <a:solidFill>
                  <a:prstClr val="black"/>
                </a:solidFill>
              </a:rPr>
              <a:t>Communicate hostile, derogatory, or negative  viewpoints</a:t>
            </a:r>
          </a:p>
          <a:p>
            <a:pPr marL="469900" marR="1083310">
              <a:spcBef>
                <a:spcPts val="0"/>
              </a:spcBef>
              <a:buClr>
                <a:schemeClr val="accent1">
                  <a:lumMod val="75000"/>
                </a:schemeClr>
              </a:buClr>
              <a:buFont typeface="Arial" panose="020B0604020202020204" pitchFamily="34" charset="0"/>
              <a:buChar char="•"/>
              <a:tabLst>
                <a:tab pos="241300" algn="l"/>
              </a:tabLst>
              <a:defRPr/>
            </a:pPr>
            <a:r>
              <a:rPr lang="en-US" dirty="0">
                <a:solidFill>
                  <a:prstClr val="black"/>
                </a:solidFill>
              </a:rPr>
              <a:t>Usually unconscious and unintentional</a:t>
            </a:r>
          </a:p>
          <a:p>
            <a:pPr marL="915670" marR="1083310" lvl="1">
              <a:spcBef>
                <a:spcPts val="0"/>
              </a:spcBef>
              <a:buClr>
                <a:schemeClr val="accent1">
                  <a:lumMod val="75000"/>
                </a:schemeClr>
              </a:buClr>
              <a:buFont typeface="Arial" panose="020B0604020202020204" pitchFamily="34" charset="0"/>
              <a:buChar char="•"/>
              <a:tabLst>
                <a:tab pos="241300" algn="l"/>
              </a:tabLst>
              <a:defRPr/>
            </a:pPr>
            <a:r>
              <a:rPr lang="en-US" dirty="0">
                <a:solidFill>
                  <a:prstClr val="black"/>
                </a:solidFill>
              </a:rPr>
              <a:t>Despite this, the impact is still real</a:t>
            </a:r>
          </a:p>
          <a:p>
            <a:pPr marL="469900" marR="1083310">
              <a:spcBef>
                <a:spcPts val="0"/>
              </a:spcBef>
              <a:buClr>
                <a:schemeClr val="accent1">
                  <a:lumMod val="75000"/>
                </a:schemeClr>
              </a:buClr>
              <a:buFont typeface="Arial" panose="020B0604020202020204" pitchFamily="34" charset="0"/>
              <a:buChar char="•"/>
              <a:tabLst>
                <a:tab pos="241300" algn="l"/>
              </a:tabLst>
              <a:defRPr/>
            </a:pPr>
            <a:r>
              <a:rPr lang="en-US" b="1" dirty="0">
                <a:solidFill>
                  <a:prstClr val="black"/>
                </a:solidFill>
              </a:rPr>
              <a:t>Perpetuate a worldview of majority group supremacy and superiority</a:t>
            </a:r>
          </a:p>
          <a:p>
            <a:pPr marL="172720" marR="5080" lvl="0" indent="0">
              <a:lnSpc>
                <a:spcPct val="100000"/>
              </a:lnSpc>
              <a:spcBef>
                <a:spcPts val="0"/>
              </a:spcBef>
              <a:buClr>
                <a:schemeClr val="accent1">
                  <a:lumMod val="75000"/>
                </a:schemeClr>
              </a:buClr>
              <a:buNone/>
              <a:tabLst>
                <a:tab pos="241300" algn="l"/>
              </a:tabLst>
              <a:defRPr/>
            </a:pPr>
            <a:endParaRPr lang="en-US" sz="2200" dirty="0">
              <a:solidFill>
                <a:prstClr val="black"/>
              </a:solidFill>
            </a:endParaRPr>
          </a:p>
        </p:txBody>
      </p:sp>
      <p:pic>
        <p:nvPicPr>
          <p:cNvPr id="2050" name="Picture 2" descr="Veteran's Gallery | Mount Victory, 10 antique shops - est. 1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982132"/>
            <a:ext cx="202882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2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p:txBody>
          <a:bodyPr anchor="ctr">
            <a:normAutofit/>
          </a:bodyPr>
          <a:lstStyle/>
          <a:p>
            <a:r>
              <a:rPr lang="en-US" b="1" dirty="0">
                <a:cs typeface="Segoe UI" panose="020B0502040204020203" pitchFamily="34" charset="0"/>
              </a:rPr>
              <a:t>Challenging Implicit Bias</a:t>
            </a:r>
          </a:p>
        </p:txBody>
      </p:sp>
      <p:sp>
        <p:nvSpPr>
          <p:cNvPr id="3" name="Content Placeholder 2"/>
          <p:cNvSpPr>
            <a:spLocks noGrp="1"/>
          </p:cNvSpPr>
          <p:nvPr>
            <p:ph idx="1"/>
          </p:nvPr>
        </p:nvSpPr>
        <p:spPr/>
        <p:txBody>
          <a:bodyPr>
            <a:normAutofit fontScale="92500" lnSpcReduction="20000"/>
          </a:bodyPr>
          <a:lstStyle/>
          <a:p>
            <a:pPr lvl="1"/>
            <a:r>
              <a:rPr lang="en-US" sz="2800" dirty="0">
                <a:cs typeface="Arial" panose="020B0604020202020204" pitchFamily="34" charset="0"/>
              </a:rPr>
              <a:t>Become aware of your biases so you can interrupt them</a:t>
            </a:r>
          </a:p>
          <a:p>
            <a:pPr lvl="2"/>
            <a:r>
              <a:rPr lang="en-US" dirty="0">
                <a:cs typeface="Arial" panose="020B0604020202020204" pitchFamily="34" charset="0"/>
              </a:rPr>
              <a:t>Do an “audit:” pay attention to how you engage with others, or the instantaneous thoughts or actions you take when confronted with others</a:t>
            </a:r>
          </a:p>
          <a:p>
            <a:pPr lvl="1"/>
            <a:r>
              <a:rPr lang="en-US" sz="2800" dirty="0">
                <a:cs typeface="Arial" panose="020B0604020202020204" pitchFamily="34" charset="0"/>
              </a:rPr>
              <a:t>Identify areas where you need additional training or exposure, and seek those out</a:t>
            </a:r>
          </a:p>
          <a:p>
            <a:pPr lvl="2"/>
            <a:r>
              <a:rPr lang="en-US" dirty="0">
                <a:cs typeface="Arial" panose="020B0604020202020204" pitchFamily="34" charset="0"/>
              </a:rPr>
              <a:t>Take some Implicit Association Tests: </a:t>
            </a:r>
            <a:r>
              <a:rPr lang="en-US" dirty="0">
                <a:cs typeface="Arial" panose="020B0604020202020204" pitchFamily="34" charset="0"/>
                <a:hlinkClick r:id="rId3"/>
              </a:rPr>
              <a:t>https://implicit.harvard.edu/implicit/takeatest.html</a:t>
            </a:r>
            <a:endParaRPr lang="en-US" dirty="0">
              <a:cs typeface="Arial" panose="020B0604020202020204" pitchFamily="34" charset="0"/>
            </a:endParaRPr>
          </a:p>
          <a:p>
            <a:pPr lvl="3"/>
            <a:r>
              <a:rPr lang="en-US" sz="2000" dirty="0">
                <a:cs typeface="Arial" panose="020B0604020202020204" pitchFamily="34" charset="0"/>
              </a:rPr>
              <a:t>Based on reaction time</a:t>
            </a:r>
          </a:p>
          <a:p>
            <a:pPr lvl="1"/>
            <a:r>
              <a:rPr lang="en-US" sz="2800" dirty="0">
                <a:cs typeface="Arial" panose="020B0604020202020204" pitchFamily="34" charset="0"/>
              </a:rPr>
              <a:t>Learn with and from others, and work to learn new patterns of thinking</a:t>
            </a:r>
          </a:p>
          <a:p>
            <a:endParaRPr lang="en-US" sz="3200" dirty="0">
              <a:cs typeface="Arial" panose="020B0604020202020204" pitchFamily="34" charset="0"/>
            </a:endParaRPr>
          </a:p>
          <a:p>
            <a:endParaRPr lang="en-US" dirty="0"/>
          </a:p>
        </p:txBody>
      </p:sp>
    </p:spTree>
    <p:extLst>
      <p:ext uri="{BB962C8B-B14F-4D97-AF65-F5344CB8AC3E}">
        <p14:creationId xmlns:p14="http://schemas.microsoft.com/office/powerpoint/2010/main" val="3924068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finition: Intentional .......done on purpose; deliberate This is What  Being Intentional with your Craft Looks like! | ex… | Intelligence quotes,  Words, Coo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432" y="2600668"/>
            <a:ext cx="1640568" cy="16475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a:t>Why Does Intentional Inclusion Matter?</a:t>
            </a:r>
            <a:br>
              <a:rPr lang="en-US" dirty="0"/>
            </a:br>
            <a:endParaRPr lang="en-US" dirty="0"/>
          </a:p>
        </p:txBody>
      </p:sp>
      <p:sp>
        <p:nvSpPr>
          <p:cNvPr id="6" name="Content Placeholder 5"/>
          <p:cNvSpPr>
            <a:spLocks noGrp="1"/>
          </p:cNvSpPr>
          <p:nvPr>
            <p:ph idx="1"/>
          </p:nvPr>
        </p:nvSpPr>
        <p:spPr/>
        <p:txBody>
          <a:bodyPr>
            <a:normAutofit fontScale="92500" lnSpcReduction="20000"/>
          </a:bodyPr>
          <a:lstStyle/>
          <a:p>
            <a:pPr marL="0" lvl="0" indent="0">
              <a:lnSpc>
                <a:spcPct val="100000"/>
              </a:lnSpc>
              <a:spcBef>
                <a:spcPts val="300"/>
              </a:spcBef>
              <a:spcAft>
                <a:spcPts val="300"/>
              </a:spcAft>
              <a:buClrTx/>
              <a:buNone/>
            </a:pPr>
            <a:r>
              <a:rPr lang="en-US" sz="2400" dirty="0">
                <a:solidFill>
                  <a:srgbClr val="000000"/>
                </a:solidFill>
              </a:rPr>
              <a:t>If we fail to be </a:t>
            </a:r>
            <a:r>
              <a:rPr lang="en-US" sz="2400" b="1" dirty="0">
                <a:solidFill>
                  <a:srgbClr val="000000"/>
                </a:solidFill>
              </a:rPr>
              <a:t>intentional</a:t>
            </a:r>
            <a:r>
              <a:rPr lang="en-US" sz="2400" dirty="0">
                <a:solidFill>
                  <a:srgbClr val="000000"/>
                </a:solidFill>
              </a:rPr>
              <a:t> about inclusion, our biases and habits may lead us to be exclusionary or minimizing</a:t>
            </a:r>
          </a:p>
          <a:p>
            <a:pPr marL="298450" lvl="0" indent="0">
              <a:lnSpc>
                <a:spcPct val="100000"/>
              </a:lnSpc>
              <a:spcBef>
                <a:spcPts val="300"/>
              </a:spcBef>
              <a:spcAft>
                <a:spcPts val="300"/>
              </a:spcAft>
              <a:buClrTx/>
              <a:buNone/>
              <a:tabLst>
                <a:tab pos="241300" algn="l"/>
              </a:tabLst>
            </a:pPr>
            <a:r>
              <a:rPr lang="en-US" sz="2400" dirty="0">
                <a:solidFill>
                  <a:srgbClr val="000000"/>
                </a:solidFill>
                <a:cs typeface="Arial"/>
              </a:rPr>
              <a:t>We all carry subconscious (implicit) prejudices and biases shaped by our lived experiences</a:t>
            </a:r>
          </a:p>
          <a:p>
            <a:pPr marL="298450" lvl="0" indent="0">
              <a:lnSpc>
                <a:spcPct val="100000"/>
              </a:lnSpc>
              <a:spcBef>
                <a:spcPts val="300"/>
              </a:spcBef>
              <a:spcAft>
                <a:spcPts val="300"/>
              </a:spcAft>
              <a:buClrTx/>
              <a:buNone/>
              <a:tabLst>
                <a:tab pos="241300" algn="l"/>
              </a:tabLst>
            </a:pPr>
            <a:r>
              <a:rPr lang="en-US" sz="2400" dirty="0">
                <a:solidFill>
                  <a:srgbClr val="000000"/>
                </a:solidFill>
                <a:cs typeface="Arial"/>
              </a:rPr>
              <a:t>These lead us to make assumptions based on stereotypes, misinformation, and generalizations</a:t>
            </a:r>
          </a:p>
          <a:p>
            <a:pPr marL="298450" lvl="0" indent="0">
              <a:lnSpc>
                <a:spcPct val="100000"/>
              </a:lnSpc>
              <a:spcBef>
                <a:spcPts val="300"/>
              </a:spcBef>
              <a:spcAft>
                <a:spcPts val="300"/>
              </a:spcAft>
              <a:buClrTx/>
              <a:buNone/>
              <a:tabLst>
                <a:tab pos="241300" algn="l"/>
              </a:tabLst>
            </a:pPr>
            <a:endParaRPr lang="en-US" sz="2400" dirty="0">
              <a:solidFill>
                <a:srgbClr val="000000"/>
              </a:solidFill>
              <a:cs typeface="Arial"/>
            </a:endParaRPr>
          </a:p>
          <a:p>
            <a:pPr marL="12700" lvl="0" indent="0">
              <a:lnSpc>
                <a:spcPct val="100000"/>
              </a:lnSpc>
              <a:spcBef>
                <a:spcPts val="300"/>
              </a:spcBef>
              <a:spcAft>
                <a:spcPts val="300"/>
              </a:spcAft>
              <a:buClrTx/>
              <a:buNone/>
              <a:tabLst>
                <a:tab pos="241300" algn="l"/>
              </a:tabLst>
            </a:pPr>
            <a:r>
              <a:rPr lang="en-US" sz="2400" b="1" dirty="0">
                <a:solidFill>
                  <a:srgbClr val="000000"/>
                </a:solidFill>
                <a:cs typeface="Arial"/>
              </a:rPr>
              <a:t>Why is this important?	</a:t>
            </a:r>
          </a:p>
          <a:p>
            <a:pPr marL="298450" lvl="0" indent="0">
              <a:lnSpc>
                <a:spcPct val="100000"/>
              </a:lnSpc>
              <a:spcBef>
                <a:spcPts val="300"/>
              </a:spcBef>
              <a:spcAft>
                <a:spcPts val="300"/>
              </a:spcAft>
              <a:buClrTx/>
              <a:buNone/>
              <a:tabLst>
                <a:tab pos="241300" algn="l"/>
              </a:tabLst>
            </a:pPr>
            <a:r>
              <a:rPr lang="en-US" sz="2400" dirty="0">
                <a:solidFill>
                  <a:srgbClr val="000000"/>
                </a:solidFill>
                <a:cs typeface="Arial"/>
              </a:rPr>
              <a:t>Prejudice, bias, assumptions, stereotypes, misinformation, and generalizations are the root of </a:t>
            </a:r>
            <a:r>
              <a:rPr lang="en-US" sz="2400" dirty="0" err="1">
                <a:solidFill>
                  <a:srgbClr val="000000"/>
                </a:solidFill>
                <a:cs typeface="Arial"/>
              </a:rPr>
              <a:t>microaggressive</a:t>
            </a:r>
            <a:r>
              <a:rPr lang="en-US" sz="2400" dirty="0">
                <a:solidFill>
                  <a:srgbClr val="000000"/>
                </a:solidFill>
                <a:cs typeface="Arial"/>
              </a:rPr>
              <a:t> behaviors</a:t>
            </a:r>
          </a:p>
        </p:txBody>
      </p:sp>
    </p:spTree>
    <p:extLst>
      <p:ext uri="{BB962C8B-B14F-4D97-AF65-F5344CB8AC3E}">
        <p14:creationId xmlns:p14="http://schemas.microsoft.com/office/powerpoint/2010/main" val="212015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Intentional Inclusion Matter?</a:t>
            </a:r>
          </a:p>
        </p:txBody>
      </p:sp>
      <p:sp>
        <p:nvSpPr>
          <p:cNvPr id="3" name="Content Placeholder 2"/>
          <p:cNvSpPr>
            <a:spLocks noGrp="1"/>
          </p:cNvSpPr>
          <p:nvPr>
            <p:ph idx="1"/>
          </p:nvPr>
        </p:nvSpPr>
        <p:spPr/>
        <p:txBody>
          <a:bodyPr>
            <a:normAutofit fontScale="92500" lnSpcReduction="10000"/>
          </a:bodyPr>
          <a:lstStyle/>
          <a:p>
            <a:r>
              <a:rPr lang="en-US" dirty="0"/>
              <a:t>What are the assumptions faculty make on your campus when they hear “student veteran”?</a:t>
            </a:r>
          </a:p>
          <a:p>
            <a:r>
              <a:rPr lang="en-US" dirty="0"/>
              <a:t>Do you “see” or assume the veteran identity first? </a:t>
            </a:r>
          </a:p>
          <a:p>
            <a:r>
              <a:rPr lang="en-US" dirty="0"/>
              <a:t>Do you choose to interact or support primarily the veteran identity? </a:t>
            </a:r>
          </a:p>
          <a:p>
            <a:r>
              <a:rPr lang="en-US" dirty="0"/>
              <a:t>What assumptions do the administration make about your veteran’s needs?</a:t>
            </a:r>
          </a:p>
          <a:p>
            <a:pPr lvl="1"/>
            <a:r>
              <a:rPr lang="en-US" dirty="0"/>
              <a:t>What stereotypes are they basing those on?</a:t>
            </a:r>
          </a:p>
          <a:p>
            <a:pPr lvl="1"/>
            <a:r>
              <a:rPr lang="en-US" dirty="0"/>
              <a:t>Who are the squeaky wheels – who do the administration know by name, and who tends to advocate?</a:t>
            </a:r>
          </a:p>
          <a:p>
            <a:pPr lvl="1"/>
            <a:endParaRPr lang="en-US" dirty="0"/>
          </a:p>
          <a:p>
            <a:pPr marL="457200" lvl="1" indent="0">
              <a:buNone/>
            </a:pPr>
            <a:endParaRPr lang="en-US" dirty="0"/>
          </a:p>
        </p:txBody>
      </p:sp>
    </p:spTree>
    <p:extLst>
      <p:ext uri="{BB962C8B-B14F-4D97-AF65-F5344CB8AC3E}">
        <p14:creationId xmlns:p14="http://schemas.microsoft.com/office/powerpoint/2010/main" val="396091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finition: Intentional .......done on purpose; deliberate This is What  Being Intentional with your Craft Looks like! | ex… | Intelligence quotes,  Words, Coo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918" y="4418582"/>
            <a:ext cx="1640568" cy="16475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a:t>Why Does Intentional Inclusion Matter?</a:t>
            </a:r>
            <a:br>
              <a:rPr lang="en-US" dirty="0"/>
            </a:br>
            <a:endParaRPr lang="en-US" dirty="0"/>
          </a:p>
        </p:txBody>
      </p:sp>
      <p:sp>
        <p:nvSpPr>
          <p:cNvPr id="6" name="Content Placeholder 5"/>
          <p:cNvSpPr>
            <a:spLocks noGrp="1"/>
          </p:cNvSpPr>
          <p:nvPr>
            <p:ph idx="1"/>
          </p:nvPr>
        </p:nvSpPr>
        <p:spPr/>
        <p:txBody>
          <a:bodyPr/>
          <a:lstStyle/>
          <a:p>
            <a:pPr marL="0" lvl="0" indent="0">
              <a:lnSpc>
                <a:spcPct val="100000"/>
              </a:lnSpc>
              <a:spcBef>
                <a:spcPts val="300"/>
              </a:spcBef>
              <a:spcAft>
                <a:spcPts val="300"/>
              </a:spcAft>
              <a:buClrTx/>
              <a:buNone/>
            </a:pPr>
            <a:r>
              <a:rPr lang="en-US" sz="2400" dirty="0">
                <a:solidFill>
                  <a:srgbClr val="000000"/>
                </a:solidFill>
              </a:rPr>
              <a:t>When we allow these microaggressions to go unchecked in our community, we accept them as part of our culture, and we tacitly endorse those concepts.</a:t>
            </a:r>
            <a:endParaRPr lang="en-US" sz="2400" dirty="0">
              <a:solidFill>
                <a:srgbClr val="000000"/>
              </a:solidFill>
              <a:cs typeface="Arial"/>
            </a:endParaRPr>
          </a:p>
        </p:txBody>
      </p:sp>
    </p:spTree>
    <p:extLst>
      <p:ext uri="{BB962C8B-B14F-4D97-AF65-F5344CB8AC3E}">
        <p14:creationId xmlns:p14="http://schemas.microsoft.com/office/powerpoint/2010/main" val="1094149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we center?</a:t>
            </a:r>
          </a:p>
        </p:txBody>
      </p:sp>
      <p:sp>
        <p:nvSpPr>
          <p:cNvPr id="3" name="Text Placeholder 2"/>
          <p:cNvSpPr>
            <a:spLocks noGrp="1"/>
          </p:cNvSpPr>
          <p:nvPr>
            <p:ph type="body" idx="1"/>
          </p:nvPr>
        </p:nvSpPr>
        <p:spPr/>
        <p:txBody>
          <a:bodyPr/>
          <a:lstStyle/>
          <a:p>
            <a:r>
              <a:rPr lang="en-US" dirty="0" smtClean="0"/>
              <a:t>Student-Identity</a:t>
            </a:r>
            <a:r>
              <a:rPr lang="en-US" dirty="0"/>
              <a:t>, and </a:t>
            </a:r>
            <a:r>
              <a:rPr lang="en-US" dirty="0" smtClean="0"/>
              <a:t>what it represents within </a:t>
            </a:r>
            <a:r>
              <a:rPr lang="en-US" dirty="0"/>
              <a:t>Student Populations</a:t>
            </a:r>
          </a:p>
        </p:txBody>
      </p:sp>
    </p:spTree>
    <p:extLst>
      <p:ext uri="{BB962C8B-B14F-4D97-AF65-F5344CB8AC3E}">
        <p14:creationId xmlns:p14="http://schemas.microsoft.com/office/powerpoint/2010/main" val="46400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face do you put forward?</a:t>
            </a:r>
          </a:p>
        </p:txBody>
      </p:sp>
      <p:sp>
        <p:nvSpPr>
          <p:cNvPr id="5" name="Content Placeholder 4"/>
          <p:cNvSpPr>
            <a:spLocks noGrp="1"/>
          </p:cNvSpPr>
          <p:nvPr>
            <p:ph idx="1"/>
          </p:nvPr>
        </p:nvSpPr>
        <p:spPr/>
        <p:txBody>
          <a:bodyPr numCol="2">
            <a:normAutofit fontScale="92500"/>
          </a:bodyPr>
          <a:lstStyle/>
          <a:p>
            <a:r>
              <a:rPr lang="en-US" dirty="0"/>
              <a:t>Physical Space</a:t>
            </a:r>
          </a:p>
          <a:p>
            <a:pPr lvl="1"/>
            <a:r>
              <a:rPr lang="en-US" dirty="0"/>
              <a:t>Purpose</a:t>
            </a:r>
          </a:p>
          <a:p>
            <a:pPr lvl="1"/>
            <a:r>
              <a:rPr lang="en-US" dirty="0" err="1"/>
              <a:t>Bonfrenbrenner’s</a:t>
            </a:r>
            <a:r>
              <a:rPr lang="en-US" dirty="0"/>
              <a:t> Theory of  Developmental Ecological </a:t>
            </a:r>
          </a:p>
          <a:p>
            <a:r>
              <a:rPr lang="en-US" dirty="0"/>
              <a:t>Decorations</a:t>
            </a:r>
          </a:p>
          <a:p>
            <a:r>
              <a:rPr lang="en-US" dirty="0"/>
              <a:t>Forms</a:t>
            </a:r>
          </a:p>
          <a:p>
            <a:pPr lvl="1"/>
            <a:r>
              <a:rPr lang="en-US" dirty="0"/>
              <a:t>Gendered Assumptions</a:t>
            </a:r>
          </a:p>
          <a:p>
            <a:pPr lvl="1"/>
            <a:endParaRPr lang="en-US" dirty="0"/>
          </a:p>
          <a:p>
            <a:pPr lvl="1"/>
            <a:endParaRPr lang="en-US" dirty="0"/>
          </a:p>
          <a:p>
            <a:pPr lvl="1"/>
            <a:r>
              <a:rPr lang="en-US" dirty="0"/>
              <a:t>Legal Issues</a:t>
            </a:r>
          </a:p>
          <a:p>
            <a:pPr lvl="1"/>
            <a:r>
              <a:rPr lang="en-US" dirty="0"/>
              <a:t>Policy Issues</a:t>
            </a:r>
          </a:p>
          <a:p>
            <a:pPr lvl="1"/>
            <a:r>
              <a:rPr lang="en-US" dirty="0"/>
              <a:t>Local/Community Representation</a:t>
            </a:r>
          </a:p>
          <a:p>
            <a:endParaRPr lang="en-US" dirty="0"/>
          </a:p>
        </p:txBody>
      </p:sp>
    </p:spTree>
    <p:extLst>
      <p:ext uri="{BB962C8B-B14F-4D97-AF65-F5344CB8AC3E}">
        <p14:creationId xmlns:p14="http://schemas.microsoft.com/office/powerpoint/2010/main" val="49850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a Veteran</a:t>
            </a:r>
          </a:p>
        </p:txBody>
      </p:sp>
      <p:sp>
        <p:nvSpPr>
          <p:cNvPr id="3" name="Content Placeholder 2"/>
          <p:cNvSpPr>
            <a:spLocks noGrp="1"/>
          </p:cNvSpPr>
          <p:nvPr>
            <p:ph idx="1"/>
          </p:nvPr>
        </p:nvSpPr>
        <p:spPr/>
        <p:txBody>
          <a:bodyPr/>
          <a:lstStyle/>
          <a:p>
            <a:r>
              <a:rPr lang="en-US" dirty="0" err="1"/>
              <a:t>Kahoot</a:t>
            </a:r>
            <a:r>
              <a:rPr lang="en-US" dirty="0"/>
              <a:t>!</a:t>
            </a:r>
          </a:p>
        </p:txBody>
      </p:sp>
    </p:spTree>
    <p:extLst>
      <p:ext uri="{BB962C8B-B14F-4D97-AF65-F5344CB8AC3E}">
        <p14:creationId xmlns:p14="http://schemas.microsoft.com/office/powerpoint/2010/main" val="262836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face do you put forward?</a:t>
            </a:r>
          </a:p>
        </p:txBody>
      </p:sp>
      <p:sp>
        <p:nvSpPr>
          <p:cNvPr id="3" name="Content Placeholder 2"/>
          <p:cNvSpPr>
            <a:spLocks noGrp="1"/>
          </p:cNvSpPr>
          <p:nvPr>
            <p:ph idx="1"/>
          </p:nvPr>
        </p:nvSpPr>
        <p:spPr/>
        <p:txBody>
          <a:bodyPr>
            <a:normAutofit lnSpcReduction="10000"/>
          </a:bodyPr>
          <a:lstStyle/>
          <a:p>
            <a:r>
              <a:rPr lang="en-US" dirty="0"/>
              <a:t>Are you supporting students through your lenses? Does your programming or supports really serve you or the institution, more than the students? </a:t>
            </a:r>
          </a:p>
          <a:p>
            <a:r>
              <a:rPr lang="en-US" dirty="0"/>
              <a:t>Veterans Service Organizations:</a:t>
            </a:r>
          </a:p>
          <a:p>
            <a:pPr lvl="1"/>
            <a:r>
              <a:rPr lang="en-US" dirty="0"/>
              <a:t>Balancing act – are they helpful for your goals for a student (job/employment) versus what are you endorsing – what is their image</a:t>
            </a:r>
          </a:p>
          <a:p>
            <a:r>
              <a:rPr lang="en-US" dirty="0"/>
              <a:t>Speakers</a:t>
            </a:r>
          </a:p>
          <a:p>
            <a:pPr lvl="1"/>
            <a:r>
              <a:rPr lang="en-US" dirty="0"/>
              <a:t>Are you only honoring their service/rank? Are they helpful models for transition? Do they represent stereotypes of the population or do they represent your population?</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94470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role on campus?</a:t>
            </a:r>
          </a:p>
        </p:txBody>
      </p:sp>
      <p:sp>
        <p:nvSpPr>
          <p:cNvPr id="3" name="Text Placeholder 2"/>
          <p:cNvSpPr>
            <a:spLocks noGrp="1"/>
          </p:cNvSpPr>
          <p:nvPr>
            <p:ph type="body" idx="1"/>
          </p:nvPr>
        </p:nvSpPr>
        <p:spPr/>
        <p:txBody>
          <a:bodyPr/>
          <a:lstStyle/>
          <a:p>
            <a:r>
              <a:rPr lang="en-US" dirty="0"/>
              <a:t>Challenging Existing Campus Cultures</a:t>
            </a:r>
          </a:p>
        </p:txBody>
      </p:sp>
    </p:spTree>
    <p:extLst>
      <p:ext uri="{BB962C8B-B14F-4D97-AF65-F5344CB8AC3E}">
        <p14:creationId xmlns:p14="http://schemas.microsoft.com/office/powerpoint/2010/main" val="374437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D944-BC0A-4D02-8A17-C1614FF297DE}"/>
              </a:ext>
            </a:extLst>
          </p:cNvPr>
          <p:cNvSpPr>
            <a:spLocks noGrp="1"/>
          </p:cNvSpPr>
          <p:nvPr>
            <p:ph type="title"/>
          </p:nvPr>
        </p:nvSpPr>
        <p:spPr/>
        <p:txBody>
          <a:bodyPr/>
          <a:lstStyle/>
          <a:p>
            <a:r>
              <a:rPr lang="en-US" dirty="0"/>
              <a:t>Breakout Sessions</a:t>
            </a:r>
          </a:p>
        </p:txBody>
      </p:sp>
      <p:sp>
        <p:nvSpPr>
          <p:cNvPr id="3" name="Content Placeholder 2">
            <a:extLst>
              <a:ext uri="{FF2B5EF4-FFF2-40B4-BE49-F238E27FC236}">
                <a16:creationId xmlns:a16="http://schemas.microsoft.com/office/drawing/2014/main" id="{258D905A-261C-42E4-B05B-F27D7B3B3129}"/>
              </a:ext>
            </a:extLst>
          </p:cNvPr>
          <p:cNvSpPr>
            <a:spLocks noGrp="1"/>
          </p:cNvSpPr>
          <p:nvPr>
            <p:ph idx="1"/>
          </p:nvPr>
        </p:nvSpPr>
        <p:spPr/>
        <p:txBody>
          <a:bodyPr/>
          <a:lstStyle/>
          <a:p>
            <a:r>
              <a:rPr lang="en-US" dirty="0"/>
              <a:t>Based on this presentation – how do you define your role on campus? </a:t>
            </a:r>
          </a:p>
          <a:p>
            <a:r>
              <a:rPr lang="en-US" dirty="0"/>
              <a:t>How should the saliency of identity impact your campus programming &amp; support services – and how can you accomplish this? </a:t>
            </a:r>
          </a:p>
          <a:p>
            <a:r>
              <a:rPr lang="en-US" dirty="0"/>
              <a:t>What current biases or cultural issues is your center/campus/space/department battling? </a:t>
            </a:r>
          </a:p>
          <a:p>
            <a:r>
              <a:rPr lang="en-US" dirty="0"/>
              <a:t>How can you create &amp; use cross-campus collaboration/partnerships to change current cultural issues? </a:t>
            </a:r>
          </a:p>
        </p:txBody>
      </p:sp>
    </p:spTree>
    <p:extLst>
      <p:ext uri="{BB962C8B-B14F-4D97-AF65-F5344CB8AC3E}">
        <p14:creationId xmlns:p14="http://schemas.microsoft.com/office/powerpoint/2010/main" val="1996311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2980-7F77-481A-A0E5-29F368D287D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7E6C688-1C99-44B7-836F-694B164CBDAA}"/>
              </a:ext>
            </a:extLst>
          </p:cNvPr>
          <p:cNvSpPr>
            <a:spLocks noGrp="1"/>
          </p:cNvSpPr>
          <p:nvPr>
            <p:ph idx="1"/>
          </p:nvPr>
        </p:nvSpPr>
        <p:spPr/>
        <p:txBody>
          <a:bodyPr>
            <a:normAutofit/>
          </a:bodyPr>
          <a:lstStyle/>
          <a:p>
            <a:r>
              <a:rPr lang="en-US" dirty="0"/>
              <a:t>Christine Black, </a:t>
            </a:r>
            <a:r>
              <a:rPr lang="en-US" dirty="0" smtClean="0"/>
              <a:t>J.D – </a:t>
            </a:r>
            <a:r>
              <a:rPr lang="en-US" dirty="0" smtClean="0">
                <a:hlinkClick r:id="rId2"/>
              </a:rPr>
              <a:t>Christine.black@Scranton.edu</a:t>
            </a:r>
            <a:endParaRPr lang="en-US" dirty="0"/>
          </a:p>
          <a:p>
            <a:endParaRPr lang="en-US" dirty="0"/>
          </a:p>
          <a:p>
            <a:r>
              <a:rPr lang="en-US" dirty="0"/>
              <a:t>Crisann Hanes, M.Ed. – </a:t>
            </a:r>
            <a:r>
              <a:rPr lang="en-US" dirty="0">
                <a:hlinkClick r:id="rId3"/>
              </a:rPr>
              <a:t>Crisann.Hanes@colostate.edu</a:t>
            </a:r>
            <a:r>
              <a:rPr lang="en-US" dirty="0"/>
              <a:t> </a:t>
            </a:r>
          </a:p>
          <a:p>
            <a:endParaRPr lang="en-US" dirty="0"/>
          </a:p>
          <a:p>
            <a:r>
              <a:rPr lang="en-US" dirty="0"/>
              <a:t>Interested in joining the VKC Advisory Board? Apply on NASPA’s Volunteer Central! </a:t>
            </a:r>
          </a:p>
        </p:txBody>
      </p:sp>
    </p:spTree>
    <p:extLst>
      <p:ext uri="{BB962C8B-B14F-4D97-AF65-F5344CB8AC3E}">
        <p14:creationId xmlns:p14="http://schemas.microsoft.com/office/powerpoint/2010/main" val="364313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3755-04B5-43A0-8044-E6D2CC28BEC5}"/>
              </a:ext>
            </a:extLst>
          </p:cNvPr>
          <p:cNvSpPr>
            <a:spLocks noGrp="1"/>
          </p:cNvSpPr>
          <p:nvPr>
            <p:ph type="ctrTitle"/>
          </p:nvPr>
        </p:nvSpPr>
        <p:spPr/>
        <p:txBody>
          <a:bodyPr/>
          <a:lstStyle/>
          <a:p>
            <a:r>
              <a:rPr lang="en-US" dirty="0"/>
              <a:t>Questions? </a:t>
            </a:r>
          </a:p>
        </p:txBody>
      </p:sp>
      <p:sp>
        <p:nvSpPr>
          <p:cNvPr id="3" name="Subtitle 2">
            <a:extLst>
              <a:ext uri="{FF2B5EF4-FFF2-40B4-BE49-F238E27FC236}">
                <a16:creationId xmlns:a16="http://schemas.microsoft.com/office/drawing/2014/main" id="{BC425BEE-E1C5-4B67-AC32-D0DD5553B8B7}"/>
              </a:ext>
            </a:extLst>
          </p:cNvPr>
          <p:cNvSpPr>
            <a:spLocks noGrp="1"/>
          </p:cNvSpPr>
          <p:nvPr>
            <p:ph type="subTitle" idx="1"/>
          </p:nvPr>
        </p:nvSpPr>
        <p:spPr/>
        <p:txBody>
          <a:bodyPr/>
          <a:lstStyle/>
          <a:p>
            <a:endParaRPr lang="en-US" dirty="0"/>
          </a:p>
          <a:p>
            <a:r>
              <a:rPr lang="en-US" dirty="0"/>
              <a:t>Open Q&amp;A </a:t>
            </a:r>
          </a:p>
        </p:txBody>
      </p:sp>
    </p:spTree>
    <p:extLst>
      <p:ext uri="{BB962C8B-B14F-4D97-AF65-F5344CB8AC3E}">
        <p14:creationId xmlns:p14="http://schemas.microsoft.com/office/powerpoint/2010/main" val="426911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46795" y="2194560"/>
            <a:ext cx="2924620" cy="4032567"/>
          </a:xfrm>
          <a:prstGeom prst="rect">
            <a:avLst/>
          </a:prstGeom>
        </p:spPr>
      </p:pic>
      <p:sp>
        <p:nvSpPr>
          <p:cNvPr id="5" name="AutoShape 2" descr="Student Veterans of America"/>
          <p:cNvSpPr>
            <a:spLocks noChangeAspect="1" noChangeArrowheads="1"/>
          </p:cNvSpPr>
          <p:nvPr/>
        </p:nvSpPr>
        <p:spPr bwMode="auto">
          <a:xfrm>
            <a:off x="0" y="-30702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OEAAADhCAMAAAAJbSJIAAAA4VBMVEUAJ2D///+gAB+ZAAAAJV8AAFMAI14AAFEAIV0AAE8AG1oAHlyfABwAFVgAIl6cAAAAE1cAGFkADlYAClWfABmeprmdAAudABAACVWeABQwQm9yfpqWnK89UXv2+PqcAAjX2+Ps7vKIkqm5v8zFytXi5evx3+L79PUAAExda4zdtbrt1tmss8PP1N3myMxQYISwRFHIhIxkcpG0UV3y4uSAi6QQMGbRmqHJj5TiwMUdOGrDeIFHWH/Xp62/bnfIh46sM0O3WWSmHTFue5i1VGCpKTsmPW0AAEWqLj+oHjU5SXSYxcDnAAAgAElEQVR4nN1dC3uiutYmSkDAC2C9VUVRaLXVsbXVttaxF2e69+7//0FfFggkELy0dk7nW89zzuy2Cnmz7isriYD+v5PwR95ye3n58PPu/v7+6fHx8Yn8e/fz4fLy9o+8+2sRnp9d3K9uMllCpVKp0+lUa7ValfxLfoJfZm5W9xdn5186hq9DeHm3+l3Lljq1Rj6TRvlGrVPK1n6v7i6/bBxfgvD84emqlC3VTtKxMThPauTTV08PX8LM4yO8vHsulaone2Gj6aSaLT1/AS+PjPDHYz7bORxdiLKTzTz+OO6Qjonwx6qTre0nmOmUr2U7RwV5NIRn15nPwwtBZq7PjjWw4yA8//mcre6El8+fnJw0yP/yuz9azT7/PI7hOQbC8+taKV33TohDKHn+MPP6+/nq5ur592um5P+qU9vyvVLj+hgYP4/wcpXGvnyDOLvS88v9z4ez2/hgz2/PHn7evzyTT3RSPCZh5OrztvWzCC+vsjUuB6qlbObl/mF3ZHb7cP+Sz6b4l1r26rMYP4fw8ibb4Mw9ceD/PV7Q4GzXHfdHo1Gl1WtVyL/9seva1N9vLx7/IyECh5eN7M3nMH4G4e0LBx8RrcwqQmeNR73pu6RjLJdNU9cLhYKum2ZZxliX3qe90diKUK4yPIFvZF8+E6N/HOH5Y1I+Ad51MOW20xouMDYNTRIFHomSZpgYz4ctx9585/KaB7KWffy4zfkwwp+lTnKyQ3iWM3vDiq7xocWAarqC32aOFYFMTF2ndPeHEf54LcVmOl/KrjahSLfVrtcNaQ9wEUmGUm63upunr7LJx//3wUDnQwjPV9mY5WtkX+98Qer2BLmQOwhdQLmCLPR8kOd3r3EdP8muPiSqH0H4s1qN47t68P5itxbY2Ecy00g08KJle896uIpjrFZ//hGE51dZVoJq2Rdf+/pLpXCYbPJI0pVl33ve5UtMIfPZq8PZeDDCixI7s8SWe0Gy3RLqu4VTTDGrLOXqgs/Is7g/apQuvhrhimXgSfaXh687lfVU9olF1dj81/u7YCqYzATxjYVCOlpJl9eeRp79YlU+n119KcKzTJV93bNn4LoTrPJHK6mFMtbemz3d+9GouOTj1jJn9PuVVmUhathU+TMjqnjoYfzxzE5qJ3NYYnUQwgt2Pjv5Cx+frHFGKAoilt/Wrb5NMCHBx1EYuKgiS0Jx2ULuaFG33VHzTcE65wGCoMkTD+NFnnG9J9mDJPUQhI9Z9kWP8Et7ysMn6QUChzDMspFjyINxU/X/UOghB5N/6y2ETVEcON4cVaZzLiM1eWrDB67ZqfXffHSE51cl5i3/egZ0Vlc5A1NOK9ZQq6PWfDBEXVnMLaebaRDJCyHSMVELBFdvof5iWrHQUBOKWE+aKrU+g9dc/svMbukAm7o3wts8bdVOsl4UNaoXeDMPEy+oguKKueIbQgrhachn7KCeIeg9pIPm1slPpqpgJIpyH43e5aQ3LZRH8Ko7ho2N/N7B+L4IfzBZfOlf0Ha3jWPjEVUYt9Re9pApCrkJ+UEm76A/pU4JU8lvPRYK2EZLtdhSurL0hioOcmeFejyYFfES7NPZb1qGTkr7BnF7IvxJ27N89gl+11PiCqhqzdFcB45ha02kF4QOd9GU+ZxpofdyD3nMIrDQUms65bqgrWdynTAYOUOsxzBqcg9e+MQOYs8AZz+E97QW1PKggd2FmZDOtQccE0DmaIz9X5b7qMWIsjlCFWXDQsJQyCh64C41MiWKjVp9ZI0ScYG5AKt6madjnOz98RBe0wCzN6DlLZl1Y2qd/N/cbJM/2RNZyrVD/0BsSZn+JPmT3QQhJqRX0OifJZpsLIw2RNZANrqWKWomC1KSWyhu7bLXx0JIewlfQu33MjMACa+7HksVF1TGWZiKNTOCUbuYGaxCPuKzUMBj1DQUK5BiIqQjk9jXvqlNHYGVEbHctlFMUvfyGnsgXFEAT7KQRDgxD23Ox5tBF3qWCS6uNWh1fVxE1Sw24CEu0dpYkwHRSSk32RQBwJO0c0JuSHhar5DIgDWsWgGe/EDb1H1CuN0IV5RgNE7AhvZk9s24ReKaiVUEPAs0GQxtwuU1Ej0xFXULTRmRI5/xWSgpE4QGxOaKC8/cEuiuDHJMhFYH2zLDzEyKnsE5a1Buq7Qb4k6EtIhWf4MKTurMa3HbhbhG8eNo3O3X1TroDOqBgRENMD9Wm9baQs/7KJFfQCEpeGC9S7749oIQ3bDQZAYqzQhLnUwJOv9NBce7BXUXQtrIlG7IL+y5wQCck1zOGQh61zeYxgz8gCkQgfLUz6iMW9O5wpqlzRM0Y1hxLGSNbRs+qi0RCvxEuYIcuYBHRCHYb85tMoYbSqx2mpsdCGk34UlEV2Ujq9ywTxg20ZSuL3miiaYqmL6JjTzGGOVCej1K0+X6W3Pkjsh3C8oI9TfiIc0RepM0dWD3Yz4pp4HboDVnl9PYjvAnBdDT6r4cH23OVPrI/YdInG9PZGeswH9pcmtZTENGkSipJiYAxQoJQKebIJcYVft0MO0N0Bt5hklLAER3rPXb4fq3IvxBPwcEviJzxggT3kVOv68LJAs2mmjdW4igSvsAjKhiE0vqizq4zD4aW6e5BZEYY3zKhAxyBbHmIbs1gNuG8Iwq6Xni3lJoYDpW5DLIrEleOVHklmb25xK8v//2gXKNLi/7NgR4oqB0UZNIRaXsmVitjaZMAKy0WIj50raceAvC8/wJy8EZ7bn1BcnXLadN9EQsWKiPif2Q+yOl4gzr5sfqUTkz90aQqMqaeA1pYW18jE6scYWBiGcsxJOTLcnUFoTPURDoGZkmDVAmL/HWVmayZ0DRWy6ngDIWTG6+vidB5mg7oJC54SYoypHovOJ0GXOFm4gxN7WrjyB8jB5QetlACUgidnxkYLlNArCp4XmyrtLuInfyGXibZwskHxxiMad6zxJNm6Rbg76d5OILNcJ0t5iK8CLLzlCP4qCqdn3V0GQbWSR2AedNHFsTfx4geJpTEp8WTHktgel04A3FBVozxQQM4c1VJGXptZs0hGcRwMYrglyCAkgiC9svkYEIQXI0gGj6c+VuBiPJeUcORORguNqGoJ2iCuv7vVzjNQrgsmnWJg3ha2hl8tVbhEYUQHFutSy0CaxJhDyWhdwSjYREvvgJ0nCThLMFwVzDEqQqy+MwoAshEmG+jVbiTl4PQ7iK6ndZku86SsQdURDr9bcAdO4dsBZG7/GCxidJNMoz5U0hgdyMMKtL8mQhZqBFhSQ0l5GodVKCcD7Ch+iLIOAuVVZQ514aQBRvBkwTReSQBPcI6xUJIjFon7ihfyqo71rOaULFRd1lzEX2YX+E5xHzwUhZxWj8+ibVJRkTaqteHWLKqScehSSpiyxM4onhQK5zplCSLNrk52tcr8hFeBPaqAaY0XYEQV2itj+ZGxsn224iVD0aicTOzAFhiolWoWhyFVqb2s2+CCPOe9Myi0wISV7R2E+FpALxUwPVRYsvENAQIm6SKIlFKOaiGTVnjMBxXQYH4XnU9AExbZ8yo2Z3PUXdovdCYsCRi9z5MVxgOqkFvYJmkRnNmeUlVX+FRCPKD/INjpxyEK7CFBqU0K1Hz8sJObWwsKxTzzXpJHTq4y/koE9GjyTD3n+JmqksRzZaRimqWHZpVaxy7GkSYTQlJ/8hiDfDp4le1S9XIAENCC7JyWdKfDxfQCRCW6oAT54QF2izpTsIOSjnzUmkkgipjxNP2AuVkPiflictIslPh2BG7ckxnXw6lYf9OSbwSJgxwy5qMrbb7NFekeP3EwjvQpaX7sGshI8iMUR5I5LKCIG6fyqLOISMtuVYaDy2FTxFVsx2g+O/jwad6LuJIzwPs15vOuahmkGoOw60TkGzr3KCXCIBhqNi7Lok/m2x8alXYogEL1+KG5s4wsfQzICMzsKnqU2XmC1X9NlWd0ax93wxmU27IEiG3U1Gb4I+o41HNZ5HxRCeMZ/sRjIqtXPKlIQ3b54qKm6Lt3D4hVTukfQ/J8CSpf8LLRIipUs7gHiSEUP4KwgQ8h3C7XfKjpKZ0yGEWNZFUV+i0y/3EjFSRUGFiurmxdp0Fs4xif4pv9/4tQ1hZJSgRFcJi9viQoSStrqwiXWdk1h0VOcM4otJnP3j+E0AhIqn1MIrSeGowmf2cgvCkIUnv4lERn6HBKE9KILmVL/trM+rKn416U4Xas/ef0vyEFHFYkxC8P8CY9N4SUdIsZB4zmYYK6lDVHGGILKivB7bzhAnXv8nSO4i17cMRpGYPQqh0aSNDctEBuFNwEJIKdwopy1bFcXc6KRax/U/5QdjJJl2H+a2KK8tEttQ8bhIAoEoyWjcpCG8ZGYhKpuZFXvwZRnSISQJ1mlOMBdjNF4Qz0/9RZvEh89FuKpRkzAOH0Bcqtv++gh7H8otRjLk3utBE9bOxchlyWNKBGsrPsJzZg6WIQtlWHrtz/9MDLqDzIpro5FhEJUcauJbJewQAEdCMfGci/Cpw2UhMTOn0LPTKv/RQC2FoAEHiyQTtwgLMaWLDBM7T1yE4c4VMKSRFmJrhHG7Cx1silYQ/scKSRSu7jV4jExRn1u2TP0hMqf5Ex7CiyA+PyGGtBv6A5JiEw3PyU3icsbLih3v5vnTJI+WkiC7aGJAZd+O6sSYMOE58IlUo22EMPwrVDsi7hcqfj3d0Lz2spnBfe8fJF2C9UXrn0UXOaLshBNOIq2ownTynER4G3I4Q6aGssT1ZdfTZxG/u6g7+POQkgRtVT1oYxDpQrtsI5QJNe02gfApCM5hXbwXmGHRIBF98JTCEtpdvgHVLWShVjzwKJAM9j6wltWnBMII/bnfAQokSr25HILSR/3/TbgWI1jpGgfei1puyFEeDySRRRiaodoLycFCN6PYyFkWBclbyxNP598itDEda7qJQAxjoYeWoU4sxUsQtYQ1qQDhiv5LKIu4j8ajsYbfm0OIUsVvAVCQll76SwZThoXSWcAPYoAoTq1iCIPyDHDXDVJ74mNmiokx9HeMU7rx/xcEbXBavSiqa2RVupHhh57AQNvyHRZhCL16TdkZc2QPBFXowhpemHt+C1KV5bivk4xiLQ+scZCOk0AAXVdjYrpB+BgK6RlVYDP7yFCWFmS8gzVVd/ufk9q0IQtXEBIl7NjB3EPZLaw01R4ZhMH+8fwr1AyDB0FH6xj5TQo47HP9BpRbulA2LUOX/KBrFwMFwmS0rwGUPI0wjMrBjVBhi9d+ZE3KXuz+fliP05eSPCZxJYm/bdlsIjss3kLbS+TYLymEd1nqt9TqlWC+rYeGaqhE5O3vpIdm38VgCN3BujushyyRihS3/A0TG4RXJ5El7TJIwBMWKuueTSWM34CIFT2tDyrIqWvM7gWSN4bW9OQqQngepBWgnb1ErddoEWMz/bNF7h0k1l3UIiq0jNkGiNxCq+kX+D2EYWMCJB3vSZNZkIfj9XdiIez4c4iFSEw7FIfDNNBvXfAQhtk9iUn56qaVv4+r8EmqFxdmouogYjuKTf1M30MY1OEgq2I3R2wlkU34/3RMJ/JeWCbx178bq+JXFT2EAVvBVzT3qsaIRh3rObWOw2mUtOJ3CFvVJuUvSgHC0L6WiODukz5oeN5zbIuQ21/L3vZfaW4Fk1PQ04maPq3AI/rtsgJ0mHrAno2HUBEvNwh/Br8p3aaoIUMSsTuIImdJUhloivARFlqVdIokRFu3eLSIIGL/LQeuchFFvA3x/NwgDMwreENn56KSKjD4gPoahr0T/vBlK/5nejZCLS/3uR+IAidx7v+mcpibqjuRR/RCU0AY1KAaK4R2rnwWlpxxWd7uucMQOjsQ6q3Nsw9b54L84oWynB7C4OA4CHN2NfkaEUCr67JgfITS6fuwx2GQ01q3399CIRTf3tvrFi0O3Uqz/R6aZ7D7Ph3WNwd10yAI9cqmAlVlg4wqsUrOkte+4lG/LWOsCFMKy0bJpJxmKIUYRnuBC2qO3lcoSjm1IC8CHO6prNMfgJH6ND4oIIYMKjI1tx5C+md7u0h4q1geDf0ClajiRShutKMRlRaDcJhSZ4XGKh9GLP6qR1N0WOcc0ZJb2jkIUQdNvrpzvgLd8JuifJKUGQehIAwYg5S2A2PDKiu+gUE0o+8eZmvABHc2egfdNUJkSiEWH21dYRKLgU4x3V71IQ9h7pRGGA+RA1LXPovjumb0ou8eZmvMUZQrgTEVIssDpnR70T58bazh09+IHA+HMK2KyYwlGg+C3d0xwl1axA+J+iELDmqKsKQvRGl/537Xs+RAC+M7kQddDkKI80Pqpog/lOI5r4XCYEQHFcGgXhyUvqEoQxCGavkzXV08EguB2MSj89ySg5DlwztXTH0kVqIN3mdtSIdUouGMgzBKywLCyFk8sBWMBGnDAGFiRyGsTyYQqk1qkHwN9y1m0pRg1tPGe9m2ERT3afcgUHWNM2Sb2xAagdFM2g1Y2kqmJSY1TouHUFS9T5zGa1wb+xPSDifGPtO0o5IiwUQjvI3vK49RIXRxiY4hEXMR0rK25oQmPpc5dsbzNNT8HLKfivjsW6qyJkQcLZ2n2oM4QjSJiw2MKYFQoh0Gz9XKPAvlN8yTaaRssXNAMzJR/7DwRFy+QOVOuzIL2kctY0KnV3jJM2NrkjVzH0lSfuFhxMAOqS8X97c1kF1Q+ZPAhKnbHT5jOdbssRHS+2yWrGFFmot49sRHknyp50LsOm1u0vwph8x+1HVBghoh9B3Qt769L5YROuSoTEIuGZxT9kSd+oKd8Al1QJJcV/ZtdkWn1djd39bA1/6LfDyF8HlnBKjEsqXd2w3LtK2J+3UfiZtQMa9FicTbTMiwv60ByQiKUR7CoG4DYekOhPVY1upyz8CiiYlN+jEtx97jEoEiODTfwIaZDOfL2xEGgWkVEAYLbtCPuCPD97weQ92lvH1Fih4kYr2tqHm/TEQPRlgwKFCmDe3dyAMmP0R4TRAGqQV0D8d3McZI9BWHIecUb1uTou1v7PH++JO88aNfWHIOSjWIy+tUhL2o/4skF0K4gg9x+A6EiVjDl5+FnB7NigYt1YxL9NmbWPDxBdsHjqkcc29bA5Ma5Eu11WE83MSfCRrN06O9Op1D0WbTR5K0M74F9eNCZkb37eUx4jw8QA832zc4VDHSvhnVWxDr+nwkST8H8V8QiMJZBtwvb6OEHt7vb0sJGUPEp1lKwCfStoZqjofGJhQ76QzIDyuCqWaqqntmiWBLn2lbeoA/BDJ5qgjkpGhjgS5JReG3L4DJ3NbXgyDCYyRgvyWVpD8M8+GdMc0G4iSl5Nvln+8pqtRnovDbNyIJP158Y4ErNvWC/ZgI4v9KxzRhqa2xp6irAr9cjcb8HcGY/nhQGfQV2k7YGT9UjYrA/s8b2m8JIxGX7p9bBCTKE9qPRzTir67SqhvogV+XTObuXmBoRcMovtHP38vWJHKL/fNDatB4ysXIDR6j+jyKsnX/d4larz8bNBI6AUvWc3iUyA/3z/HpUatykxp3OH7uEBhJ88Nv34Ikk2Jfot9zYkhMAsarEyQRxnP8/es0LBl4lsTIHQITfPnZuh8HJNZcRG9JuvtPnaIB9eV9ljCSdZr9a23xRxnyLG5W+WJOB19epO3njUmh86NYy2aIfsceSxhQmI9qbecH1UuTVKjTApg6BCYngcjQF71KwnAofAsW0R4OO1kvPaDmnUuy2Jyzy2j8DKBO8QEiaL8ClTD+bKWbR/Ftzhzi1LypOHx7ijKfTN4SLxDlpU0NIX6C3GYeaFa3c37yniwiltlKN492L5dy1i32XXuCGeYBUA1KzfiKGPNqftCdCMLgsERiTaZNltZ0AWz3EgZn7SkMajrbjRUg5CZpohJJakp1mrY1FvbrPQmV8oPuaVmN0YCpSe4SU3hViV0/pIv825bqPC2RuKZI6UbD536XKUROE27dJ087raQtYVziziUMzhow+3O6MfUQ8hU1Wg216vw5pm2N47n1RELrizJHTzYFnY2Q7BBT3jr++Z69GB7ClLgujK5TeBhfLuPJux/68FbhmDrBjuVSrxcjMKWbXoyon+Zla5bv23L+FIRVsbTIlql9Ip4w+OFrsqohxLJEZ3u9httPs2dP1Kawwn1BWFDhewshtoSBONGTH3RzK0VM7L4j7oLMIh/vidqzr23jj2c8DCHC1BNBGHPBKyL6gs43lTpdJ9i+hAF9bXSUdkhvYhBxvHPkNEwf0nfWlBmECWH316FS3B0Tu7vbcij45EWiNzHqL73eVgwJENrFpDGQuzuVhCkqJZN7P55JS4+Y2H2brQG3dJ3oLw2riyf/busRDqNGW4qPQwu63baZYrrlL2HQ/LwptXTPlM7HW5ZL6/we4XumzztNBqK42GqzWiQGbShbYyq6rJjQBe904PQMnI3JJ6lyxvZ534cI2V79tNIy/ZYWps4RVM1AhrZujaLWWRIzIfsxTzIYD97NLF3aqYfcsr36P0KEzH6LVI/IzKPdE7Guappm1Dc3pSD/sNZ0opZLY5qUkwNTnJD/zVdltg+wa6bcMwTecMXZb8HumUmdx1j2Nq40p8PprB/gI4zdBpAKTSzq7CLdxEo7NELucoDLJq2Nhm7KstZjX43smSnjcnJC0/bMsPueiiki4CPspRRLdwOMQpMoU5feR/0xWwqBmyBPQ4hGbzQaczN/d9xvxSFKYtq+p7S9a0mEFVke8ksN052ZWxiaRLUSjb8MEnUkYe5iVzAZcaOavnct2n+YSc8RASEc46Ipw27iZf3CHguYm9AkOnNjD4TJV1EI44ERzEeGgkIhjPaQXqZaREDoxwMaPm3Rb7ZGp3vVaqW50ydE25n5KYeibm9BevN/9ebT4m0R0nwe9zkQF12m7CHl7wOO0Xw6DR4pFTBeNit9x+mPeu+KuefmS8kEYgxpkUfUyCXyo8RSVC6OPX7bPmD+Xu44aczYcqpu1utl0/g2u2e37eVm9+OnOv3vTaBGYfCS2I+fcqbCX0UQvAfJb/JMBf65GH8V7TgXI+Vsk7+JvLNNaMceQ5h6Ps1fQ7vOp2HPGPqyM7q/jnaeMZR2TtRfQxD9XG09J4o66+vysMbqb0HsWV8NxEMYndf2i4kd/w7a57y2tDP3/gra68w96tzEl7+OicDCX7vOTaTn4Owv00TQwjNGBrkIqfNLb3YUXr8Zee2BN7vPL009g/bb095n0EbTALXhtIWyb0iwM+Pf8Bxh9jDo1LOgL+izoL85KRX6Uo6tZ0FT53mDz/xL8kRvbbKx33nelD3qsGeyf2eC1P4xvNxox5nsqefqf2OCc/Uj9dp1rj59N8JvtGMh4nuQ14v7e/+7Eaj7LaBmvG0hS9IM9RtMAHS6UJdy7Lzfgrmj5Iy+oyRGYnk+7a3f4kch/HGCO0oi67HPHSX0PTPEKaLkXVkeSbrfPtJ9/2JV1eStgQfcWBTJ6H73zNB3BT2hlKZaUbWJCK/fhg5qfulB30YLzbbcyQftsuj6wLuCmPueLlPuQYDGiaasSpo8S574cEyCtXG7mYoRtipGdnTf+57oO7vggs9esnoK791sklH6Bx6RcyDVLRswytwmj3KPauna/84u+t417/rKZYJJeiVcSCV5y/Rr8iz/reV+f0k8urvGKlypxX4Cmh+iiyxrv3hguAgpOS1dkxA8/mQ4AinoC4HLHXXvzOijUk4t++GGukZYgW067lqRp8wKUE6waCXkyug+9x8+kIfHrzckCINYgIxgZIpSRT1mEVmT35tDu+dBrKNJfWzD3gfb7dHSJBU+fv8hfdluHrziWGFZBEfRb35DdL2iE4RophzN4uhtf5nZ0z3c7dtjXScmzWLuCPPusDzLMjc1HoCQ8vsnwPwRa01INN/0eQaqAPWOf8gUT3fsCd6XjClCrffFzPLaAAs91JJF4jbcIjOFcA/peSMa5oH3kKLbaHIaEKDGbuTGjgXn54kFogrQ5lOYoXGLuP9jXPQBgeYQ54oF1QETJr2jUzJzaottooGcEP1uRKJ2m4IkDSEt4FWoe/SYjF8su9awrhTWlpdFwhklSyz2P3Yjd4zM0cYHi6bXsYztllwmTGQ+BDeVoJswNvnAfcCcO51ZiHBcmbfPrG14EjPGgqHMUOVTBketz70VlrB9EHY/mCO76cZs9THudGZuTPbv5WYEVcSnlXHXmcH5/dCTtVbwjPjGAzZOxUnS6+tuXxfMsGdKnEN7GCy5xEqbx7mXe8fd6jAiBfs3s+AxYWe/1cVtuhfnQKzS6Yg8ZOBtdQ4a8jFc9K337EVMRON3q+c/drc6OguzYQKReH7U48dnxhohcQoKSbelafN9T8eWvN1GRmvU9SrtuIuCm1Bw18bim2OyNto7WowCmC+l3Vi9CyGVSG242OJsOyrosoVGZaXPXg2hvfNOJE6SpuP5cgI3cRjlhbczDBqbKps7sa3uMCexTad+F98jPbRkyrQvQuq6NvIc0MWRkuhhGbUcWPgv2Ez/TpG4ET+wM8p64sZnUYTDFYlRMs1hxQWL5TXFEWmHljc4m2JK5lJUKs4g7mJFBRLTFT2wn1sxbEcYrYsHFtWJb9guno79yiprY6DM7vVxGpXxqBVws2AWVFHDcl18a09nLRU2JROlk9t+Nx2xKdC2mFsQyBVNUSt2omVC0qFzkLKiXt/BJxCiaxoiWKxYZAG3oE3cbtxHyH3U87e/iItluBHGbI16s8Ww622aJIwScm/6mEi4iEde3CASeQczqs0BhoUcLXEIWBHiuSsa4PUOBLsQMgJfe70FBxhP6jVlFtuEQPzxzNgslYsDG9le9Rwqt/ZouViOkTNQ5H/cqSYRK0WwGU2/AZrEu17foIjns96smNhhZLbJ3Ny+1iiA6Y5wX4S028k0qlAxnyXsjcoC1KdoNFCCjg4FbfwZhMpTWRLNJuDQ9OEk5zXbCcbA8Q87gJ/8pEVUjUTOK8rgJbjIEDwAAAXFSURBVC47kRPzHfVnETJanfeio359a4hNzChymthGPkIT9T0xhbskPPuqTZErF1otzwnILppNHdT1gxZMMpW0kkXO6zG+iALmjfX7PEJGUH2xcE+3lJ8k0XLgcunNWXrSG2rDOpaIbcf2OAT9Z/+Yff+ICn/LlzvwgxboN51WuEeXmacudyzHQMiYm0zpGQKIXto526KKXdtUdXnu+uUNMmgT7oIh6cfC8k5chN3WVrDFithPW7BhzgCWSvIKt8c5+lxSwM2fP5dogLuMzP4IGadBlBE87HjOLZRKUDrxIlgicN42LbWJcA/1sYlG841qEs2ctXsbQyQSNw/bsVoaLuQmdr/Nk1J9Dt3QPzoNGuAON3EQQuL6KenP+9LRVHjamDMnFZsIYI4kcJ6TMHqWTDhDfjSWmy0jJHsY6rhbFsFAwU3buscht6IvFjwVzynedoxHdhDbHf2hCNGPEmXBMqVXsKndU+4SqqYTK5+bjMb+qoc+cjEJVpokw1xvJNO/PlyXFpAlEUXs1ucy4d6MhGw8DayfQsv15SstoSelraHaBxCi2zwtISe+iKTaPUH0OsEnuqANHAdDqGljvbVx/QRwC+c0cwKt6ANI1vumhk3uOo9oYG9f3H2WnuJGPi2l/zhCdE5HEsBGmERrnXbunljA5eZ4ra8ryBU0jeR8+mDkI5SI+3Mnk0nTJSw1HXu0NlJNs4bh4kX045V9+dWWdOnDCGN6QNi4gte4k/T6k1rWtGllNHbXyng8mFbg3I+iIL37mxVtkj+rJKojzEvdTOafhHO+YhiY38tLfAQh8bb0izLVjqfs4/a2swU13azLmvT+pk0qo37XXuaKy950OZcVjOub69PSviq3vf0kPzvVDDO1qTWZTyNEZ6+02yCp56tXhR0vd54RKUlCrmCWcZ3oWtHQ9jhDRcNLD9/Da4kWnUz2dVu++1mEEMLl2fm88no7xkPlqHV9saD4l2hcXrFyc5iEfgQhemC8LrFq2RsPo90rbo9WD6BcvdizPXw32djbOvzS/TEREpvKspFgvPJ9U3+p8A80O4gkXVn6u/V+XMXw5bMH2NCPI4Td7bVMDOOzr/x2a4ETJYuD4BXwW8v2nnXxHMOXqZX2DGM+jRCdv8TYSPQxc+9Pb7c3l/WPiWuOhOs9f8fY+X2G1T9g4MvhDPwoQqKNmVIMY76TXW0CKbe1NBXOqcJbmWco5rK12dn4Y5XtxB9fyhysgZ9CCC0s1UyMatnM9caSW85sgRVd2wempOkKXsyczVbSs+tMthZ/dDXZJ/PlCNH5Y3Ig+Wr29SloDbSd1nCBsWloKYdxi0XNMDFeDFskNfbp8uk1W83HH1vLPn5IQD+JkATjL0mMADLz+BAOyOqOesNTScdYLpumrhcKBV03zbKMsS6dDnv9brgL+PzhMcOBR/C97B1mHxkhmfKXuL3zQNZK2eenB3pYtuvCDuZRpdVrVci//bHr2tTfbx+enrOlWhIesdMvl+gz9DmEHsYkHwmdVLOlzOrux27pOv9xt8qUstUT3mNqn8X3eYTEMiQNH8XL7MnVy/3Ph7PbONTz27OHn/cvVydZPu8yvnk+LAbl0ecRksE+NUpcDnjDPKlVSwRpqZT//Xx1dXNzc3X1/Dvv/6raOOGDAykoNZ4+bl8iOgZCQj+feTYijpVQo9GAf3Z+tpp9/kgAw6EjIQQ3ls+mSNuhlK9l89efF88NHQ0hglCk83mQBF5ntW+VaR86JkJCPx7z2XhAeQARs5N/PCY8dHSEhC7vrkrZDsdN7qBGJ1u6uvusb0jS8REicHH3NyXiBHYaFJ+IuSWfvrnfw3l+gL4EoUeXd6vfjWwpW2uk48w3auQTjX9XX8C7gL4OIdD57cXd6lcmmwXn1+lUqzWgarXTAX+YzWZ+re4uEsHAcelrEQZ0e/nj4u7+/un68XH1+Hj9dH9/d/Hj8jPx9P70ZxD+L+n/AL9osRSpLLkKAAAAAElFTkSuQmCC"/>
          <p:cNvSpPr>
            <a:spLocks noChangeAspect="1" noChangeArrowheads="1"/>
          </p:cNvSpPr>
          <p:nvPr/>
        </p:nvSpPr>
        <p:spPr bwMode="auto">
          <a:xfrm>
            <a:off x="155574" y="-144463"/>
            <a:ext cx="1973257" cy="1973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278" y="701040"/>
            <a:ext cx="1371282" cy="1371282"/>
          </a:xfrm>
          <a:prstGeom prst="rect">
            <a:avLst/>
          </a:prstGeom>
        </p:spPr>
      </p:pic>
      <p:pic>
        <p:nvPicPr>
          <p:cNvPr id="8" name="Picture 7"/>
          <p:cNvPicPr>
            <a:picLocks noChangeAspect="1"/>
          </p:cNvPicPr>
          <p:nvPr/>
        </p:nvPicPr>
        <p:blipFill>
          <a:blip r:embed="rId4"/>
          <a:stretch>
            <a:fillRect/>
          </a:stretch>
        </p:blipFill>
        <p:spPr>
          <a:xfrm>
            <a:off x="765493" y="646906"/>
            <a:ext cx="6253755" cy="3803174"/>
          </a:xfrm>
          <a:prstGeom prst="rect">
            <a:avLst/>
          </a:prstGeom>
        </p:spPr>
      </p:pic>
      <p:pic>
        <p:nvPicPr>
          <p:cNvPr id="9" name="Picture 8"/>
          <p:cNvPicPr>
            <a:picLocks noChangeAspect="1"/>
          </p:cNvPicPr>
          <p:nvPr/>
        </p:nvPicPr>
        <p:blipFill>
          <a:blip r:embed="rId5"/>
          <a:stretch>
            <a:fillRect/>
          </a:stretch>
        </p:blipFill>
        <p:spPr>
          <a:xfrm>
            <a:off x="1720533" y="4450080"/>
            <a:ext cx="2650616" cy="2152014"/>
          </a:xfrm>
          <a:prstGeom prst="rect">
            <a:avLst/>
          </a:prstGeom>
        </p:spPr>
      </p:pic>
      <p:sp>
        <p:nvSpPr>
          <p:cNvPr id="10" name="AutoShape 6" descr="DAV Logos - DA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png;base64,iVBORw0KGgoAAAANSUhEUgAAAUAAAACdCAMAAADymVHdAAAAtFBMVEX///9dXFq/0itRUE5YV1XR0dCPjo1oZ2X8/PxOTUpeXVu80Bbu7e3Av7690SFQT03s8cXk4+OAf33a2tm0s7G6zwDn7b1vbmza5Y3Q3XP+/vr3+enT4Hzz8/Px9dfKysns8crl7LXb5ZX7/PLK2lTL2mR4d3XC1DpGRULy9dr1+OPg6aiZmJdtamg9PDmGhYSop6bZ5Ije56HI2FTO3GzD1Dmrq6m5uLbK2l3F1UaVk5I6NzMJC+zLAAAUXElEQVR4nO2d+UOyThPAV0VFUBIVLQ3PMo9Ks7Kn3v///3pn9kBUjkFFe56v80MH7Plh9hh2dmHsKle5ylX+4+LmiSKCl2PDuYmy18MSCLjhSVnE7VZJ0hzRijKNTKUbFi0/yVHkxtB58Epc8FKrnIRfrbSbwEQ8qnLpJjSLZxF55ZgUcVa0srxHJed8iEDusjZeVLYA5jIkKUqAscG1BAT1mrYXPycB7t/xRD7MjpWliPXeppRlGpmadccD2UajXK7XamkCTEDQDeBHAZjrifh3NILmlFKYoRkPUC/W3a8vmy3WaQIkEwzkRwGoLUQCzcg6byp/SyhM+zs6DQ6wt2D5RS+jl41UARIJBvOjAMxkRPqjTxLA7DdhGOlHPwwBcN1g+SUDFDk9VYAkgiH8SABzsht/I7bhfjzA++ikJMA1yxeLBRYN0DgeIIFgGD8SQG0sEolRG6/297H8Rk8xSXCAeWjCS/elbBc3MVPRwHiCofxoTVizeaD2AwlgNhvbhuO6UzmItPKuzWx70UgdYAzBcH5EgHIYjB46PTEHcQA/YjoDNY15WdrlfK3gi3kgwOB2TiUYwY8IsCUSmhHb8GMMv05sCney5I1abdHzR01LA6MIRvGjAcxodZHUH+JkehYNcB73IBTAfUkPYCjBSH5UgM/EmgsxY8y52OdwEYAZ7SWIYDQ/IsBMUbxziG17sv7R5tw09jEQAMb0avEAAxLQivsEY/jFAPQyOak5Fz8WXUYDgwjG8aNq4CnNuRgz7pIA9wjG8qMCzBjSnIuZASt5imjDhPn4xQDuEIznRwaY+xJJUs25ajjAGDPusgAzmrEh6LZi+ZEBavKlXPdoc25EiX45gD6CFH5kgEnNOSvUnBsQHsHZAfqHZC0jlzko/LYBRk0NtKWowdHmXJwZd1aAgTUuCbOhXKJkRNfAlijSjGiMhJlzpJWBhAADMBzehDOZm1QAZnLJzDmzE0xgRdHgS/aBSQAaRgKAypyj9GHZUHOu/Z6CBgbIL9TAhOZc9jsQQLwZ9+8CVOYcZRQAcQIXx4ekyBcB6PWkaQFU5lz1CHOOYMZdDKAnaQH0VueI5lw2wJzrOycHeIpFpW1JDeAJzDmCGccBvv2TGpjUnNtXoxGNX9YMdy76ewAGvXAU5hyjdWRZc8+cI06BIl7IHgEwfmFJyh5AY++PjSTqA5U5R5oMB5lzxAHcHIbxSwxQubdt6hfP8SANvNnLKECSmnN/dmrfoYGPWpRKCNDuSfkhaYiQcIDhGqirjL4ik05ozjk75hxRc/fAHw7Qk0aCzvAQDfTEjgx9pDlHMuOiF+b/coBJzbmnrbSntElgNhvyHmIfYHh/lipAf7YxAHdLeJQ5RzPjImbRewDD5bdqYFJzzj8hbhP9C6PWU/YAhungbwWozLk20ZyzfEkTzbjsU5RzV7AGGnscjwBopArwCHPuaDMuHOAOgUw0wLiZYKoAtZooWZdI48NLmWrGWaFmHBUgyu9twrlk5pzjtUfi1CfkRey/AzCpOTdXKT8SG320Z9dRAPe7ykBJF2AmoTn3IBPuUCeB0b6FBwMMM+UCmB4LMOYxqRhEs8KRQE5gxh2tgURJWQOTmnPDZMFj/KtjAcrH/4sBZgxhzlFH1SxLFDzGw/8f0MCkzpbKnCNNAyPNuH8FoDLnqPtu5MSYZIhEmnGnBxjc3acNMKNJ/y8SP4AiQpNM4SjHzPNrIGXWcwjAnNw5dEscF6RWEV7GxO/0TB+gcQKAMRG1sTTnku27IbwOjDbj4gD6ix0JMGZCfToNDEvgRppzxFcyypyL982MNuPiAPrl9INICIxDmvCh5lxs8LgNOhcFGCIHAVTFo66yScWKDR63RSx1gELLzgDwJpk5p/bdxCwExJlx6QOUtUsfoPYjQlM9DWjmXPw22bMDjB9GDgOY0UT52tRXLCLxdowGEg5b+K0A9YqUNS0PdYwCde9cXwSPNOdizbgTAYyFkp5rx0aSmnNy302kOUc5rOLX9oEb5yLaS1vl6caoCx3CRItezCPw+wsA0sQDSN1305TBw4GTDuwRAAkP+a8BSHTXUDOUWXjwcKfKf0sDxdP3AFLNOUv6u4T7dW370fx3AFKPUZjHBN8s36UPkPoygZLRsU2YjYhTQWXOhWlg2NawX6iBW/hJAPcf2AYg+SgUac6FzBwpZtxvAbglR2sg9RgFtToXEpxixtEAiqf9FwFsE1/JyEEi5BA9k3TuZXoa6G9kZwZI9bqKNOdIZlyaAP2SEsCtjtAPMOH2rUDrj2TG/eUAt8QPkLo6J9fMA/cbWowoewBDZiTRvjG/aRrDEh+jEBDcCt9ZEwcwRE4OMCzKKQBG2GdblNTq3D5AJ/5d/rEAf3MTZg/EdzIS0/7MMX417i8ASN6Lh7INMOGpeHvBiWbcLweYSLYBjoivVaWz5d42HYd4/n7qAIWRfH6A1H03yvFgx5yLPTL0bACFXABgwlPxdoKrt62/F2Bg9yYungZgzHKbJ9/CYNs5dcGk80sK0C1LWZ5ku2uAKIBFJbQ8dgAmPeR8y5wjHNy9DzBuyFMbrjVDCq1eXA7abKhLqdPy2AXYTWbObfl1Of0DAB5/hmq4nMEzYQ8g9c3+p3htun2IXgJ+xCZs/H0ADzfnIg5IOBjgX6iBSc25TSdIN+PSArjbG5wWYPAIvgcw6SHnXnBvK9PlAO7KRTTwYHMugRl3LoAT+xIAqebcuwjumXMJzLgzASxJx6kzA0x6yLm0/nwbis8NMGQipPidHSDVnJP7buSpC0nMuBMDDBaPnwcwesZ5OoBtEj/vm1XSnCO/y98GGGtYHApwwy9KA33Znw5gUnOOB48+ICEcYKwcCNDH7+xN+CBzLvic0PMC9KnTjf8zlGcHSDzeU5lz/NQFmktWugB9MLY+43l2gAeYc8nMuLQBbvNLA+BG2QMBJvxm1cxKaMalDHCH3wU0kHowx8acI7pknQXgLj8SQOO0ABOacwMnmRmXKkBtl98lNDDhN6s6lJ01ZwK4z+8SAMnmnJy8ED+GfQaAAfwuAvCQU/FOC1CNcwm/7hrA7yIAqYecUz5BfBhAJcm+LxzE7yIAT/HNqrQBBjh8B/K7DMDDDzk/G8D9ugTzuwzANtVRi7ap4RwAw/hdBuDpPkEcBrCkkUQBjA8exo+VJ5SMSrsAaeXLhQGcmRZFzOQ2iJD6okCSHwEwHxu8F5qVS8pqUd/BTitfYRmW7e0dTQ4eh69ylatc5SpXucpVrnKVq1zlt0u/KaXN4AeaP9Nms8tYtdmU7zNGKkSf/8lYp9msbmLPNqHa/Gcf/602B9yU6q+Gw1Wzv9kt3hkMb1ciusyvq/JrqsgypLhSncmwKN39VKZeJFEYUXzWrmLOA8i5o8o/lRGH8+b0dAD/OCYXZ8SyJveDGDrOHWPfpvJtn6kQd6zrmE6bDRxTrfd/OGrdq2OZTgcDmNwf75NH7zyZYPpDXG91diguZDEjR+T35ji3rP0kMjEtz5mqKvM1HwG//NPM8tsrDAj/9Hl00+HhR/DHShVf5Qxl6qvyw82mwy87yZxWI+XRyloS4JNYi1mZuK/iwVI+OuicrABauGelaXqbH+8s5f/Z4eeK4EdAuDPAN0/rUyb+qQz7uUhL+C2bIr9by7rlXhsQ1PJ5NOPyBw9r3vMt1+I2nq8DqVheKveWfP08F34IQwuLf29mLcfhz7tvyvKv+EFcJl5N6DMYDdB6G6C0FcDhPsDPOYbo0wDy4x04wD5U9K1fHczV4lj727Ieqt0BhLndA2gNB4Oh75hTAPgJuT5wD7WsuG3hez6E/V7tzkUqH5b0RHiw+LZqUfw/gHE26zbnAiCv4ZR/8GEwm/UHB7/wDwLovXoM10D1ESLgYxEAriTAgbmzT3cmj7+BLB73APL2fG95R4RVRWzIXgAUt0HJOlupoDM59hp4xhYuxnENbL97xecAVf5O/EHcSWUfYIAG+gDGauAnP4pOAlQOy6oC8nuig1CAb1sAsasd+QG++QGKVPCUVSwEHtuGKyGiCYMGqpVNH0DUwBMqHxdown/uQQZRALN3EOJuStFA6+4DrykNjAJobQM0QzTQFAD57bt9gN+o9E/inEH0hxbFxz7Q/LOaSYAOykj0gdm7wSnfteIggm/A3yIBYhCH1Adaj7jFZUsDu6u5SipKA63b+fzWtytB9oGPltRAuP3G+8BtgE/QBVrmtGpaHxb+LzRw9mTiAObcy1NQsIojjMIvH7xgEgwwe1KAf6BbN5sPPg2cO84bAaAYZi1vOU2OwhYfKtQobMGAvg3wM2v2TWt4Z2WbJjpjieKzdvMeddNpcoDv7+8PfK29M//4tI5YswsCaK5m0+m0E9kH9iHEtE0E2DWzD6oJ44RrbqpmGQPQgqp9ey65EqDgwQHi7SnbAWhlHe6Kan10HFR4oYEiu28c0Hx9oJCm5R1UdhqAvkEEmYkSHDqIYJ24F99mFN4G2BFXNgDfVB8478KU5MnTDRxE+iD8AgCadyFdVKPOVioIEI+PNvsjx/r2NJALH7T3ALY/vb0kJxAfwAeofac9FfMQ+Gc+7Xa702CAeKs7AoDWUITyaaDwHgA4VRhA56P2yhsYRtDT3Xfa3W8+4fiEUXPU7vJuTwwinU/f8QZV/ySIj8IzMc6OnngqU55KGwG2wbx4wjH2Wz3/ZnXUbrf/WFIDeXEB+moKV6dpaeDc9E3wYVrKp+/fgQBhPg8z+j56m6G95HyO/AC5CqJ2ZTERx9oc/zr0sujyTwdYkAx3KJWjMCTtn0jvAERNQ42/5RFFKiMEyIbv7wM8tPu7raYxjvkJnLNO1W+JdBzH+nwyY76umUz+mI43JN3zNWvTwgvfYv3aRICeKdY10e5sOmLtGgB+yFBPI88WRoBdCIGIullx31EA23cyC97w5T/ZAdooyjA21cYEsIU/vWJawjS/BxDTrVRmpjSF8dRzMzsCW9i8Y6NPWbAPPLpMFneFpjC/mnD/YaSsbt82Oym6t4+PH8OZuC4EHtvb7VBO3zu3t9D0um/i1tuMzeWfw/YI/h9h2JWM/YbJjOYfj493t83NoNd/gyxWM/8/eLM9FBHwt6zdFPL1oqn0bsXtTSojKIECCBFGrPn2Bg9kNrh/fHy8x1cPM1XcKmt3V3dYw6R7R65ylatc5SpXSUHq4hsfdcbsxrIhPodni2t5VkfPPrfiiitf/IOXboV7q+lf8KuHl3tMr/T4DXmWlFvhDoFlHtDuiWB58bXMPL9WwRMD6nDH/VqvxRWXyV+uLI8MxJPq+WLleZKQJ5RV763XPZmrXlmvv2z51ZK6KHFdh1Lw+5CZqFWZ5bHM5ZMB/BrXMkZt/MUqudpzTTiT5se1olYbL9kz+jiWJzZr5Gq1WovnapeKvE6vBcZaxVptXGDuDX6T2i7JUvVK/GM0+UkG0y+KYEaR311iis8T/Hpr7ZnZ2vh5UVoytn7lH+IrvELNJ2NItMK+Jjwo/6jIsy/WkjVa+JS0PNPHxs+PcmQdF59/ag3mvmJ0qE5pXBtrz8wt8ef9smaNEtRhbLNCplYrZnZ8Fo+SAhZML66xkC15rTHm1cXil0u2/JeLneFFWmgAcCy+P+gaxR90PJUAa2sDn0NeK34BwBcAWIEwLe4vWddA1caFls50eFgFrHxv4rK1hhmX0RvYzolkKsUc5PNcwL/zN/CjVWght7oojAt5VDDHcok7gLqvWCodgNkyuo7Oui5bYO3KkzIviaquvlicGmBZwwLkcwpgKwxg3cAiuRPUDQVQq2i2B7CcKz8/87QwNQ4QQEoULjx6yAow1ic6a2F8FzR8uTAg+6/WGFrajQRYW45VLH1SZ26uDhnUM+4GIFdnVuSFcOVBIhuALjYKl/UMXbQDP0C23lToRACxSYA27AAc1+v1HrTPRgv+EFpfz+RzOlyoQBHGz/V63oa4NlRUAawUQfkQ4IQZXz6A4plDE8wXWbHHMWwALp9/mN5q1CqggT1IVGeVsQv6KABiwB7EEswaL1gqbRsgy9XyZQ6wAtFdoYEI0EVFbq0RoqjDWQFqrZeXImhXA/4oLnh3DHC0HjMqFSAzNuDyGgGWc7YCWIPCYmIAsFfaAwjclgX2s2TjtQ/gz7Ku6ZAAB1h8eTHKAJCtWwog1Hf5wwpLrvNfWKqX3A5Au2DkamUACNGLNqsYX5XK4gWKDA0GW7CI1jozwAXTddGE8dw6fiefYeua/apXDN6E8TIAhJpKgGXtq14f/3CArPhV2QFo53To4ntjoRgKIKAp9iA3GAXsG5tnBQAhzFIArJf0Vg8GPB1HK16Y8k4TBtHtVgGbMI/e02o17QVL1DN4C8ZHye+kBFD0gfsA9/pAKI9dKixYJePrA22IX8lwgJVc0TAMGIcRYF7DhHx9IHOLFQP7yx70AxuAizWoG7RQDlD2BGMshQTISnlAZxu8YQb2gVxAZf19YB4fEjwGm5cz5T6QFfHnQu3N2APoaWAPNa+U56x9GsieDYPXHDo5XXchAAKEyYUAqNuGrGehhd17cYxJP2MTa5R0bPblGxiaC2tQUZvnhQD1TFF+33AxNnCm0EKeHsAezgfqEz710jFzGNWFBupiEHnme2EWCz6w+zRQL48LJwS44IWsa9qLlpEfpWVrPtkT88BXm60nuVxuwkeRHt7BNvIKZEpw+QV0qI6DLy+mLULBNCH/P/idfy2KYKWamEmzyiuiW7yiVrovNy8ZnIagKuqiv7Ixq1IDhmSs9KusaEPGwj0/DVQlFz/D/jMpFvnsEPJ9zbwY8NjcV4y+hgbiInGsWu+V616DJ1xnBSxN63Qzaai6SEyv5zezy7Lt/dRtmM/bKFwFXcnYReOFCw+B/+ib2/BL/GXbIphXYJ3/WRaJgWHBTRTb9Yqi2yK4a3uBeXqbWPIORinn8yphN8+T2ooOhdS9RFxZh7K/NFe5ylWuchVP/g+MtHlEv/8KN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038" y="5680234"/>
            <a:ext cx="1651382" cy="810209"/>
          </a:xfrm>
          <a:prstGeom prst="rect">
            <a:avLst/>
          </a:prstGeom>
        </p:spPr>
      </p:pic>
    </p:spTree>
    <p:extLst>
      <p:ext uri="{BB962C8B-B14F-4D97-AF65-F5344CB8AC3E}">
        <p14:creationId xmlns:p14="http://schemas.microsoft.com/office/powerpoint/2010/main" val="346896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Friction points for the Veterans Center</a:t>
            </a:r>
          </a:p>
        </p:txBody>
      </p:sp>
      <p:sp>
        <p:nvSpPr>
          <p:cNvPr id="3" name="Content Placeholder 2"/>
          <p:cNvSpPr>
            <a:spLocks noGrp="1"/>
          </p:cNvSpPr>
          <p:nvPr>
            <p:ph idx="1"/>
          </p:nvPr>
        </p:nvSpPr>
        <p:spPr/>
        <p:txBody>
          <a:bodyPr>
            <a:normAutofit fontScale="92500"/>
          </a:bodyPr>
          <a:lstStyle/>
          <a:p>
            <a:r>
              <a:rPr lang="en-US" dirty="0"/>
              <a:t>What is the population of your veterans center like?</a:t>
            </a:r>
          </a:p>
          <a:p>
            <a:r>
              <a:rPr lang="en-US" dirty="0"/>
              <a:t>What does the population that is drawing VA Education Benefits (in any form) look like?</a:t>
            </a:r>
          </a:p>
          <a:p>
            <a:r>
              <a:rPr lang="en-US" dirty="0"/>
              <a:t>Where is the overlap?</a:t>
            </a:r>
          </a:p>
          <a:p>
            <a:r>
              <a:rPr lang="en-US" dirty="0"/>
              <a:t>Who is not in the center?</a:t>
            </a:r>
          </a:p>
          <a:p>
            <a:r>
              <a:rPr lang="en-US" dirty="0"/>
              <a:t>What part of that is intentional?</a:t>
            </a:r>
          </a:p>
          <a:p>
            <a:r>
              <a:rPr lang="en-US" dirty="0"/>
              <a:t>Where do you think the students </a:t>
            </a:r>
            <a:r>
              <a:rPr lang="en-US" i="1" dirty="0"/>
              <a:t>not </a:t>
            </a:r>
            <a:r>
              <a:rPr lang="en-US" dirty="0"/>
              <a:t>mentioned or identified are?  Who are they? </a:t>
            </a:r>
          </a:p>
          <a:p>
            <a:endParaRPr lang="en-US" dirty="0"/>
          </a:p>
          <a:p>
            <a:endParaRPr lang="en-US" dirty="0"/>
          </a:p>
        </p:txBody>
      </p:sp>
    </p:spTree>
    <p:extLst>
      <p:ext uri="{BB962C8B-B14F-4D97-AF65-F5344CB8AC3E}">
        <p14:creationId xmlns:p14="http://schemas.microsoft.com/office/powerpoint/2010/main" val="414289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your campus and recruiting area unique?</a:t>
            </a:r>
          </a:p>
        </p:txBody>
      </p:sp>
      <p:sp>
        <p:nvSpPr>
          <p:cNvPr id="3" name="Content Placeholder 2"/>
          <p:cNvSpPr>
            <a:spLocks noGrp="1"/>
          </p:cNvSpPr>
          <p:nvPr>
            <p:ph idx="1"/>
          </p:nvPr>
        </p:nvSpPr>
        <p:spPr/>
        <p:txBody>
          <a:bodyPr/>
          <a:lstStyle/>
          <a:p>
            <a:r>
              <a:rPr lang="en-US" dirty="0"/>
              <a:t>Proximity to local base?</a:t>
            </a:r>
          </a:p>
          <a:p>
            <a:r>
              <a:rPr lang="en-US" dirty="0"/>
              <a:t>Specific links to a unit?</a:t>
            </a:r>
          </a:p>
          <a:p>
            <a:r>
              <a:rPr lang="en-US" dirty="0"/>
              <a:t>Only program of a certain type in the area that is certified by the VA?</a:t>
            </a:r>
          </a:p>
          <a:p>
            <a:r>
              <a:rPr lang="en-US" dirty="0"/>
              <a:t>No active duty, heavy emphasis on National Guard or Reserve?</a:t>
            </a:r>
          </a:p>
          <a:p>
            <a:r>
              <a:rPr lang="en-US" dirty="0"/>
              <a:t>Does your state have strong veteran benefits that pull these </a:t>
            </a:r>
            <a:r>
              <a:rPr lang="en-US" dirty="0" err="1"/>
              <a:t>folx</a:t>
            </a:r>
            <a:r>
              <a:rPr lang="en-US" dirty="0"/>
              <a:t> in? </a:t>
            </a:r>
          </a:p>
        </p:txBody>
      </p:sp>
    </p:spTree>
    <p:extLst>
      <p:ext uri="{BB962C8B-B14F-4D97-AF65-F5344CB8AC3E}">
        <p14:creationId xmlns:p14="http://schemas.microsoft.com/office/powerpoint/2010/main" val="394292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Friction Point - Other Services</a:t>
            </a:r>
          </a:p>
        </p:txBody>
      </p:sp>
      <p:sp>
        <p:nvSpPr>
          <p:cNvPr id="3" name="Content Placeholder 2"/>
          <p:cNvSpPr>
            <a:spLocks noGrp="1"/>
          </p:cNvSpPr>
          <p:nvPr>
            <p:ph idx="1"/>
          </p:nvPr>
        </p:nvSpPr>
        <p:spPr/>
        <p:txBody>
          <a:bodyPr>
            <a:normAutofit lnSpcReduction="10000"/>
          </a:bodyPr>
          <a:lstStyle/>
          <a:p>
            <a:r>
              <a:rPr lang="en-US" dirty="0"/>
              <a:t>Are you a one stop shop?</a:t>
            </a:r>
          </a:p>
          <a:p>
            <a:pPr lvl="1"/>
            <a:r>
              <a:rPr lang="en-US" dirty="0"/>
              <a:t>Intentionally?</a:t>
            </a:r>
          </a:p>
          <a:p>
            <a:r>
              <a:rPr lang="en-US" dirty="0"/>
              <a:t>What offices do you most commonly work with?</a:t>
            </a:r>
          </a:p>
          <a:p>
            <a:r>
              <a:rPr lang="en-US" dirty="0"/>
              <a:t>Which people or offices are you actively partnered with? </a:t>
            </a:r>
          </a:p>
          <a:p>
            <a:r>
              <a:rPr lang="en-US" dirty="0"/>
              <a:t>What centers or services do you want a closer relationship with?</a:t>
            </a:r>
          </a:p>
          <a:p>
            <a:r>
              <a:rPr lang="en-US" dirty="0"/>
              <a:t>What centers or services outside your own do your students access most frequently? (Do you know? How?)</a:t>
            </a:r>
          </a:p>
        </p:txBody>
      </p:sp>
    </p:spTree>
    <p:extLst>
      <p:ext uri="{BB962C8B-B14F-4D97-AF65-F5344CB8AC3E}">
        <p14:creationId xmlns:p14="http://schemas.microsoft.com/office/powerpoint/2010/main" val="302850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do we actually serve?</a:t>
            </a:r>
          </a:p>
        </p:txBody>
      </p:sp>
      <p:sp>
        <p:nvSpPr>
          <p:cNvPr id="5" name="Text Placeholder 4"/>
          <p:cNvSpPr>
            <a:spLocks noGrp="1"/>
          </p:cNvSpPr>
          <p:nvPr>
            <p:ph type="body" idx="1"/>
          </p:nvPr>
        </p:nvSpPr>
        <p:spPr/>
        <p:txBody>
          <a:bodyPr/>
          <a:lstStyle/>
          <a:p>
            <a:r>
              <a:rPr lang="en-US" dirty="0"/>
              <a:t>Diversity among Student Veterans</a:t>
            </a:r>
          </a:p>
        </p:txBody>
      </p:sp>
    </p:spTree>
    <p:extLst>
      <p:ext uri="{BB962C8B-B14F-4D97-AF65-F5344CB8AC3E}">
        <p14:creationId xmlns:p14="http://schemas.microsoft.com/office/powerpoint/2010/main" val="276951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Folks of Color</a:t>
            </a:r>
          </a:p>
        </p:txBody>
      </p:sp>
      <p:pic>
        <p:nvPicPr>
          <p:cNvPr id="4" name="Picture 3"/>
          <p:cNvPicPr>
            <a:picLocks noChangeAspect="1"/>
          </p:cNvPicPr>
          <p:nvPr/>
        </p:nvPicPr>
        <p:blipFill>
          <a:blip r:embed="rId3"/>
          <a:stretch>
            <a:fillRect/>
          </a:stretch>
        </p:blipFill>
        <p:spPr>
          <a:xfrm>
            <a:off x="1512565" y="2632412"/>
            <a:ext cx="4288965" cy="3280708"/>
          </a:xfrm>
          <a:prstGeom prst="rect">
            <a:avLst/>
          </a:prstGeom>
        </p:spPr>
      </p:pic>
      <p:pic>
        <p:nvPicPr>
          <p:cNvPr id="5" name="Picture 4"/>
          <p:cNvPicPr>
            <a:picLocks noChangeAspect="1"/>
          </p:cNvPicPr>
          <p:nvPr/>
        </p:nvPicPr>
        <p:blipFill>
          <a:blip r:embed="rId4"/>
          <a:stretch>
            <a:fillRect/>
          </a:stretch>
        </p:blipFill>
        <p:spPr>
          <a:xfrm>
            <a:off x="6139125" y="2632412"/>
            <a:ext cx="5173950" cy="3280708"/>
          </a:xfrm>
          <a:prstGeom prst="rect">
            <a:avLst/>
          </a:prstGeom>
        </p:spPr>
      </p:pic>
    </p:spTree>
    <p:extLst>
      <p:ext uri="{BB962C8B-B14F-4D97-AF65-F5344CB8AC3E}">
        <p14:creationId xmlns:p14="http://schemas.microsoft.com/office/powerpoint/2010/main" val="3552414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A05CB6EE714440B77D891899486309" ma:contentTypeVersion="12" ma:contentTypeDescription="Create a new document." ma:contentTypeScope="" ma:versionID="c755690c8b7d84e0e00bc191c3576d9f">
  <xsd:schema xmlns:xsd="http://www.w3.org/2001/XMLSchema" xmlns:xs="http://www.w3.org/2001/XMLSchema" xmlns:p="http://schemas.microsoft.com/office/2006/metadata/properties" xmlns:ns3="4823df47-aec3-4871-a084-d9de2a959c5f" xmlns:ns4="9e8e82d8-fa0c-46d3-ba5a-baa3fbd371f5" targetNamespace="http://schemas.microsoft.com/office/2006/metadata/properties" ma:root="true" ma:fieldsID="15f1101e4db0dc2e238a2893905c361c" ns3:_="" ns4:_="">
    <xsd:import namespace="4823df47-aec3-4871-a084-d9de2a959c5f"/>
    <xsd:import namespace="9e8e82d8-fa0c-46d3-ba5a-baa3fbd371f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23df47-aec3-4871-a084-d9de2a959c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8e82d8-fa0c-46d3-ba5a-baa3fbd371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B4056-2FAE-4658-B8CB-BD758D03E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23df47-aec3-4871-a084-d9de2a959c5f"/>
    <ds:schemaRef ds:uri="9e8e82d8-fa0c-46d3-ba5a-baa3fbd37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EC0C89-5A98-4F7B-9E21-FB9F3CB1589A}">
  <ds:schemaRefs>
    <ds:schemaRef ds:uri="http://purl.org/dc/elements/1.1/"/>
    <ds:schemaRef ds:uri="http://schemas.microsoft.com/office/2006/metadata/properties"/>
    <ds:schemaRef ds:uri="9e8e82d8-fa0c-46d3-ba5a-baa3fbd371f5"/>
    <ds:schemaRef ds:uri="http://purl.org/dc/terms/"/>
    <ds:schemaRef ds:uri="4823df47-aec3-4871-a084-d9de2a959c5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97F9A46-5021-41A1-9269-B1EEEF965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541</TotalTime>
  <Words>1544</Words>
  <Application>Microsoft Office PowerPoint</Application>
  <PresentationFormat>Widescreen</PresentationFormat>
  <Paragraphs>188</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Garamond</vt:lpstr>
      <vt:lpstr>Segoe UI</vt:lpstr>
      <vt:lpstr>Organic</vt:lpstr>
      <vt:lpstr>Vets 201: Veteran Culture, Identities and Growth</vt:lpstr>
      <vt:lpstr>What happens when an unstoppable force hits an immovable object? </vt:lpstr>
      <vt:lpstr>Visualizing a Veteran</vt:lpstr>
      <vt:lpstr>PowerPoint Presentation</vt:lpstr>
      <vt:lpstr>Friction points for the Veterans Center</vt:lpstr>
      <vt:lpstr>What makes your campus and recruiting area unique?</vt:lpstr>
      <vt:lpstr>Friction Point - Other Services</vt:lpstr>
      <vt:lpstr>Who do we actually serve?</vt:lpstr>
      <vt:lpstr>Folks of Color</vt:lpstr>
      <vt:lpstr>Disabled Vets (Not the same as Disabled)</vt:lpstr>
      <vt:lpstr>Student Veteran Populations</vt:lpstr>
      <vt:lpstr>Student Veteran Populations</vt:lpstr>
      <vt:lpstr>Intersections of Identity </vt:lpstr>
      <vt:lpstr>PowerPoint Presentation</vt:lpstr>
      <vt:lpstr>Intersections of Identity</vt:lpstr>
      <vt:lpstr>What is unconscious bias?</vt:lpstr>
      <vt:lpstr>What is unconscious bias?</vt:lpstr>
      <vt:lpstr>What is unconscious bias?</vt:lpstr>
      <vt:lpstr>What is unconscious bias?</vt:lpstr>
      <vt:lpstr>Unconscious Bias</vt:lpstr>
      <vt:lpstr>PowerPoint Presentation</vt:lpstr>
      <vt:lpstr>Microaggressions Defined</vt:lpstr>
      <vt:lpstr>Microaggressions Defined</vt:lpstr>
      <vt:lpstr>Challenging Implicit Bias</vt:lpstr>
      <vt:lpstr>Why Does Intentional Inclusion Matter? </vt:lpstr>
      <vt:lpstr>Why does Intentional Inclusion Matter?</vt:lpstr>
      <vt:lpstr>Why Does Intentional Inclusion Matter? </vt:lpstr>
      <vt:lpstr>Who do we center?</vt:lpstr>
      <vt:lpstr>What face do you put forward?</vt:lpstr>
      <vt:lpstr>What face do you put forward?</vt:lpstr>
      <vt:lpstr>What is our role on campus?</vt:lpstr>
      <vt:lpstr>Breakout Sessions</vt:lpstr>
      <vt:lpstr>Thank You!</vt:lpstr>
      <vt:lpstr>Questions? </vt:lpstr>
    </vt:vector>
  </TitlesOfParts>
  <Company>University of Scranton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 Black</dc:creator>
  <cp:lastModifiedBy>Christine M. Black</cp:lastModifiedBy>
  <cp:revision>33</cp:revision>
  <dcterms:created xsi:type="dcterms:W3CDTF">2020-01-29T17:31:33Z</dcterms:created>
  <dcterms:modified xsi:type="dcterms:W3CDTF">2021-02-26T19:20:53Z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0x010100C0A05CB6EE714440B77D891899486309</vt:lpwstr>
  </property>
</Properties>
</file>