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07_473095E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sldIdLst>
    <p:sldId id="256" r:id="rId5"/>
    <p:sldId id="257" r:id="rId6"/>
    <p:sldId id="258" r:id="rId7"/>
    <p:sldId id="259" r:id="rId8"/>
    <p:sldId id="260" r:id="rId9"/>
    <p:sldId id="261" r:id="rId10"/>
    <p:sldId id="262" r:id="rId11"/>
    <p:sldId id="263" r:id="rId12"/>
    <p:sldId id="264" r:id="rId13"/>
    <p:sldId id="268" r:id="rId14"/>
    <p:sldId id="265" r:id="rId15"/>
    <p:sldId id="266" r:id="rId16"/>
    <p:sldId id="267"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431D1B-2269-DC83-CA2A-7BD89F812D6F}" name="Lichtblau, Jobey" initials="LJ" userId="S::jobey.lichtblau@ndus.edu::42531730-198e-4191-82bf-af102c700bd6" providerId="AD"/>
  <p188:author id="{D058F4A1-DDDD-BCA4-4758-01E77B96183C}" name="Oster-Aaland, Laura" initials="OL" userId="S::laura.osteraaland@ndus.edu::4b335815-6db3-4a73-a369-c55ea1e4f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09"/>
    <a:srgbClr val="FAA523"/>
    <a:srgbClr val="FFC830"/>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07_473095EF.xml><?xml version="1.0" encoding="utf-8"?>
<p188:cmLst xmlns:a="http://schemas.openxmlformats.org/drawingml/2006/main" xmlns:r="http://schemas.openxmlformats.org/officeDocument/2006/relationships" xmlns:p188="http://schemas.microsoft.com/office/powerpoint/2018/8/main">
  <p188:cm id="{BC213439-DFC4-44B3-9650-C2CDE6623BB8}" authorId="{34431D1B-2269-DC83-CA2A-7BD89F812D6F}" created="2025-01-21T17:41:38.823">
    <pc:sldMkLst xmlns:pc="http://schemas.microsoft.com/office/powerpoint/2013/main/command">
      <pc:docMk/>
      <pc:sldMk cId="1194366447" sldId="263"/>
    </pc:sldMkLst>
    <p188:txBody>
      <a:bodyPr/>
      <a:lstStyle/>
      <a:p>
        <a:r>
          <a:rPr lang="en-US"/>
          <a:t>I don't have numbers for E-Sports</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pic>
        <p:nvPicPr>
          <p:cNvPr id="2" name="Picture 8" descr="green.template_graphics3.wmf">
            <a:extLst>
              <a:ext uri="{FF2B5EF4-FFF2-40B4-BE49-F238E27FC236}">
                <a16:creationId xmlns:a16="http://schemas.microsoft.com/office/drawing/2014/main" id="{C2110B89-4B87-4257-9364-D9640BD4EF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533F7021-AA90-4ECB-A160-D7AFF4CA9B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4BF19D9D-B66D-4872-B47E-CCDE2444D6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2841625"/>
            <a:ext cx="6642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3FC6A1C-0401-4B68-B08E-EFA66FC1F3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2688" y="5884863"/>
            <a:ext cx="6784975" cy="641350"/>
          </a:xfrm>
          <a:prstGeom prst="rect">
            <a:avLst/>
          </a:prstGeom>
          <a:noFill/>
          <a:ln>
            <a:noFill/>
          </a:ln>
          <a:extLst>
            <a:ext uri="{909E8E84-426E-40DD-AFC4-6F175D3DCCD1}">
              <a14:hiddenFill xmlns:a14="http://schemas.microsoft.com/office/drawing/2010/main">
                <a:solidFill>
                  <a:srgbClr val="FFFFFF">
                    <a:alpha val="60001"/>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25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9ADEB1-206D-4ECC-9FEC-7A4F9341C0DD}"/>
              </a:ext>
            </a:extLst>
          </p:cNvPr>
          <p:cNvSpPr>
            <a:spLocks noGrp="1"/>
          </p:cNvSpPr>
          <p:nvPr>
            <p:ph type="dt" sz="half" idx="10"/>
          </p:nvPr>
        </p:nvSpPr>
        <p:spPr/>
        <p:txBody>
          <a:bodyPr/>
          <a:lstStyle>
            <a:lvl1pPr>
              <a:defRPr/>
            </a:lvl1pPr>
          </a:lstStyle>
          <a:p>
            <a:pPr>
              <a:defRPr/>
            </a:pPr>
            <a:fld id="{1CAC2C84-5990-4EB6-92B5-0B85409CB6D2}" type="datetime1">
              <a:rPr lang="en-US"/>
              <a:pPr>
                <a:defRPr/>
              </a:pPr>
              <a:t>1/28/25</a:t>
            </a:fld>
            <a:endParaRPr lang="en-US"/>
          </a:p>
        </p:txBody>
      </p:sp>
      <p:sp>
        <p:nvSpPr>
          <p:cNvPr id="6" name="Footer Placeholder 4">
            <a:extLst>
              <a:ext uri="{FF2B5EF4-FFF2-40B4-BE49-F238E27FC236}">
                <a16:creationId xmlns:a16="http://schemas.microsoft.com/office/drawing/2014/main" id="{19E44444-0C83-4FB0-994B-B6917E9B38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BE0335-3A60-456F-90AF-09F6F6A61EBF}"/>
              </a:ext>
            </a:extLst>
          </p:cNvPr>
          <p:cNvSpPr>
            <a:spLocks noGrp="1"/>
          </p:cNvSpPr>
          <p:nvPr>
            <p:ph type="sldNum" sz="quarter" idx="12"/>
          </p:nvPr>
        </p:nvSpPr>
        <p:spPr/>
        <p:txBody>
          <a:bodyPr/>
          <a:lstStyle>
            <a:lvl1pPr>
              <a:defRPr/>
            </a:lvl1pPr>
          </a:lstStyle>
          <a:p>
            <a:fld id="{33E8E6C2-14D3-493C-AC69-97C1714973DB}" type="slidenum">
              <a:rPr lang="en-US" altLang="en-US"/>
              <a:pPr/>
              <a:t>‹#›</a:t>
            </a:fld>
            <a:endParaRPr lang="en-US" altLang="en-US"/>
          </a:p>
        </p:txBody>
      </p:sp>
    </p:spTree>
    <p:extLst>
      <p:ext uri="{BB962C8B-B14F-4D97-AF65-F5344CB8AC3E}">
        <p14:creationId xmlns:p14="http://schemas.microsoft.com/office/powerpoint/2010/main" val="35600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2EBE5-82F6-4345-8860-2DFA65462A37}"/>
              </a:ext>
            </a:extLst>
          </p:cNvPr>
          <p:cNvSpPr>
            <a:spLocks noGrp="1"/>
          </p:cNvSpPr>
          <p:nvPr>
            <p:ph type="dt" sz="half" idx="10"/>
          </p:nvPr>
        </p:nvSpPr>
        <p:spPr/>
        <p:txBody>
          <a:bodyPr/>
          <a:lstStyle>
            <a:lvl1pPr>
              <a:defRPr/>
            </a:lvl1pPr>
          </a:lstStyle>
          <a:p>
            <a:pPr>
              <a:defRPr/>
            </a:pPr>
            <a:fld id="{5432A090-69E0-404B-9333-8C8BC413F89E}" type="datetime1">
              <a:rPr lang="en-US"/>
              <a:pPr>
                <a:defRPr/>
              </a:pPr>
              <a:t>1/28/25</a:t>
            </a:fld>
            <a:endParaRPr lang="en-US"/>
          </a:p>
        </p:txBody>
      </p:sp>
      <p:sp>
        <p:nvSpPr>
          <p:cNvPr id="5" name="Footer Placeholder 4">
            <a:extLst>
              <a:ext uri="{FF2B5EF4-FFF2-40B4-BE49-F238E27FC236}">
                <a16:creationId xmlns:a16="http://schemas.microsoft.com/office/drawing/2014/main" id="{46E23231-3A42-4A69-92D6-EC5629C1B6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E81A7B-A34F-4E19-990C-B4046C7AE26E}"/>
              </a:ext>
            </a:extLst>
          </p:cNvPr>
          <p:cNvSpPr>
            <a:spLocks noGrp="1"/>
          </p:cNvSpPr>
          <p:nvPr>
            <p:ph type="sldNum" sz="quarter" idx="12"/>
          </p:nvPr>
        </p:nvSpPr>
        <p:spPr/>
        <p:txBody>
          <a:bodyPr/>
          <a:lstStyle>
            <a:lvl1pPr>
              <a:defRPr/>
            </a:lvl1pPr>
          </a:lstStyle>
          <a:p>
            <a:fld id="{0B683D3F-5EA9-475A-9E91-A185BF9A02F4}" type="slidenum">
              <a:rPr lang="en-US" altLang="en-US"/>
              <a:pPr/>
              <a:t>‹#›</a:t>
            </a:fld>
            <a:endParaRPr lang="en-US" altLang="en-US"/>
          </a:p>
        </p:txBody>
      </p:sp>
    </p:spTree>
    <p:extLst>
      <p:ext uri="{BB962C8B-B14F-4D97-AF65-F5344CB8AC3E}">
        <p14:creationId xmlns:p14="http://schemas.microsoft.com/office/powerpoint/2010/main" val="1587846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C96A8-A254-49BB-A80A-172A4ED9ADF2}"/>
              </a:ext>
            </a:extLst>
          </p:cNvPr>
          <p:cNvSpPr>
            <a:spLocks noGrp="1"/>
          </p:cNvSpPr>
          <p:nvPr>
            <p:ph type="dt" sz="half" idx="10"/>
          </p:nvPr>
        </p:nvSpPr>
        <p:spPr/>
        <p:txBody>
          <a:bodyPr/>
          <a:lstStyle>
            <a:lvl1pPr>
              <a:defRPr/>
            </a:lvl1pPr>
          </a:lstStyle>
          <a:p>
            <a:pPr>
              <a:defRPr/>
            </a:pPr>
            <a:fld id="{94A8452C-7854-4BEF-9EA0-0C6552221534}" type="datetime1">
              <a:rPr lang="en-US"/>
              <a:pPr>
                <a:defRPr/>
              </a:pPr>
              <a:t>1/28/25</a:t>
            </a:fld>
            <a:endParaRPr lang="en-US"/>
          </a:p>
        </p:txBody>
      </p:sp>
      <p:sp>
        <p:nvSpPr>
          <p:cNvPr id="5" name="Footer Placeholder 4">
            <a:extLst>
              <a:ext uri="{FF2B5EF4-FFF2-40B4-BE49-F238E27FC236}">
                <a16:creationId xmlns:a16="http://schemas.microsoft.com/office/drawing/2014/main" id="{ADBB19DE-4B64-4085-AFE3-D256FAE2B5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83C740-87C8-4CF8-B6F6-DD083D8B2964}"/>
              </a:ext>
            </a:extLst>
          </p:cNvPr>
          <p:cNvSpPr>
            <a:spLocks noGrp="1"/>
          </p:cNvSpPr>
          <p:nvPr>
            <p:ph type="sldNum" sz="quarter" idx="12"/>
          </p:nvPr>
        </p:nvSpPr>
        <p:spPr/>
        <p:txBody>
          <a:bodyPr/>
          <a:lstStyle>
            <a:lvl1pPr>
              <a:defRPr/>
            </a:lvl1pPr>
          </a:lstStyle>
          <a:p>
            <a:fld id="{5A44B761-9DB5-449F-BCDB-735CDDF376A1}" type="slidenum">
              <a:rPr lang="en-US" altLang="en-US"/>
              <a:pPr/>
              <a:t>‹#›</a:t>
            </a:fld>
            <a:endParaRPr lang="en-US" altLang="en-US"/>
          </a:p>
        </p:txBody>
      </p:sp>
    </p:spTree>
    <p:extLst>
      <p:ext uri="{BB962C8B-B14F-4D97-AF65-F5344CB8AC3E}">
        <p14:creationId xmlns:p14="http://schemas.microsoft.com/office/powerpoint/2010/main" val="180873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pic>
        <p:nvPicPr>
          <p:cNvPr id="2" name="Picture 8" descr="green.template_graphics3.wmf">
            <a:extLst>
              <a:ext uri="{FF2B5EF4-FFF2-40B4-BE49-F238E27FC236}">
                <a16:creationId xmlns:a16="http://schemas.microsoft.com/office/drawing/2014/main" id="{E4455F3A-65C5-4621-897A-00BA4C4D7E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B0A68C32-0F9E-4F57-9D86-CD623162B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878138"/>
            <a:ext cx="7292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5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CF1F185-172B-4B60-9E1E-FE78C879E36F}"/>
              </a:ext>
            </a:extLst>
          </p:cNvPr>
          <p:cNvSpPr>
            <a:spLocks noGrp="1"/>
          </p:cNvSpPr>
          <p:nvPr>
            <p:ph type="dt" sz="half" idx="10"/>
          </p:nvPr>
        </p:nvSpPr>
        <p:spPr/>
        <p:txBody>
          <a:bodyPr/>
          <a:lstStyle>
            <a:lvl1pPr>
              <a:defRPr/>
            </a:lvl1pPr>
          </a:lstStyle>
          <a:p>
            <a:pPr>
              <a:defRPr/>
            </a:pPr>
            <a:fld id="{0D88B17F-2353-4E47-AB42-FA4342463625}" type="datetime1">
              <a:rPr lang="en-US"/>
              <a:pPr>
                <a:defRPr/>
              </a:pPr>
              <a:t>1/28/25</a:t>
            </a:fld>
            <a:endParaRPr lang="en-US"/>
          </a:p>
        </p:txBody>
      </p:sp>
      <p:sp>
        <p:nvSpPr>
          <p:cNvPr id="5" name="Footer Placeholder 4">
            <a:extLst>
              <a:ext uri="{FF2B5EF4-FFF2-40B4-BE49-F238E27FC236}">
                <a16:creationId xmlns:a16="http://schemas.microsoft.com/office/drawing/2014/main" id="{27E8DD17-B8A1-4DE9-9E7F-C460CC7D57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AADEAD-7446-4A14-8F42-9F42571495CA}"/>
              </a:ext>
            </a:extLst>
          </p:cNvPr>
          <p:cNvSpPr>
            <a:spLocks noGrp="1"/>
          </p:cNvSpPr>
          <p:nvPr>
            <p:ph type="sldNum" sz="quarter" idx="12"/>
          </p:nvPr>
        </p:nvSpPr>
        <p:spPr/>
        <p:txBody>
          <a:bodyPr/>
          <a:lstStyle>
            <a:lvl1pPr>
              <a:defRPr/>
            </a:lvl1pPr>
          </a:lstStyle>
          <a:p>
            <a:fld id="{D3FCABEA-FF5A-4987-991A-42780DA51785}" type="slidenum">
              <a:rPr lang="en-US" altLang="en-US"/>
              <a:pPr/>
              <a:t>‹#›</a:t>
            </a:fld>
            <a:endParaRPr lang="en-US" altLang="en-US"/>
          </a:p>
        </p:txBody>
      </p:sp>
    </p:spTree>
    <p:extLst>
      <p:ext uri="{BB962C8B-B14F-4D97-AF65-F5344CB8AC3E}">
        <p14:creationId xmlns:p14="http://schemas.microsoft.com/office/powerpoint/2010/main" val="416404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4A720-938F-40B1-9BFE-EF915217B5D9}"/>
              </a:ext>
            </a:extLst>
          </p:cNvPr>
          <p:cNvSpPr>
            <a:spLocks noGrp="1"/>
          </p:cNvSpPr>
          <p:nvPr>
            <p:ph type="dt" sz="half" idx="10"/>
          </p:nvPr>
        </p:nvSpPr>
        <p:spPr/>
        <p:txBody>
          <a:bodyPr/>
          <a:lstStyle>
            <a:lvl1pPr>
              <a:defRPr/>
            </a:lvl1pPr>
          </a:lstStyle>
          <a:p>
            <a:pPr>
              <a:defRPr/>
            </a:pPr>
            <a:fld id="{3E0BF310-B668-4F71-ACCB-8E5328F4BD12}" type="datetime1">
              <a:rPr lang="en-US"/>
              <a:pPr>
                <a:defRPr/>
              </a:pPr>
              <a:t>1/28/25</a:t>
            </a:fld>
            <a:endParaRPr lang="en-US"/>
          </a:p>
        </p:txBody>
      </p:sp>
      <p:sp>
        <p:nvSpPr>
          <p:cNvPr id="5" name="Footer Placeholder 4">
            <a:extLst>
              <a:ext uri="{FF2B5EF4-FFF2-40B4-BE49-F238E27FC236}">
                <a16:creationId xmlns:a16="http://schemas.microsoft.com/office/drawing/2014/main" id="{D8E7832E-5A87-4EF5-A55D-5C42989F19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F33904-1EF5-4ABB-B206-1C2DC664CE43}"/>
              </a:ext>
            </a:extLst>
          </p:cNvPr>
          <p:cNvSpPr>
            <a:spLocks noGrp="1"/>
          </p:cNvSpPr>
          <p:nvPr>
            <p:ph type="sldNum" sz="quarter" idx="12"/>
          </p:nvPr>
        </p:nvSpPr>
        <p:spPr/>
        <p:txBody>
          <a:bodyPr/>
          <a:lstStyle>
            <a:lvl1pPr>
              <a:defRPr/>
            </a:lvl1pPr>
          </a:lstStyle>
          <a:p>
            <a:fld id="{9AA2F4C1-2462-4141-B7A8-5908E50B4570}" type="slidenum">
              <a:rPr lang="en-US" altLang="en-US"/>
              <a:pPr/>
              <a:t>‹#›</a:t>
            </a:fld>
            <a:endParaRPr lang="en-US" altLang="en-US"/>
          </a:p>
        </p:txBody>
      </p:sp>
    </p:spTree>
    <p:extLst>
      <p:ext uri="{BB962C8B-B14F-4D97-AF65-F5344CB8AC3E}">
        <p14:creationId xmlns:p14="http://schemas.microsoft.com/office/powerpoint/2010/main" val="423383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B994C-3624-438C-A2F6-950FB4FF371D}"/>
              </a:ext>
            </a:extLst>
          </p:cNvPr>
          <p:cNvSpPr>
            <a:spLocks noGrp="1"/>
          </p:cNvSpPr>
          <p:nvPr>
            <p:ph type="dt" sz="half" idx="10"/>
          </p:nvPr>
        </p:nvSpPr>
        <p:spPr/>
        <p:txBody>
          <a:bodyPr/>
          <a:lstStyle>
            <a:lvl1pPr>
              <a:defRPr/>
            </a:lvl1pPr>
          </a:lstStyle>
          <a:p>
            <a:pPr>
              <a:defRPr/>
            </a:pPr>
            <a:fld id="{5D01F8C7-5317-48D2-A2CD-E2EE8833CFA3}" type="datetime1">
              <a:rPr lang="en-US"/>
              <a:pPr>
                <a:defRPr/>
              </a:pPr>
              <a:t>1/28/25</a:t>
            </a:fld>
            <a:endParaRPr lang="en-US"/>
          </a:p>
        </p:txBody>
      </p:sp>
      <p:sp>
        <p:nvSpPr>
          <p:cNvPr id="5" name="Footer Placeholder 4">
            <a:extLst>
              <a:ext uri="{FF2B5EF4-FFF2-40B4-BE49-F238E27FC236}">
                <a16:creationId xmlns:a16="http://schemas.microsoft.com/office/drawing/2014/main" id="{BC739E48-94AC-48AF-B670-25D0797A17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2CF848-B8A2-476C-93DB-B393CA10072E}"/>
              </a:ext>
            </a:extLst>
          </p:cNvPr>
          <p:cNvSpPr>
            <a:spLocks noGrp="1"/>
          </p:cNvSpPr>
          <p:nvPr>
            <p:ph type="sldNum" sz="quarter" idx="12"/>
          </p:nvPr>
        </p:nvSpPr>
        <p:spPr/>
        <p:txBody>
          <a:bodyPr/>
          <a:lstStyle>
            <a:lvl1pPr>
              <a:defRPr/>
            </a:lvl1pPr>
          </a:lstStyle>
          <a:p>
            <a:fld id="{07A6D41B-1619-4BAC-879C-29C6A24138D9}" type="slidenum">
              <a:rPr lang="en-US" altLang="en-US"/>
              <a:pPr/>
              <a:t>‹#›</a:t>
            </a:fld>
            <a:endParaRPr lang="en-US" altLang="en-US"/>
          </a:p>
        </p:txBody>
      </p:sp>
    </p:spTree>
    <p:extLst>
      <p:ext uri="{BB962C8B-B14F-4D97-AF65-F5344CB8AC3E}">
        <p14:creationId xmlns:p14="http://schemas.microsoft.com/office/powerpoint/2010/main" val="329753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4C96D2D-A378-470C-B7C8-CB17E6693B1C}"/>
              </a:ext>
            </a:extLst>
          </p:cNvPr>
          <p:cNvSpPr>
            <a:spLocks noGrp="1"/>
          </p:cNvSpPr>
          <p:nvPr>
            <p:ph type="dt" sz="half" idx="10"/>
          </p:nvPr>
        </p:nvSpPr>
        <p:spPr/>
        <p:txBody>
          <a:bodyPr/>
          <a:lstStyle>
            <a:lvl1pPr>
              <a:defRPr/>
            </a:lvl1pPr>
          </a:lstStyle>
          <a:p>
            <a:pPr>
              <a:defRPr/>
            </a:pPr>
            <a:fld id="{EE6BAED3-96D5-4ABC-B017-D28A36FBC512}" type="datetime1">
              <a:rPr lang="en-US"/>
              <a:pPr>
                <a:defRPr/>
              </a:pPr>
              <a:t>1/28/25</a:t>
            </a:fld>
            <a:endParaRPr lang="en-US"/>
          </a:p>
        </p:txBody>
      </p:sp>
      <p:sp>
        <p:nvSpPr>
          <p:cNvPr id="6" name="Footer Placeholder 4">
            <a:extLst>
              <a:ext uri="{FF2B5EF4-FFF2-40B4-BE49-F238E27FC236}">
                <a16:creationId xmlns:a16="http://schemas.microsoft.com/office/drawing/2014/main" id="{18B46599-AA4B-4099-8833-FEEC34BB7B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C75231-07E1-4B34-8719-0C894AD7AD08}"/>
              </a:ext>
            </a:extLst>
          </p:cNvPr>
          <p:cNvSpPr>
            <a:spLocks noGrp="1"/>
          </p:cNvSpPr>
          <p:nvPr>
            <p:ph type="sldNum" sz="quarter" idx="12"/>
          </p:nvPr>
        </p:nvSpPr>
        <p:spPr/>
        <p:txBody>
          <a:bodyPr/>
          <a:lstStyle>
            <a:lvl1pPr>
              <a:defRPr/>
            </a:lvl1pPr>
          </a:lstStyle>
          <a:p>
            <a:fld id="{D88C149D-A255-4164-8BB9-44E98622114E}" type="slidenum">
              <a:rPr lang="en-US" altLang="en-US"/>
              <a:pPr/>
              <a:t>‹#›</a:t>
            </a:fld>
            <a:endParaRPr lang="en-US" altLang="en-US"/>
          </a:p>
        </p:txBody>
      </p:sp>
    </p:spTree>
    <p:extLst>
      <p:ext uri="{BB962C8B-B14F-4D97-AF65-F5344CB8AC3E}">
        <p14:creationId xmlns:p14="http://schemas.microsoft.com/office/powerpoint/2010/main" val="58322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0608E3-C22C-4B4C-ABA8-36341F08AB74}"/>
              </a:ext>
            </a:extLst>
          </p:cNvPr>
          <p:cNvSpPr>
            <a:spLocks noGrp="1"/>
          </p:cNvSpPr>
          <p:nvPr>
            <p:ph type="dt" sz="half" idx="10"/>
          </p:nvPr>
        </p:nvSpPr>
        <p:spPr/>
        <p:txBody>
          <a:bodyPr/>
          <a:lstStyle>
            <a:lvl1pPr>
              <a:defRPr/>
            </a:lvl1pPr>
          </a:lstStyle>
          <a:p>
            <a:pPr>
              <a:defRPr/>
            </a:pPr>
            <a:fld id="{4215B5DE-E6F5-4AD3-ABEA-31E1CEABB7D8}" type="datetime1">
              <a:rPr lang="en-US"/>
              <a:pPr>
                <a:defRPr/>
              </a:pPr>
              <a:t>1/28/25</a:t>
            </a:fld>
            <a:endParaRPr lang="en-US"/>
          </a:p>
        </p:txBody>
      </p:sp>
      <p:sp>
        <p:nvSpPr>
          <p:cNvPr id="8" name="Footer Placeholder 4">
            <a:extLst>
              <a:ext uri="{FF2B5EF4-FFF2-40B4-BE49-F238E27FC236}">
                <a16:creationId xmlns:a16="http://schemas.microsoft.com/office/drawing/2014/main" id="{D84A53CC-A569-40BE-B764-8505BEC13E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90A488-6AE7-4524-994D-88E602F69ED6}"/>
              </a:ext>
            </a:extLst>
          </p:cNvPr>
          <p:cNvSpPr>
            <a:spLocks noGrp="1"/>
          </p:cNvSpPr>
          <p:nvPr>
            <p:ph type="sldNum" sz="quarter" idx="12"/>
          </p:nvPr>
        </p:nvSpPr>
        <p:spPr/>
        <p:txBody>
          <a:bodyPr/>
          <a:lstStyle>
            <a:lvl1pPr>
              <a:defRPr/>
            </a:lvl1pPr>
          </a:lstStyle>
          <a:p>
            <a:fld id="{5958EFE6-C1AF-4E7E-AF76-5E54E6D3B722}" type="slidenum">
              <a:rPr lang="en-US" altLang="en-US"/>
              <a:pPr/>
              <a:t>‹#›</a:t>
            </a:fld>
            <a:endParaRPr lang="en-US" altLang="en-US"/>
          </a:p>
        </p:txBody>
      </p:sp>
    </p:spTree>
    <p:extLst>
      <p:ext uri="{BB962C8B-B14F-4D97-AF65-F5344CB8AC3E}">
        <p14:creationId xmlns:p14="http://schemas.microsoft.com/office/powerpoint/2010/main" val="78735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AA75540-B52F-49D7-9708-2B0A51E59CF4}"/>
              </a:ext>
            </a:extLst>
          </p:cNvPr>
          <p:cNvSpPr>
            <a:spLocks noGrp="1"/>
          </p:cNvSpPr>
          <p:nvPr>
            <p:ph type="dt" sz="half" idx="10"/>
          </p:nvPr>
        </p:nvSpPr>
        <p:spPr/>
        <p:txBody>
          <a:bodyPr/>
          <a:lstStyle>
            <a:lvl1pPr>
              <a:defRPr/>
            </a:lvl1pPr>
          </a:lstStyle>
          <a:p>
            <a:pPr>
              <a:defRPr/>
            </a:pPr>
            <a:fld id="{64259078-CBF3-40CD-A812-E932FA24DB22}" type="datetime1">
              <a:rPr lang="en-US"/>
              <a:pPr>
                <a:defRPr/>
              </a:pPr>
              <a:t>1/28/25</a:t>
            </a:fld>
            <a:endParaRPr lang="en-US"/>
          </a:p>
        </p:txBody>
      </p:sp>
      <p:sp>
        <p:nvSpPr>
          <p:cNvPr id="4" name="Footer Placeholder 4">
            <a:extLst>
              <a:ext uri="{FF2B5EF4-FFF2-40B4-BE49-F238E27FC236}">
                <a16:creationId xmlns:a16="http://schemas.microsoft.com/office/drawing/2014/main" id="{FA1AD201-D8C3-4517-BD0E-D465F567D25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B4EBBA1-4885-4AB3-9715-BA35ED8946AC}"/>
              </a:ext>
            </a:extLst>
          </p:cNvPr>
          <p:cNvSpPr>
            <a:spLocks noGrp="1"/>
          </p:cNvSpPr>
          <p:nvPr>
            <p:ph type="sldNum" sz="quarter" idx="12"/>
          </p:nvPr>
        </p:nvSpPr>
        <p:spPr/>
        <p:txBody>
          <a:bodyPr/>
          <a:lstStyle>
            <a:lvl1pPr>
              <a:defRPr/>
            </a:lvl1pPr>
          </a:lstStyle>
          <a:p>
            <a:fld id="{D0754E91-AECD-41DA-89D9-A7E7347C15FA}" type="slidenum">
              <a:rPr lang="en-US" altLang="en-US"/>
              <a:pPr/>
              <a:t>‹#›</a:t>
            </a:fld>
            <a:endParaRPr lang="en-US" altLang="en-US"/>
          </a:p>
        </p:txBody>
      </p:sp>
    </p:spTree>
    <p:extLst>
      <p:ext uri="{BB962C8B-B14F-4D97-AF65-F5344CB8AC3E}">
        <p14:creationId xmlns:p14="http://schemas.microsoft.com/office/powerpoint/2010/main" val="119305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9DB136-2693-48D5-B195-A42E45A64C8D}"/>
              </a:ext>
            </a:extLst>
          </p:cNvPr>
          <p:cNvSpPr>
            <a:spLocks noGrp="1"/>
          </p:cNvSpPr>
          <p:nvPr>
            <p:ph type="dt" sz="half" idx="10"/>
          </p:nvPr>
        </p:nvSpPr>
        <p:spPr/>
        <p:txBody>
          <a:bodyPr/>
          <a:lstStyle>
            <a:lvl1pPr>
              <a:defRPr/>
            </a:lvl1pPr>
          </a:lstStyle>
          <a:p>
            <a:pPr>
              <a:defRPr/>
            </a:pPr>
            <a:fld id="{917D2F3A-B568-441F-A946-1FFA2219556C}" type="datetime1">
              <a:rPr lang="en-US"/>
              <a:pPr>
                <a:defRPr/>
              </a:pPr>
              <a:t>1/28/25</a:t>
            </a:fld>
            <a:endParaRPr lang="en-US"/>
          </a:p>
        </p:txBody>
      </p:sp>
      <p:sp>
        <p:nvSpPr>
          <p:cNvPr id="3" name="Footer Placeholder 4">
            <a:extLst>
              <a:ext uri="{FF2B5EF4-FFF2-40B4-BE49-F238E27FC236}">
                <a16:creationId xmlns:a16="http://schemas.microsoft.com/office/drawing/2014/main" id="{A2836A5E-86F0-4799-9A52-C41AA0573D2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DC0883-FCC7-446A-99B7-2EC8BB95F254}"/>
              </a:ext>
            </a:extLst>
          </p:cNvPr>
          <p:cNvSpPr>
            <a:spLocks noGrp="1"/>
          </p:cNvSpPr>
          <p:nvPr>
            <p:ph type="sldNum" sz="quarter" idx="12"/>
          </p:nvPr>
        </p:nvSpPr>
        <p:spPr/>
        <p:txBody>
          <a:bodyPr/>
          <a:lstStyle>
            <a:lvl1pPr>
              <a:defRPr/>
            </a:lvl1pPr>
          </a:lstStyle>
          <a:p>
            <a:fld id="{383FBC7B-8FDE-4401-8885-8035CFA6A316}" type="slidenum">
              <a:rPr lang="en-US" altLang="en-US"/>
              <a:pPr/>
              <a:t>‹#›</a:t>
            </a:fld>
            <a:endParaRPr lang="en-US" altLang="en-US"/>
          </a:p>
        </p:txBody>
      </p:sp>
    </p:spTree>
    <p:extLst>
      <p:ext uri="{BB962C8B-B14F-4D97-AF65-F5344CB8AC3E}">
        <p14:creationId xmlns:p14="http://schemas.microsoft.com/office/powerpoint/2010/main" val="20256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0918926-E50A-4E0C-BEF8-F85465D40D81}"/>
              </a:ext>
            </a:extLst>
          </p:cNvPr>
          <p:cNvSpPr>
            <a:spLocks noGrp="1"/>
          </p:cNvSpPr>
          <p:nvPr>
            <p:ph type="dt" sz="half" idx="10"/>
          </p:nvPr>
        </p:nvSpPr>
        <p:spPr/>
        <p:txBody>
          <a:bodyPr/>
          <a:lstStyle>
            <a:lvl1pPr>
              <a:defRPr/>
            </a:lvl1pPr>
          </a:lstStyle>
          <a:p>
            <a:pPr>
              <a:defRPr/>
            </a:pPr>
            <a:fld id="{DA6A6D9E-088D-4EA4-A8FF-E8097F2E19F3}" type="datetime1">
              <a:rPr lang="en-US"/>
              <a:pPr>
                <a:defRPr/>
              </a:pPr>
              <a:t>1/28/25</a:t>
            </a:fld>
            <a:endParaRPr lang="en-US"/>
          </a:p>
        </p:txBody>
      </p:sp>
      <p:sp>
        <p:nvSpPr>
          <p:cNvPr id="6" name="Footer Placeholder 4">
            <a:extLst>
              <a:ext uri="{FF2B5EF4-FFF2-40B4-BE49-F238E27FC236}">
                <a16:creationId xmlns:a16="http://schemas.microsoft.com/office/drawing/2014/main" id="{F479E84E-DEDB-4A31-A8A5-96881E4A8F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426032-EB5A-4439-BC77-A6BCB8114881}"/>
              </a:ext>
            </a:extLst>
          </p:cNvPr>
          <p:cNvSpPr>
            <a:spLocks noGrp="1"/>
          </p:cNvSpPr>
          <p:nvPr>
            <p:ph type="sldNum" sz="quarter" idx="12"/>
          </p:nvPr>
        </p:nvSpPr>
        <p:spPr/>
        <p:txBody>
          <a:bodyPr/>
          <a:lstStyle>
            <a:lvl1pPr>
              <a:defRPr/>
            </a:lvl1pPr>
          </a:lstStyle>
          <a:p>
            <a:fld id="{7DEC8BC0-B794-4BB1-85B9-C3728CEFF485}" type="slidenum">
              <a:rPr lang="en-US" altLang="en-US"/>
              <a:pPr/>
              <a:t>‹#›</a:t>
            </a:fld>
            <a:endParaRPr lang="en-US" altLang="en-US"/>
          </a:p>
        </p:txBody>
      </p:sp>
    </p:spTree>
    <p:extLst>
      <p:ext uri="{BB962C8B-B14F-4D97-AF65-F5344CB8AC3E}">
        <p14:creationId xmlns:p14="http://schemas.microsoft.com/office/powerpoint/2010/main" val="368759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A8C2E8-454A-4B63-9916-48BE521006B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53811E5-CB3A-4E0E-8B3D-ABBC13438CE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24CEAD3-BA0B-4071-9733-FD5557326E3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0"/>
                <a:cs typeface="ＭＳ Ｐゴシック" charset="0"/>
              </a:defRPr>
            </a:lvl1pPr>
          </a:lstStyle>
          <a:p>
            <a:pPr>
              <a:defRPr/>
            </a:pPr>
            <a:fld id="{FDF76334-BFC5-4145-9F5F-05E148C801F2}" type="datetime1">
              <a:rPr lang="en-US"/>
              <a:pPr>
                <a:defRPr/>
              </a:pPr>
              <a:t>1/28/25</a:t>
            </a:fld>
            <a:endParaRPr lang="en-US"/>
          </a:p>
        </p:txBody>
      </p:sp>
      <p:sp>
        <p:nvSpPr>
          <p:cNvPr id="5" name="Footer Placeholder 4">
            <a:extLst>
              <a:ext uri="{FF2B5EF4-FFF2-40B4-BE49-F238E27FC236}">
                <a16:creationId xmlns:a16="http://schemas.microsoft.com/office/drawing/2014/main" id="{032DEF73-27EE-4F2E-B405-2D9AA0B40AC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277F729-624D-4386-A32E-D88838834C7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6DA46CA-2B7C-4747-9E9F-3FE098239130}" type="slidenum">
              <a:rPr lang="en-US" altLang="en-US"/>
              <a:pPr/>
              <a:t>‹#›</a:t>
            </a:fld>
            <a:endParaRPr lang="en-US" altLang="en-US"/>
          </a:p>
        </p:txBody>
      </p:sp>
      <p:pic>
        <p:nvPicPr>
          <p:cNvPr id="1031" name="Picture 6" descr="SFLGRU_white slide.eps">
            <a:extLst>
              <a:ext uri="{FF2B5EF4-FFF2-40B4-BE49-F238E27FC236}">
                <a16:creationId xmlns:a16="http://schemas.microsoft.com/office/drawing/2014/main" id="{D6331B78-84F4-4AF3-BFC8-B5DC87B8571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9817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1"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2" r:id="rId13"/>
  </p:sldLayoutIdLst>
  <p:txStyles>
    <p:titleStyle>
      <a:lvl1pPr algn="ctr" defTabSz="457200" rtl="0" eaLnBrk="1" fontAlgn="base" hangingPunct="1">
        <a:spcBef>
          <a:spcPct val="0"/>
        </a:spcBef>
        <a:spcAft>
          <a:spcPct val="0"/>
        </a:spcAft>
        <a:defRPr sz="4400" kern="1200">
          <a:solidFill>
            <a:srgbClr val="005643"/>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7_473095EF.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4AB5-4163-B732-13BC-7F0DCAD011B4}"/>
              </a:ext>
            </a:extLst>
          </p:cNvPr>
          <p:cNvSpPr>
            <a:spLocks noGrp="1"/>
          </p:cNvSpPr>
          <p:nvPr>
            <p:ph type="title"/>
          </p:nvPr>
        </p:nvSpPr>
        <p:spPr/>
        <p:txBody>
          <a:bodyPr/>
          <a:lstStyle/>
          <a:p>
            <a:r>
              <a:rPr lang="en-US">
                <a:ea typeface="ＭＳ Ｐゴシック"/>
              </a:rPr>
              <a:t>Why part of the Wellness  Center Fee?</a:t>
            </a:r>
            <a:endParaRPr lang="en-US"/>
          </a:p>
        </p:txBody>
      </p:sp>
      <p:sp>
        <p:nvSpPr>
          <p:cNvPr id="3" name="Content Placeholder 2">
            <a:extLst>
              <a:ext uri="{FF2B5EF4-FFF2-40B4-BE49-F238E27FC236}">
                <a16:creationId xmlns:a16="http://schemas.microsoft.com/office/drawing/2014/main" id="{CBF66740-B063-31E6-BBDC-BA01C980FBB1}"/>
              </a:ext>
            </a:extLst>
          </p:cNvPr>
          <p:cNvSpPr>
            <a:spLocks noGrp="1"/>
          </p:cNvSpPr>
          <p:nvPr>
            <p:ph idx="1"/>
          </p:nvPr>
        </p:nvSpPr>
        <p:spPr/>
        <p:txBody>
          <a:bodyPr/>
          <a:lstStyle/>
          <a:p>
            <a:r>
              <a:rPr lang="en-US">
                <a:ea typeface="ＭＳ Ｐゴシック"/>
              </a:rPr>
              <a:t>NDSU's Intramurals are operated as part of the Wellness Center and employs a staff member to coordinate Intramurals</a:t>
            </a:r>
          </a:p>
          <a:p>
            <a:pPr marL="0" indent="0">
              <a:buNone/>
            </a:pPr>
            <a:endParaRPr lang="en-US">
              <a:ea typeface="ＭＳ Ｐゴシック"/>
            </a:endParaRPr>
          </a:p>
          <a:p>
            <a:r>
              <a:rPr lang="en-US">
                <a:ea typeface="ＭＳ Ｐゴシック"/>
              </a:rPr>
              <a:t>Enhanced collaboration and shared resources between CCS and Intramurals</a:t>
            </a:r>
          </a:p>
          <a:p>
            <a:endParaRPr lang="en-US"/>
          </a:p>
        </p:txBody>
      </p:sp>
    </p:spTree>
    <p:extLst>
      <p:ext uri="{BB962C8B-B14F-4D97-AF65-F5344CB8AC3E}">
        <p14:creationId xmlns:p14="http://schemas.microsoft.com/office/powerpoint/2010/main" val="399491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FA36-4292-449E-996A-FA136FF2187B}"/>
              </a:ext>
            </a:extLst>
          </p:cNvPr>
          <p:cNvSpPr>
            <a:spLocks noGrp="1"/>
          </p:cNvSpPr>
          <p:nvPr>
            <p:ph type="title"/>
          </p:nvPr>
        </p:nvSpPr>
        <p:spPr/>
        <p:txBody>
          <a:bodyPr/>
          <a:lstStyle/>
          <a:p>
            <a:br>
              <a:rPr lang="en-US" sz="3600"/>
            </a:br>
            <a:r>
              <a:rPr lang="en-US" sz="3600"/>
              <a:t>Increase Wellness Center Fee</a:t>
            </a:r>
            <a:br>
              <a:rPr lang="en-US"/>
            </a:br>
            <a:r>
              <a:rPr lang="en-US" sz="1800" b="1">
                <a:effectLst/>
                <a:latin typeface="Calibri" panose="020F0502020204030204" pitchFamily="34" charset="0"/>
                <a:ea typeface="Calibri" panose="020F0502020204030204" pitchFamily="34" charset="0"/>
                <a:cs typeface="Times New Roman" panose="02020603050405020304" pitchFamily="18" charset="0"/>
              </a:rPr>
              <a:t>by $0.87/credit capped at $10.44/semester</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graphicFrame>
        <p:nvGraphicFramePr>
          <p:cNvPr id="4" name="Content Placeholder 3">
            <a:extLst>
              <a:ext uri="{FF2B5EF4-FFF2-40B4-BE49-F238E27FC236}">
                <a16:creationId xmlns:a16="http://schemas.microsoft.com/office/drawing/2014/main" id="{25BDB325-EE94-4237-9F10-754DCD9367C0}"/>
              </a:ext>
            </a:extLst>
          </p:cNvPr>
          <p:cNvGraphicFramePr>
            <a:graphicFrameLocks noGrp="1"/>
          </p:cNvGraphicFramePr>
          <p:nvPr>
            <p:ph idx="1"/>
            <p:extLst>
              <p:ext uri="{D42A27DB-BD31-4B8C-83A1-F6EECF244321}">
                <p14:modId xmlns:p14="http://schemas.microsoft.com/office/powerpoint/2010/main" val="1847007799"/>
              </p:ext>
            </p:extLst>
          </p:nvPr>
        </p:nvGraphicFramePr>
        <p:xfrm>
          <a:off x="711200" y="1417638"/>
          <a:ext cx="8077200" cy="4242930"/>
        </p:xfrm>
        <a:graphic>
          <a:graphicData uri="http://schemas.openxmlformats.org/drawingml/2006/table">
            <a:tbl>
              <a:tblPr firstRow="1" firstCol="1" bandRow="1">
                <a:tableStyleId>{5C22544A-7EE6-4342-B048-85BDC9FD1C3A}</a:tableStyleId>
              </a:tblPr>
              <a:tblGrid>
                <a:gridCol w="369540">
                  <a:extLst>
                    <a:ext uri="{9D8B030D-6E8A-4147-A177-3AD203B41FA5}">
                      <a16:colId xmlns:a16="http://schemas.microsoft.com/office/drawing/2014/main" val="3090490223"/>
                    </a:ext>
                  </a:extLst>
                </a:gridCol>
                <a:gridCol w="6242114">
                  <a:extLst>
                    <a:ext uri="{9D8B030D-6E8A-4147-A177-3AD203B41FA5}">
                      <a16:colId xmlns:a16="http://schemas.microsoft.com/office/drawing/2014/main" val="1330104359"/>
                    </a:ext>
                  </a:extLst>
                </a:gridCol>
                <a:gridCol w="1465546">
                  <a:extLst>
                    <a:ext uri="{9D8B030D-6E8A-4147-A177-3AD203B41FA5}">
                      <a16:colId xmlns:a16="http://schemas.microsoft.com/office/drawing/2014/main" val="2638214884"/>
                    </a:ext>
                  </a:extLst>
                </a:gridCol>
              </a:tblGrid>
              <a:tr h="608373">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Budget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Estimated Expense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0843335"/>
                  </a:ext>
                </a:extLst>
              </a:tr>
              <a:tr h="1232430">
                <a:tc>
                  <a:txBody>
                    <a:bodyPr/>
                    <a:lstStyle/>
                    <a:p>
                      <a:pPr marL="0" marR="0">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Hire an Associate/Assistant Director of Club Sports—This position would build the premier program, establish relationships, streamline processes, assist with fundraising, hire and supervise coaches, help students grow and develop as individuals and leaders and implement the overall vision for CS at NDSU.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$120,000            (annual salary and NDSU benefits package)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4739213"/>
                  </a:ext>
                </a:extLst>
              </a:tr>
              <a:tr h="296345">
                <a:tc>
                  <a:txBody>
                    <a:bodyPr/>
                    <a:lstStyle/>
                    <a:p>
                      <a:pPr marL="0" marR="0">
                        <a:lnSpc>
                          <a:spcPct val="107000"/>
                        </a:lnSpc>
                        <a:spcBef>
                          <a:spcPts val="0"/>
                        </a:spcBef>
                        <a:spcAft>
                          <a:spcPts val="0"/>
                        </a:spcAft>
                      </a:pPr>
                      <a:r>
                        <a:rPr lang="en-US" sz="12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Graduate Assistant – Position transferred from Student Activities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303300"/>
                  </a:ext>
                </a:extLst>
              </a:tr>
              <a:tr h="920402">
                <a:tc>
                  <a:txBody>
                    <a:bodyPr/>
                    <a:lstStyle/>
                    <a:p>
                      <a:pPr marL="0" marR="0">
                        <a:lnSpc>
                          <a:spcPct val="107000"/>
                        </a:lnSpc>
                        <a:spcBef>
                          <a:spcPts val="0"/>
                        </a:spcBef>
                        <a:spcAft>
                          <a:spcPts val="0"/>
                        </a:spcAft>
                      </a:pPr>
                      <a:r>
                        <a:rPr lang="en-US" sz="1200">
                          <a:effectLst/>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Hire NDSU Coaches—Coaches hired by NDSU to lead practice, manage games, recruit and retain students, work with club officers, and coordinate other responsibilities.  (Approximately $4,000 salary + benefits /coach for 12 teams.)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$52,000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9104875"/>
                  </a:ext>
                </a:extLst>
              </a:tr>
              <a:tr h="296345">
                <a:tc>
                  <a:txBody>
                    <a:bodyPr/>
                    <a:lstStyle/>
                    <a:p>
                      <a:pPr marL="0" marR="0">
                        <a:lnSpc>
                          <a:spcPct val="107000"/>
                        </a:lnSpc>
                        <a:spcBef>
                          <a:spcPts val="0"/>
                        </a:spcBef>
                        <a:spcAft>
                          <a:spcPts val="0"/>
                        </a:spcAft>
                      </a:pPr>
                      <a:r>
                        <a:rPr lang="en-US" sz="12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Equipment &amp; Supplies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$25,000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1812224"/>
                  </a:ext>
                </a:extLst>
              </a:tr>
              <a:tr h="296345">
                <a:tc>
                  <a:txBody>
                    <a:bodyPr/>
                    <a:lstStyle/>
                    <a:p>
                      <a:pPr marL="0" marR="0">
                        <a:lnSpc>
                          <a:spcPct val="107000"/>
                        </a:lnSpc>
                        <a:spcBef>
                          <a:spcPts val="0"/>
                        </a:spcBef>
                        <a:spcAft>
                          <a:spcPts val="0"/>
                        </a:spcAft>
                      </a:pPr>
                      <a:r>
                        <a:rPr lang="en-US" sz="1200">
                          <a:effectLst/>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Marketing, Branding &amp; Other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$ 9,000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502810"/>
                  </a:ext>
                </a:extLst>
              </a:tr>
              <a:tr h="296345">
                <a:tc>
                  <a:txBody>
                    <a:bodyPr/>
                    <a:lstStyle/>
                    <a:p>
                      <a:pPr marL="0" marR="0">
                        <a:lnSpc>
                          <a:spcPct val="107000"/>
                        </a:lnSpc>
                        <a:spcBef>
                          <a:spcPts val="0"/>
                        </a:spcBef>
                        <a:spcAft>
                          <a:spcPts val="0"/>
                        </a:spcAft>
                      </a:pPr>
                      <a:r>
                        <a:rPr lang="en-US" sz="1200">
                          <a:effectLst/>
                          <a:highlight>
                            <a:srgbClr val="D3D3D3"/>
                          </a:highligh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highlight>
                            <a:srgbClr val="D3D3D3"/>
                          </a:highlight>
                        </a:rPr>
                        <a:t>Proposed Budget (6% of WC Student Fee Budget)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highlight>
                            <a:srgbClr val="D3D3D3"/>
                          </a:highlight>
                        </a:rPr>
                        <a:t>$218,000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1458692"/>
                  </a:ext>
                </a:extLst>
              </a:tr>
              <a:tr h="296345">
                <a:tc>
                  <a:txBody>
                    <a:bodyPr/>
                    <a:lstStyle/>
                    <a:p>
                      <a:pPr marL="0" marR="0">
                        <a:lnSpc>
                          <a:spcPct val="107000"/>
                        </a:lnSpc>
                        <a:spcBef>
                          <a:spcPts val="0"/>
                        </a:spcBef>
                        <a:spcAft>
                          <a:spcPts val="0"/>
                        </a:spcAft>
                      </a:pPr>
                      <a:r>
                        <a:rPr lang="en-US" sz="1200">
                          <a:effectLst/>
                          <a:highlight>
                            <a:srgbClr val="D3D3D3"/>
                          </a:highligh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highlight>
                            <a:srgbClr val="D3D3D3"/>
                          </a:highlight>
                        </a:rPr>
                        <a:t>6% of FY25 per credit fee of $14.38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highlight>
                            <a:srgbClr val="D3D3D3"/>
                          </a:highlight>
                        </a:rPr>
                        <a:t>$.87/credit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5339174"/>
                  </a:ext>
                </a:extLst>
              </a:tr>
            </a:tbl>
          </a:graphicData>
        </a:graphic>
      </p:graphicFrame>
    </p:spTree>
    <p:extLst>
      <p:ext uri="{BB962C8B-B14F-4D97-AF65-F5344CB8AC3E}">
        <p14:creationId xmlns:p14="http://schemas.microsoft.com/office/powerpoint/2010/main" val="34865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CCD6-AEF4-434F-9AC0-0265BAB200EB}"/>
              </a:ext>
            </a:extLst>
          </p:cNvPr>
          <p:cNvSpPr>
            <a:spLocks noGrp="1"/>
          </p:cNvSpPr>
          <p:nvPr>
            <p:ph type="title"/>
          </p:nvPr>
        </p:nvSpPr>
        <p:spPr/>
        <p:txBody>
          <a:bodyPr/>
          <a:lstStyle/>
          <a:p>
            <a:r>
              <a:rPr lang="en-US"/>
              <a:t>Long-term Plans</a:t>
            </a:r>
          </a:p>
        </p:txBody>
      </p:sp>
      <p:sp>
        <p:nvSpPr>
          <p:cNvPr id="3" name="Content Placeholder 2">
            <a:extLst>
              <a:ext uri="{FF2B5EF4-FFF2-40B4-BE49-F238E27FC236}">
                <a16:creationId xmlns:a16="http://schemas.microsoft.com/office/drawing/2014/main" id="{627F14BA-4D36-43C2-865C-590FBDD66DD1}"/>
              </a:ext>
            </a:extLst>
          </p:cNvPr>
          <p:cNvSpPr>
            <a:spLocks noGrp="1"/>
          </p:cNvSpPr>
          <p:nvPr>
            <p:ph idx="1"/>
          </p:nvPr>
        </p:nvSpPr>
        <p:spPr/>
        <p:txBody>
          <a:bodyPr/>
          <a:lstStyle/>
          <a:p>
            <a:r>
              <a:rPr lang="en-US" dirty="0">
                <a:ea typeface="ＭＳ Ｐゴシック"/>
              </a:rPr>
              <a:t>NDSU to review opportunities to enhance fields for CS, Intramurals, and Marching Band  </a:t>
            </a:r>
            <a:r>
              <a:rPr lang="en-US" sz="2800" dirty="0">
                <a:ea typeface="ＭＳ Ｐゴシック"/>
              </a:rPr>
              <a:t>(external funding sources would be pursued)</a:t>
            </a:r>
          </a:p>
          <a:p>
            <a:pPr lvl="1"/>
            <a:r>
              <a:rPr lang="en-US" sz="2400" dirty="0">
                <a:ea typeface="ＭＳ Ｐゴシック"/>
              </a:rPr>
              <a:t>Potential new practice field on campus in area where Harris Hall and Northern Crops Institute are currently being demolished</a:t>
            </a:r>
          </a:p>
          <a:p>
            <a:pPr lvl="1"/>
            <a:r>
              <a:rPr lang="en-US" sz="2400" dirty="0">
                <a:ea typeface="ＭＳ Ｐゴシック"/>
              </a:rPr>
              <a:t>Potential enhancements to current “Rugby Field”</a:t>
            </a:r>
          </a:p>
          <a:p>
            <a:pPr lvl="1"/>
            <a:r>
              <a:rPr lang="en-US" sz="2400" dirty="0">
                <a:ea typeface="ＭＳ Ｐゴシック"/>
              </a:rPr>
              <a:t>Fields would also be available for Marching Band rehearsals</a:t>
            </a:r>
          </a:p>
          <a:p>
            <a:pPr lvl="1"/>
            <a:endParaRPr lang="en-US" dirty="0">
              <a:ea typeface="ＭＳ Ｐゴシック"/>
            </a:endParaRPr>
          </a:p>
        </p:txBody>
      </p:sp>
    </p:spTree>
    <p:extLst>
      <p:ext uri="{BB962C8B-B14F-4D97-AF65-F5344CB8AC3E}">
        <p14:creationId xmlns:p14="http://schemas.microsoft.com/office/powerpoint/2010/main" val="254781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A706-0C43-4E66-8302-10DA302F211E}"/>
              </a:ext>
            </a:extLst>
          </p:cNvPr>
          <p:cNvSpPr>
            <a:spLocks noGrp="1"/>
          </p:cNvSpPr>
          <p:nvPr>
            <p:ph type="ctrTitle"/>
          </p:nvPr>
        </p:nvSpPr>
        <p:spPr/>
        <p:txBody>
          <a:bodyPr/>
          <a:lstStyle/>
          <a:p>
            <a:r>
              <a:rPr lang="en-US"/>
              <a:t>Questions/Comments</a:t>
            </a:r>
          </a:p>
        </p:txBody>
      </p:sp>
    </p:spTree>
    <p:extLst>
      <p:ext uri="{BB962C8B-B14F-4D97-AF65-F5344CB8AC3E}">
        <p14:creationId xmlns:p14="http://schemas.microsoft.com/office/powerpoint/2010/main" val="119306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C32-BF71-4438-A9C2-3890A5D09CD2}"/>
              </a:ext>
            </a:extLst>
          </p:cNvPr>
          <p:cNvSpPr>
            <a:spLocks noGrp="1"/>
          </p:cNvSpPr>
          <p:nvPr>
            <p:ph type="ctrTitle"/>
          </p:nvPr>
        </p:nvSpPr>
        <p:spPr/>
        <p:txBody>
          <a:bodyPr/>
          <a:lstStyle/>
          <a:p>
            <a:r>
              <a:rPr lang="en-US" dirty="0"/>
              <a:t>Fee Increase Proposal for Club Sports</a:t>
            </a:r>
          </a:p>
        </p:txBody>
      </p:sp>
      <p:sp>
        <p:nvSpPr>
          <p:cNvPr id="3" name="Subtitle 2">
            <a:extLst>
              <a:ext uri="{FF2B5EF4-FFF2-40B4-BE49-F238E27FC236}">
                <a16:creationId xmlns:a16="http://schemas.microsoft.com/office/drawing/2014/main" id="{002C80C7-050B-4809-9166-0BEDB5E72C15}"/>
              </a:ext>
            </a:extLst>
          </p:cNvPr>
          <p:cNvSpPr>
            <a:spLocks noGrp="1"/>
          </p:cNvSpPr>
          <p:nvPr>
            <p:ph type="subTitle" idx="1"/>
          </p:nvPr>
        </p:nvSpPr>
        <p:spPr/>
        <p:txBody>
          <a:bodyPr/>
          <a:lstStyle/>
          <a:p>
            <a:r>
              <a:rPr lang="en-US"/>
              <a:t>Student Open Forum </a:t>
            </a:r>
          </a:p>
          <a:p>
            <a:r>
              <a:rPr lang="en-US"/>
              <a:t>January 23, 2025</a:t>
            </a:r>
          </a:p>
        </p:txBody>
      </p:sp>
    </p:spTree>
    <p:extLst>
      <p:ext uri="{BB962C8B-B14F-4D97-AF65-F5344CB8AC3E}">
        <p14:creationId xmlns:p14="http://schemas.microsoft.com/office/powerpoint/2010/main" val="420574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2AFEBC-EA69-4135-A4A8-102270A5EC38}"/>
              </a:ext>
            </a:extLst>
          </p:cNvPr>
          <p:cNvSpPr>
            <a:spLocks noGrp="1"/>
          </p:cNvSpPr>
          <p:nvPr>
            <p:ph type="title"/>
          </p:nvPr>
        </p:nvSpPr>
        <p:spPr>
          <a:xfrm>
            <a:off x="457200" y="1052286"/>
            <a:ext cx="8229600" cy="3788229"/>
          </a:xfrm>
        </p:spPr>
        <p:txBody>
          <a:bodyPr/>
          <a:lstStyle/>
          <a:p>
            <a:r>
              <a:rPr lang="en-US" sz="3600"/>
              <a:t>President Cook appoints committee to “</a:t>
            </a:r>
            <a:r>
              <a:rPr lang="en-US" sz="3600" b="1"/>
              <a:t>envision a premier club sports program that would attract and retain students by enhancing support and facilities for Intramural and Club Sports.”</a:t>
            </a:r>
            <a:br>
              <a:rPr lang="en-US" sz="3600" b="1"/>
            </a:br>
            <a:r>
              <a:rPr lang="en-US" sz="2400" b="1"/>
              <a:t>												February 2024</a:t>
            </a:r>
            <a:endParaRPr lang="en-US" sz="3600"/>
          </a:p>
        </p:txBody>
      </p:sp>
    </p:spTree>
    <p:extLst>
      <p:ext uri="{BB962C8B-B14F-4D97-AF65-F5344CB8AC3E}">
        <p14:creationId xmlns:p14="http://schemas.microsoft.com/office/powerpoint/2010/main" val="284847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7D8D45-6DE3-4FEA-ADE8-498EB126A363}"/>
              </a:ext>
            </a:extLst>
          </p:cNvPr>
          <p:cNvSpPr>
            <a:spLocks noGrp="1"/>
          </p:cNvSpPr>
          <p:nvPr>
            <p:ph type="title"/>
          </p:nvPr>
        </p:nvSpPr>
        <p:spPr/>
        <p:txBody>
          <a:bodyPr/>
          <a:lstStyle/>
          <a:p>
            <a:r>
              <a:rPr lang="en-US" sz="4000">
                <a:ea typeface="ＭＳ Ｐゴシック"/>
              </a:rPr>
              <a:t>Original Intramural &amp; Club Sports Vision Committee Members </a:t>
            </a:r>
            <a:endParaRPr lang="en-US" sz="4000"/>
          </a:p>
        </p:txBody>
      </p:sp>
      <p:sp>
        <p:nvSpPr>
          <p:cNvPr id="5" name="Content Placeholder 4">
            <a:extLst>
              <a:ext uri="{FF2B5EF4-FFF2-40B4-BE49-F238E27FC236}">
                <a16:creationId xmlns:a16="http://schemas.microsoft.com/office/drawing/2014/main" id="{C57F847B-3B6C-47F9-9BE7-6B8A921F1124}"/>
              </a:ext>
            </a:extLst>
          </p:cNvPr>
          <p:cNvSpPr>
            <a:spLocks noGrp="1"/>
          </p:cNvSpPr>
          <p:nvPr>
            <p:ph idx="1"/>
          </p:nvPr>
        </p:nvSpPr>
        <p:spPr/>
        <p:txBody>
          <a:bodyPr/>
          <a:lstStyle/>
          <a:p>
            <a:r>
              <a:rPr lang="en-US" sz="2400" dirty="0">
                <a:ea typeface="ＭＳ Ｐゴシック"/>
              </a:rPr>
              <a:t>Jobey Lichtblau, Chair &amp; Wellness Center </a:t>
            </a:r>
          </a:p>
          <a:p>
            <a:r>
              <a:rPr lang="en-US" sz="2400" dirty="0">
                <a:ea typeface="ＭＳ Ｐゴシック"/>
              </a:rPr>
              <a:t>John Chadwick, Student</a:t>
            </a:r>
            <a:endParaRPr lang="en-US" sz="2400" dirty="0"/>
          </a:p>
          <a:p>
            <a:r>
              <a:rPr lang="en-US" sz="2400" dirty="0">
                <a:ea typeface="ＭＳ Ｐゴシック"/>
              </a:rPr>
              <a:t>Mike Ellingson, Facilities Management</a:t>
            </a:r>
            <a:endParaRPr lang="en-US" sz="2400" dirty="0"/>
          </a:p>
          <a:p>
            <a:r>
              <a:rPr lang="en-US" sz="2400" dirty="0">
                <a:ea typeface="ＭＳ Ｐゴシック"/>
              </a:rPr>
              <a:t>Megan Hubbard, Memorial Union</a:t>
            </a:r>
          </a:p>
          <a:p>
            <a:r>
              <a:rPr lang="en-US" sz="2400" dirty="0">
                <a:ea typeface="ＭＳ Ｐゴシック"/>
              </a:rPr>
              <a:t>Robert Jones, Student Activities</a:t>
            </a:r>
          </a:p>
          <a:p>
            <a:r>
              <a:rPr lang="en-US" sz="2400" dirty="0">
                <a:ea typeface="ＭＳ Ｐゴシック"/>
              </a:rPr>
              <a:t>Todd Phelps, Athletics</a:t>
            </a:r>
          </a:p>
          <a:p>
            <a:r>
              <a:rPr lang="en-US" sz="2400" dirty="0">
                <a:ea typeface="ＭＳ Ｐゴシック"/>
              </a:rPr>
              <a:t>Cory Schlack, Admission</a:t>
            </a:r>
          </a:p>
          <a:p>
            <a:r>
              <a:rPr lang="en-US" sz="2400" dirty="0">
                <a:ea typeface="ＭＳ Ｐゴシック"/>
              </a:rPr>
              <a:t>Justin Swanson, NDSU Foundation</a:t>
            </a:r>
          </a:p>
          <a:p>
            <a:r>
              <a:rPr lang="en-US" sz="2400" dirty="0">
                <a:ea typeface="ＭＳ Ｐゴシック"/>
              </a:rPr>
              <a:t>Kaylee Weigel, Former Student Body President</a:t>
            </a:r>
          </a:p>
        </p:txBody>
      </p:sp>
    </p:spTree>
    <p:extLst>
      <p:ext uri="{BB962C8B-B14F-4D97-AF65-F5344CB8AC3E}">
        <p14:creationId xmlns:p14="http://schemas.microsoft.com/office/powerpoint/2010/main" val="1806492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2C99-EDC4-4A20-8DDA-978FB726A517}"/>
              </a:ext>
            </a:extLst>
          </p:cNvPr>
          <p:cNvSpPr>
            <a:spLocks noGrp="1"/>
          </p:cNvSpPr>
          <p:nvPr>
            <p:ph type="title"/>
          </p:nvPr>
        </p:nvSpPr>
        <p:spPr/>
        <p:txBody>
          <a:bodyPr/>
          <a:lstStyle/>
          <a:p>
            <a:r>
              <a:rPr lang="en-US" dirty="0"/>
              <a:t>Current Committee members</a:t>
            </a:r>
          </a:p>
        </p:txBody>
      </p:sp>
      <p:sp>
        <p:nvSpPr>
          <p:cNvPr id="3" name="Content Placeholder 2">
            <a:extLst>
              <a:ext uri="{FF2B5EF4-FFF2-40B4-BE49-F238E27FC236}">
                <a16:creationId xmlns:a16="http://schemas.microsoft.com/office/drawing/2014/main" id="{3F913C1C-3BF3-43C8-A316-D9AE6ABEBC7D}"/>
              </a:ext>
            </a:extLst>
          </p:cNvPr>
          <p:cNvSpPr>
            <a:spLocks noGrp="1"/>
          </p:cNvSpPr>
          <p:nvPr>
            <p:ph idx="1"/>
          </p:nvPr>
        </p:nvSpPr>
        <p:spPr/>
        <p:txBody>
          <a:bodyPr/>
          <a:lstStyle/>
          <a:p>
            <a:r>
              <a:rPr lang="en-US" dirty="0">
                <a:ea typeface="ＭＳ Ｐゴシック"/>
              </a:rPr>
              <a:t>Jobey Lichtblau, Chair &amp; WC Director</a:t>
            </a:r>
          </a:p>
          <a:p>
            <a:r>
              <a:rPr lang="en-US" dirty="0">
                <a:ea typeface="ＭＳ Ｐゴシック"/>
              </a:rPr>
              <a:t>Christopher Dick, Student Body VP</a:t>
            </a:r>
          </a:p>
          <a:p>
            <a:r>
              <a:rPr lang="en-US" dirty="0">
                <a:ea typeface="ＭＳ Ｐゴシック"/>
              </a:rPr>
              <a:t>John Chadwick, Former Student</a:t>
            </a:r>
          </a:p>
          <a:p>
            <a:r>
              <a:rPr lang="en-US" dirty="0">
                <a:ea typeface="ＭＳ Ｐゴシック"/>
              </a:rPr>
              <a:t>Robert Jones, Student Activities</a:t>
            </a:r>
          </a:p>
          <a:p>
            <a:r>
              <a:rPr lang="en-US" dirty="0">
                <a:ea typeface="ＭＳ Ｐゴシック"/>
              </a:rPr>
              <a:t>Todd Phelps, Athletics</a:t>
            </a:r>
          </a:p>
          <a:p>
            <a:r>
              <a:rPr lang="en-US" dirty="0">
                <a:ea typeface="ＭＳ Ｐゴシック"/>
              </a:rPr>
              <a:t>Cory Schlack, Admission</a:t>
            </a:r>
          </a:p>
        </p:txBody>
      </p:sp>
    </p:spTree>
    <p:extLst>
      <p:ext uri="{BB962C8B-B14F-4D97-AF65-F5344CB8AC3E}">
        <p14:creationId xmlns:p14="http://schemas.microsoft.com/office/powerpoint/2010/main" val="201569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7CAA-293E-47C2-BCF6-F19914622230}"/>
              </a:ext>
            </a:extLst>
          </p:cNvPr>
          <p:cNvSpPr>
            <a:spLocks noGrp="1"/>
          </p:cNvSpPr>
          <p:nvPr>
            <p:ph type="title"/>
          </p:nvPr>
        </p:nvSpPr>
        <p:spPr/>
        <p:txBody>
          <a:bodyPr/>
          <a:lstStyle/>
          <a:p>
            <a:r>
              <a:rPr lang="en-US" dirty="0"/>
              <a:t>Existing Barriers</a:t>
            </a:r>
          </a:p>
        </p:txBody>
      </p:sp>
      <p:sp>
        <p:nvSpPr>
          <p:cNvPr id="3" name="Content Placeholder 2">
            <a:extLst>
              <a:ext uri="{FF2B5EF4-FFF2-40B4-BE49-F238E27FC236}">
                <a16:creationId xmlns:a16="http://schemas.microsoft.com/office/drawing/2014/main" id="{0F49137B-21D7-4768-824A-D3E1A21EFB2A}"/>
              </a:ext>
            </a:extLst>
          </p:cNvPr>
          <p:cNvSpPr>
            <a:spLocks noGrp="1"/>
          </p:cNvSpPr>
          <p:nvPr>
            <p:ph idx="1"/>
          </p:nvPr>
        </p:nvSpPr>
        <p:spPr>
          <a:xfrm>
            <a:off x="457200" y="1417320"/>
            <a:ext cx="8229600" cy="4708843"/>
          </a:xfrm>
        </p:spPr>
        <p:txBody>
          <a:bodyPr/>
          <a:lstStyle/>
          <a:p>
            <a:r>
              <a:rPr lang="en-US" sz="2800" dirty="0">
                <a:ea typeface="ＭＳ Ｐゴシック"/>
              </a:rPr>
              <a:t>Lack of facilities for practice and games</a:t>
            </a:r>
          </a:p>
          <a:p>
            <a:r>
              <a:rPr lang="en-US" sz="2800" dirty="0">
                <a:ea typeface="ＭＳ Ｐゴシック"/>
              </a:rPr>
              <a:t>Lack of staff to support club sports</a:t>
            </a:r>
          </a:p>
          <a:p>
            <a:pPr lvl="1">
              <a:buFont typeface="Courier New" panose="020B0604020202020204" pitchFamily="34" charset="0"/>
              <a:buChar char="o"/>
            </a:pPr>
            <a:r>
              <a:rPr lang="en-US" dirty="0">
                <a:ea typeface="ＭＳ Ｐゴシック"/>
              </a:rPr>
              <a:t>Recruitment of club sport athletes</a:t>
            </a:r>
          </a:p>
          <a:p>
            <a:pPr lvl="1">
              <a:buFont typeface="Courier New" panose="020B0604020202020204" pitchFamily="34" charset="0"/>
              <a:buChar char="o"/>
            </a:pPr>
            <a:r>
              <a:rPr lang="en-US" dirty="0">
                <a:ea typeface="ＭＳ Ｐゴシック"/>
              </a:rPr>
              <a:t>Coaches</a:t>
            </a:r>
          </a:p>
          <a:p>
            <a:pPr lvl="1">
              <a:buFont typeface="Courier New" panose="020B0604020202020204" pitchFamily="34" charset="0"/>
              <a:buChar char="o"/>
            </a:pPr>
            <a:r>
              <a:rPr lang="en-US" dirty="0">
                <a:ea typeface="ＭＳ Ｐゴシック"/>
              </a:rPr>
              <a:t>Fundraising</a:t>
            </a:r>
          </a:p>
          <a:p>
            <a:pPr lvl="1">
              <a:buFont typeface="Courier New" panose="020B0604020202020204" pitchFamily="34" charset="0"/>
              <a:buChar char="o"/>
            </a:pPr>
            <a:r>
              <a:rPr lang="en-US" dirty="0">
                <a:ea typeface="ＭＳ Ｐゴシック"/>
              </a:rPr>
              <a:t>Uniforms/gear/branding</a:t>
            </a:r>
          </a:p>
          <a:p>
            <a:pPr lvl="1">
              <a:buFont typeface="Courier New" panose="020B0604020202020204" pitchFamily="34" charset="0"/>
              <a:buChar char="o"/>
            </a:pPr>
            <a:r>
              <a:rPr lang="en-US" dirty="0">
                <a:ea typeface="ＭＳ Ｐゴシック"/>
              </a:rPr>
              <a:t>Policies/procedures</a:t>
            </a:r>
          </a:p>
          <a:p>
            <a:r>
              <a:rPr lang="en-US" sz="2800" dirty="0">
                <a:ea typeface="ＭＳ Ｐゴシック"/>
              </a:rPr>
              <a:t>Club sports are separate from NDSU while Intramurals are affiliated with NDSU</a:t>
            </a:r>
          </a:p>
          <a:p>
            <a:pPr marL="0" indent="0">
              <a:buNone/>
            </a:pPr>
            <a:endParaRPr lang="en-US" dirty="0"/>
          </a:p>
          <a:p>
            <a:endParaRPr lang="en-US" dirty="0"/>
          </a:p>
        </p:txBody>
      </p:sp>
    </p:spTree>
    <p:extLst>
      <p:ext uri="{BB962C8B-B14F-4D97-AF65-F5344CB8AC3E}">
        <p14:creationId xmlns:p14="http://schemas.microsoft.com/office/powerpoint/2010/main" val="215191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0324-5A52-4C18-8C15-84C50A0E8274}"/>
              </a:ext>
            </a:extLst>
          </p:cNvPr>
          <p:cNvSpPr>
            <a:spLocks noGrp="1"/>
          </p:cNvSpPr>
          <p:nvPr>
            <p:ph type="title"/>
          </p:nvPr>
        </p:nvSpPr>
        <p:spPr/>
        <p:txBody>
          <a:bodyPr/>
          <a:lstStyle/>
          <a:p>
            <a:r>
              <a:rPr lang="en-US"/>
              <a:t>Missed Opportunity</a:t>
            </a:r>
          </a:p>
        </p:txBody>
      </p:sp>
      <p:sp>
        <p:nvSpPr>
          <p:cNvPr id="3" name="Content Placeholder 2">
            <a:extLst>
              <a:ext uri="{FF2B5EF4-FFF2-40B4-BE49-F238E27FC236}">
                <a16:creationId xmlns:a16="http://schemas.microsoft.com/office/drawing/2014/main" id="{F896DBE2-78B2-4590-99D7-06D4A4011813}"/>
              </a:ext>
            </a:extLst>
          </p:cNvPr>
          <p:cNvSpPr>
            <a:spLocks noGrp="1"/>
          </p:cNvSpPr>
          <p:nvPr>
            <p:ph idx="1"/>
          </p:nvPr>
        </p:nvSpPr>
        <p:spPr/>
        <p:txBody>
          <a:bodyPr/>
          <a:lstStyle/>
          <a:p>
            <a:pPr marL="0" indent="0">
              <a:buNone/>
            </a:pPr>
            <a:r>
              <a:rPr lang="en-US">
                <a:ea typeface="ＭＳ Ｐゴシック"/>
              </a:rPr>
              <a:t>Athletic opportunity elsewhere was the #4 reason students canceled their admission to NDSU in 2023.  </a:t>
            </a:r>
          </a:p>
          <a:p>
            <a:pPr marL="0" indent="0">
              <a:buNone/>
            </a:pPr>
            <a:r>
              <a:rPr lang="en-US">
                <a:ea typeface="ＭＳ Ｐゴシック"/>
              </a:rPr>
              <a:t>Losing students to:</a:t>
            </a:r>
          </a:p>
          <a:p>
            <a:pPr lvl="1"/>
            <a:r>
              <a:rPr lang="en-US">
                <a:ea typeface="ＭＳ Ｐゴシック"/>
              </a:rPr>
              <a:t>Concordia College</a:t>
            </a:r>
          </a:p>
          <a:p>
            <a:pPr lvl="1"/>
            <a:r>
              <a:rPr lang="en-US">
                <a:ea typeface="ＭＳ Ｐゴシック"/>
              </a:rPr>
              <a:t>MSUM</a:t>
            </a:r>
          </a:p>
          <a:p>
            <a:pPr lvl="1"/>
            <a:r>
              <a:rPr lang="en-US">
                <a:ea typeface="ＭＳ Ｐゴシック"/>
              </a:rPr>
              <a:t>University of Jamestown</a:t>
            </a:r>
          </a:p>
          <a:p>
            <a:pPr lvl="1"/>
            <a:r>
              <a:rPr lang="en-US">
                <a:ea typeface="ＭＳ Ｐゴシック"/>
              </a:rPr>
              <a:t>Bismarck State College</a:t>
            </a:r>
          </a:p>
        </p:txBody>
      </p:sp>
    </p:spTree>
    <p:extLst>
      <p:ext uri="{BB962C8B-B14F-4D97-AF65-F5344CB8AC3E}">
        <p14:creationId xmlns:p14="http://schemas.microsoft.com/office/powerpoint/2010/main" val="55195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2BC2-8E5E-4753-B95A-874EF4A5F1FA}"/>
              </a:ext>
            </a:extLst>
          </p:cNvPr>
          <p:cNvSpPr>
            <a:spLocks noGrp="1"/>
          </p:cNvSpPr>
          <p:nvPr>
            <p:ph type="title"/>
          </p:nvPr>
        </p:nvSpPr>
        <p:spPr/>
        <p:txBody>
          <a:bodyPr/>
          <a:lstStyle/>
          <a:p>
            <a:r>
              <a:rPr lang="en-US" dirty="0"/>
              <a:t>Impact Potential</a:t>
            </a:r>
          </a:p>
        </p:txBody>
      </p:sp>
      <p:sp>
        <p:nvSpPr>
          <p:cNvPr id="3" name="Content Placeholder 2">
            <a:extLst>
              <a:ext uri="{FF2B5EF4-FFF2-40B4-BE49-F238E27FC236}">
                <a16:creationId xmlns:a16="http://schemas.microsoft.com/office/drawing/2014/main" id="{4F35B14B-A81C-48C3-BC8A-221B6099B391}"/>
              </a:ext>
            </a:extLst>
          </p:cNvPr>
          <p:cNvSpPr>
            <a:spLocks noGrp="1"/>
          </p:cNvSpPr>
          <p:nvPr>
            <p:ph idx="1"/>
          </p:nvPr>
        </p:nvSpPr>
        <p:spPr>
          <a:xfrm>
            <a:off x="457200" y="1185607"/>
            <a:ext cx="8229600" cy="4753719"/>
          </a:xfrm>
        </p:spPr>
        <p:txBody>
          <a:bodyPr/>
          <a:lstStyle/>
          <a:p>
            <a:r>
              <a:rPr lang="en-US" sz="2800" dirty="0">
                <a:ea typeface="ＭＳ Ｐゴシック"/>
              </a:rPr>
              <a:t>Estimated current numbers of student:</a:t>
            </a:r>
          </a:p>
          <a:p>
            <a:pPr marL="0" indent="0">
              <a:buNone/>
            </a:pPr>
            <a:endParaRPr lang="en-US" sz="2800" dirty="0">
              <a:ea typeface="ＭＳ Ｐゴシック"/>
            </a:endParaRPr>
          </a:p>
          <a:p>
            <a:pPr marL="0" indent="0">
              <a:buNone/>
            </a:pPr>
            <a:endParaRPr lang="en-US" sz="2800" dirty="0">
              <a:ea typeface="ＭＳ Ｐゴシック"/>
            </a:endParaRPr>
          </a:p>
          <a:p>
            <a:pPr marL="0" indent="0">
              <a:buNone/>
            </a:pPr>
            <a:endParaRPr lang="en-US" sz="2800" dirty="0">
              <a:ea typeface="ＭＳ Ｐゴシック"/>
            </a:endParaRPr>
          </a:p>
          <a:p>
            <a:endParaRPr lang="en-US" sz="2800" dirty="0">
              <a:ea typeface="ＭＳ Ｐゴシック"/>
            </a:endParaRPr>
          </a:p>
          <a:p>
            <a:endParaRPr lang="en-US" sz="2800" dirty="0">
              <a:ea typeface="ＭＳ Ｐゴシック"/>
            </a:endParaRPr>
          </a:p>
          <a:p>
            <a:r>
              <a:rPr lang="en-US" sz="2800" dirty="0">
                <a:ea typeface="ＭＳ Ｐゴシック"/>
              </a:rPr>
              <a:t>Opportunity to grow numbers significantly with new supported infrastructure</a:t>
            </a:r>
          </a:p>
          <a:p>
            <a:r>
              <a:rPr lang="en-US" sz="2800" dirty="0">
                <a:ea typeface="ＭＳ Ｐゴシック"/>
              </a:rPr>
              <a:t>Enhanced student experiences leading to better student retention</a:t>
            </a:r>
          </a:p>
        </p:txBody>
      </p:sp>
      <p:graphicFrame>
        <p:nvGraphicFramePr>
          <p:cNvPr id="4" name="Table 3">
            <a:extLst>
              <a:ext uri="{FF2B5EF4-FFF2-40B4-BE49-F238E27FC236}">
                <a16:creationId xmlns:a16="http://schemas.microsoft.com/office/drawing/2014/main" id="{508E0535-1B54-40D7-BCF5-D47EFF5088E9}"/>
              </a:ext>
            </a:extLst>
          </p:cNvPr>
          <p:cNvGraphicFramePr>
            <a:graphicFrameLocks noGrp="1"/>
          </p:cNvGraphicFramePr>
          <p:nvPr>
            <p:extLst>
              <p:ext uri="{D42A27DB-BD31-4B8C-83A1-F6EECF244321}">
                <p14:modId xmlns:p14="http://schemas.microsoft.com/office/powerpoint/2010/main" val="782843267"/>
              </p:ext>
            </p:extLst>
          </p:nvPr>
        </p:nvGraphicFramePr>
        <p:xfrm>
          <a:off x="796413" y="1691149"/>
          <a:ext cx="7546257" cy="2573527"/>
        </p:xfrm>
        <a:graphic>
          <a:graphicData uri="http://schemas.openxmlformats.org/drawingml/2006/table">
            <a:tbl>
              <a:tblPr>
                <a:tableStyleId>{5C22544A-7EE6-4342-B048-85BDC9FD1C3A}</a:tableStyleId>
              </a:tblPr>
              <a:tblGrid>
                <a:gridCol w="2292045">
                  <a:extLst>
                    <a:ext uri="{9D8B030D-6E8A-4147-A177-3AD203B41FA5}">
                      <a16:colId xmlns:a16="http://schemas.microsoft.com/office/drawing/2014/main" val="2293601123"/>
                    </a:ext>
                  </a:extLst>
                </a:gridCol>
                <a:gridCol w="1699892">
                  <a:extLst>
                    <a:ext uri="{9D8B030D-6E8A-4147-A177-3AD203B41FA5}">
                      <a16:colId xmlns:a16="http://schemas.microsoft.com/office/drawing/2014/main" val="812974290"/>
                    </a:ext>
                  </a:extLst>
                </a:gridCol>
                <a:gridCol w="2070778">
                  <a:extLst>
                    <a:ext uri="{9D8B030D-6E8A-4147-A177-3AD203B41FA5}">
                      <a16:colId xmlns:a16="http://schemas.microsoft.com/office/drawing/2014/main" val="3835890076"/>
                    </a:ext>
                  </a:extLst>
                </a:gridCol>
                <a:gridCol w="1483542">
                  <a:extLst>
                    <a:ext uri="{9D8B030D-6E8A-4147-A177-3AD203B41FA5}">
                      <a16:colId xmlns:a16="http://schemas.microsoft.com/office/drawing/2014/main" val="564948290"/>
                    </a:ext>
                  </a:extLst>
                </a:gridCol>
              </a:tblGrid>
              <a:tr h="488392">
                <a:tc>
                  <a:txBody>
                    <a:bodyPr/>
                    <a:lstStyle/>
                    <a:p>
                      <a:pPr algn="l" fontAlgn="b"/>
                      <a:r>
                        <a:rPr lang="en-US" sz="1800" b="1" u="none" strike="noStrike" dirty="0">
                          <a:effectLst/>
                        </a:rPr>
                        <a:t>Type</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92D050"/>
                    </a:solidFill>
                  </a:tcPr>
                </a:tc>
                <a:tc>
                  <a:txBody>
                    <a:bodyPr/>
                    <a:lstStyle/>
                    <a:p>
                      <a:pPr algn="l" fontAlgn="b"/>
                      <a:r>
                        <a:rPr lang="en-US" sz="1800" b="1" u="none" strike="noStrike" dirty="0">
                          <a:effectLst/>
                        </a:rPr>
                        <a:t>Undergrad</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92D050"/>
                    </a:solidFill>
                  </a:tcPr>
                </a:tc>
                <a:tc>
                  <a:txBody>
                    <a:bodyPr/>
                    <a:lstStyle/>
                    <a:p>
                      <a:pPr algn="l" fontAlgn="b"/>
                      <a:r>
                        <a:rPr lang="en-US" sz="1800" b="1" u="none" strike="noStrike" dirty="0">
                          <a:effectLst/>
                        </a:rPr>
                        <a:t>Graduate/Prof</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92D050"/>
                    </a:solidFill>
                  </a:tcPr>
                </a:tc>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7620" marR="7620" marT="7620" marB="0" anchor="b">
                    <a:solidFill>
                      <a:srgbClr val="92D050"/>
                    </a:solidFill>
                  </a:tcPr>
                </a:tc>
                <a:extLst>
                  <a:ext uri="{0D108BD9-81ED-4DB2-BD59-A6C34878D82A}">
                    <a16:rowId xmlns:a16="http://schemas.microsoft.com/office/drawing/2014/main" val="37451385"/>
                  </a:ext>
                </a:extLst>
              </a:tr>
              <a:tr h="509625">
                <a:tc>
                  <a:txBody>
                    <a:bodyPr/>
                    <a:lstStyle/>
                    <a:p>
                      <a:pPr algn="l" fontAlgn="b"/>
                      <a:r>
                        <a:rPr lang="en-US" sz="1800" u="none" strike="noStrike" dirty="0">
                          <a:effectLst/>
                        </a:rPr>
                        <a:t>Club</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1294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215</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1509</a:t>
                      </a:r>
                      <a:endParaRPr lang="en-U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0694219"/>
                  </a:ext>
                </a:extLst>
              </a:tr>
              <a:tr h="509625">
                <a:tc>
                  <a:txBody>
                    <a:bodyPr/>
                    <a:lstStyle/>
                    <a:p>
                      <a:pPr algn="l" fontAlgn="b"/>
                      <a:r>
                        <a:rPr lang="en-US" sz="1800" u="none" strike="noStrike" dirty="0">
                          <a:effectLst/>
                        </a:rPr>
                        <a:t>Esports</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tc>
                  <a:txBody>
                    <a:bodyPr/>
                    <a:lstStyle/>
                    <a:p>
                      <a:pPr algn="r" fontAlgn="b"/>
                      <a:r>
                        <a:rPr lang="en-US" sz="1800" u="none" strike="noStrike" dirty="0">
                          <a:effectLst/>
                        </a:rPr>
                        <a:t>236</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tc>
                  <a:txBody>
                    <a:bodyPr/>
                    <a:lstStyle/>
                    <a:p>
                      <a:pPr algn="r" fontAlgn="b"/>
                      <a:r>
                        <a:rPr lang="en-US" sz="1800" u="none" strike="noStrike" dirty="0">
                          <a:effectLst/>
                        </a:rPr>
                        <a:t>236</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extLst>
                  <a:ext uri="{0D108BD9-81ED-4DB2-BD59-A6C34878D82A}">
                    <a16:rowId xmlns:a16="http://schemas.microsoft.com/office/drawing/2014/main" val="3172305799"/>
                  </a:ext>
                </a:extLst>
              </a:tr>
              <a:tr h="509625">
                <a:tc>
                  <a:txBody>
                    <a:bodyPr/>
                    <a:lstStyle/>
                    <a:p>
                      <a:pPr algn="l" fontAlgn="b"/>
                      <a:r>
                        <a:rPr lang="en-US" sz="1800" u="none" strike="noStrike">
                          <a:effectLst/>
                        </a:rPr>
                        <a:t>Intramurals</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2966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4000</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38994412"/>
                  </a:ext>
                </a:extLst>
              </a:tr>
              <a:tr h="509625">
                <a:tc>
                  <a:txBody>
                    <a:bodyPr/>
                    <a:lstStyle/>
                    <a:p>
                      <a:pPr algn="l" fontAlgn="b"/>
                      <a:r>
                        <a:rPr lang="en-US" sz="1800" u="none" strike="noStrike" dirty="0">
                          <a:effectLst/>
                        </a:rPr>
                        <a:t>Marching Band (use of field)</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tc>
                  <a:txBody>
                    <a:bodyPr/>
                    <a:lstStyle/>
                    <a:p>
                      <a:pPr algn="r" fontAlgn="b"/>
                      <a:r>
                        <a:rPr lang="en-US" sz="1800" u="none" strike="noStrike" dirty="0">
                          <a:effectLst/>
                        </a:rPr>
                        <a:t>147</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tc>
                  <a:txBody>
                    <a:bodyPr/>
                    <a:lstStyle/>
                    <a:p>
                      <a:pPr algn="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tc>
                  <a:txBody>
                    <a:bodyPr/>
                    <a:lstStyle/>
                    <a:p>
                      <a:pPr algn="r" fontAlgn="b"/>
                      <a:r>
                        <a:rPr lang="en-US" sz="1800" u="none" strike="noStrike" dirty="0">
                          <a:effectLst/>
                        </a:rPr>
                        <a:t>150</a:t>
                      </a:r>
                      <a:endParaRPr lang="en-US" sz="1800" b="0" i="0" u="none" strike="noStrike" dirty="0">
                        <a:solidFill>
                          <a:srgbClr val="000000"/>
                        </a:solidFill>
                        <a:effectLst/>
                        <a:latin typeface="Calibri" panose="020F0502020204030204" pitchFamily="34" charset="0"/>
                      </a:endParaRPr>
                    </a:p>
                  </a:txBody>
                  <a:tcPr marL="7620" marR="7620" marT="7620" marB="0" anchor="b">
                    <a:solidFill>
                      <a:schemeClr val="accent3">
                        <a:lumMod val="20000"/>
                        <a:lumOff val="80000"/>
                      </a:schemeClr>
                    </a:solidFill>
                  </a:tcPr>
                </a:tc>
                <a:extLst>
                  <a:ext uri="{0D108BD9-81ED-4DB2-BD59-A6C34878D82A}">
                    <a16:rowId xmlns:a16="http://schemas.microsoft.com/office/drawing/2014/main" val="3834854580"/>
                  </a:ext>
                </a:extLst>
              </a:tr>
            </a:tbl>
          </a:graphicData>
        </a:graphic>
      </p:graphicFrame>
    </p:spTree>
    <p:extLst>
      <p:ext uri="{BB962C8B-B14F-4D97-AF65-F5344CB8AC3E}">
        <p14:creationId xmlns:p14="http://schemas.microsoft.com/office/powerpoint/2010/main" val="119436644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927E-8592-4B0E-B497-1C1C1DFD46F4}"/>
              </a:ext>
            </a:extLst>
          </p:cNvPr>
          <p:cNvSpPr>
            <a:spLocks noGrp="1"/>
          </p:cNvSpPr>
          <p:nvPr>
            <p:ph type="title"/>
          </p:nvPr>
        </p:nvSpPr>
        <p:spPr/>
        <p:txBody>
          <a:bodyPr/>
          <a:lstStyle/>
          <a:p>
            <a:r>
              <a:rPr lang="en-US"/>
              <a:t>Proposal</a:t>
            </a:r>
          </a:p>
        </p:txBody>
      </p:sp>
      <p:sp>
        <p:nvSpPr>
          <p:cNvPr id="3" name="Content Placeholder 2">
            <a:extLst>
              <a:ext uri="{FF2B5EF4-FFF2-40B4-BE49-F238E27FC236}">
                <a16:creationId xmlns:a16="http://schemas.microsoft.com/office/drawing/2014/main" id="{511390FE-C83D-4E0C-8877-DDF2FC236344}"/>
              </a:ext>
            </a:extLst>
          </p:cNvPr>
          <p:cNvSpPr>
            <a:spLocks noGrp="1"/>
          </p:cNvSpPr>
          <p:nvPr>
            <p:ph idx="1"/>
          </p:nvPr>
        </p:nvSpPr>
        <p:spPr>
          <a:xfrm>
            <a:off x="457200" y="1270000"/>
            <a:ext cx="8229600" cy="4856163"/>
          </a:xfrm>
        </p:spPr>
        <p:txBody>
          <a:bodyPr/>
          <a:lstStyle/>
          <a:p>
            <a:r>
              <a:rPr lang="en-US" sz="2800" dirty="0">
                <a:ea typeface="ＭＳ Ｐゴシック"/>
              </a:rPr>
              <a:t>Hire an Associate Director of Club Sports (CS)</a:t>
            </a:r>
          </a:p>
          <a:p>
            <a:r>
              <a:rPr lang="en-US" sz="2800" dirty="0">
                <a:ea typeface="ＭＳ Ｐゴシック"/>
              </a:rPr>
              <a:t>Brand the Competitive CS as Bison athletes with contracted coaches and additional access to facilities</a:t>
            </a:r>
          </a:p>
          <a:p>
            <a:r>
              <a:rPr lang="en-US" sz="2800" dirty="0">
                <a:ea typeface="ＭＳ Ｐゴシック"/>
              </a:rPr>
              <a:t>Club teams would maintain funding through Congress of Student Organization Funds, player dues, and team fundraising</a:t>
            </a:r>
          </a:p>
          <a:p>
            <a:r>
              <a:rPr lang="en-US" sz="2800" dirty="0">
                <a:ea typeface="ＭＳ Ｐゴシック"/>
              </a:rPr>
              <a:t>Enhance fundraising through NDSU Foundation with alumni and corporate donors</a:t>
            </a:r>
          </a:p>
        </p:txBody>
      </p:sp>
    </p:spTree>
    <p:extLst>
      <p:ext uri="{BB962C8B-B14F-4D97-AF65-F5344CB8AC3E}">
        <p14:creationId xmlns:p14="http://schemas.microsoft.com/office/powerpoint/2010/main" val="2090978175"/>
      </p:ext>
    </p:extLst>
  </p:cSld>
  <p:clrMapOvr>
    <a:masterClrMapping/>
  </p:clrMapOvr>
</p:sld>
</file>

<file path=ppt/theme/theme1.xml><?xml version="1.0" encoding="utf-8"?>
<a:theme xmlns:a="http://schemas.openxmlformats.org/drawingml/2006/main" name="ndsu-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dsu-template3" id="{D2E920AD-126F-764F-9B31-0E336365939D}" vid="{025F0960-FFC4-1448-BF08-007FD76D6C4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3BA8573C6281468AECBB5C328F9B91" ma:contentTypeVersion="19" ma:contentTypeDescription="Create a new document." ma:contentTypeScope="" ma:versionID="222a41a5227bd79b4b4e0ef13fbc0ccd">
  <xsd:schema xmlns:xsd="http://www.w3.org/2001/XMLSchema" xmlns:xs="http://www.w3.org/2001/XMLSchema" xmlns:p="http://schemas.microsoft.com/office/2006/metadata/properties" xmlns:ns3="66659ddc-3c25-4d3e-b3b7-9890fca5266d" xmlns:ns4="82c2a4e3-40b0-435d-8162-b539a366ebba" targetNamespace="http://schemas.microsoft.com/office/2006/metadata/properties" ma:root="true" ma:fieldsID="1e8b6ee81547a4b2e39102bd9b1c1bd2" ns3:_="" ns4:_="">
    <xsd:import namespace="66659ddc-3c25-4d3e-b3b7-9890fca5266d"/>
    <xsd:import namespace="82c2a4e3-40b0-435d-8162-b539a366ebba"/>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659ddc-3c25-4d3e-b3b7-9890fca5266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2a4e3-40b0-435d-8162-b539a366ebb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 xmlns="66659ddc-3c25-4d3e-b3b7-9890fca5266d" xsi:nil="true"/>
    <MigrationWizIdDocumentLibraryPermissions xmlns="66659ddc-3c25-4d3e-b3b7-9890fca5266d" xsi:nil="true"/>
    <MigrationWizIdSecurityGroups xmlns="66659ddc-3c25-4d3e-b3b7-9890fca5266d" xsi:nil="true"/>
    <MigrationWizIdPermissionLevels xmlns="66659ddc-3c25-4d3e-b3b7-9890fca5266d" xsi:nil="true"/>
    <_activity xmlns="66659ddc-3c25-4d3e-b3b7-9890fca5266d" xsi:nil="true"/>
    <MigrationWizIdPermissions xmlns="66659ddc-3c25-4d3e-b3b7-9890fca5266d" xsi:nil="true"/>
  </documentManagement>
</p:properties>
</file>

<file path=customXml/itemProps1.xml><?xml version="1.0" encoding="utf-8"?>
<ds:datastoreItem xmlns:ds="http://schemas.openxmlformats.org/officeDocument/2006/customXml" ds:itemID="{03F30AD5-BD03-4FE4-8C98-CD881317DBE1}">
  <ds:schemaRefs>
    <ds:schemaRef ds:uri="http://schemas.microsoft.com/sharepoint/v3/contenttype/forms"/>
  </ds:schemaRefs>
</ds:datastoreItem>
</file>

<file path=customXml/itemProps2.xml><?xml version="1.0" encoding="utf-8"?>
<ds:datastoreItem xmlns:ds="http://schemas.openxmlformats.org/officeDocument/2006/customXml" ds:itemID="{F7F446BB-226E-4B4B-A1E3-04D170BBC1B4}">
  <ds:schemaRefs>
    <ds:schemaRef ds:uri="66659ddc-3c25-4d3e-b3b7-9890fca5266d"/>
    <ds:schemaRef ds:uri="82c2a4e3-40b0-435d-8162-b539a366eb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A4B677-CCA7-4BFC-A8AE-03EB5034B8E4}">
  <ds:schemaRefs>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82c2a4e3-40b0-435d-8162-b539a366ebba"/>
    <ds:schemaRef ds:uri="66659ddc-3c25-4d3e-b3b7-9890fca5266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ndsu-template3(1)</Template>
  <TotalTime>32</TotalTime>
  <Words>616</Words>
  <Application>Microsoft Macintosh PowerPoint</Application>
  <PresentationFormat>On-screen Show (4:3)</PresentationFormat>
  <Paragraphs>106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Courier New</vt:lpstr>
      <vt:lpstr>ndsu-template1</vt:lpstr>
      <vt:lpstr>PowerPoint Presentation</vt:lpstr>
      <vt:lpstr>Fee Increase Proposal for Club Sports</vt:lpstr>
      <vt:lpstr>President Cook appoints committee to “envision a premier club sports program that would attract and retain students by enhancing support and facilities for Intramural and Club Sports.”             February 2024</vt:lpstr>
      <vt:lpstr>Original Intramural &amp; Club Sports Vision Committee Members </vt:lpstr>
      <vt:lpstr>Current Committee members</vt:lpstr>
      <vt:lpstr>Existing Barriers</vt:lpstr>
      <vt:lpstr>Missed Opportunity</vt:lpstr>
      <vt:lpstr>Impact Potential</vt:lpstr>
      <vt:lpstr>Proposal</vt:lpstr>
      <vt:lpstr>Why part of the Wellness  Center Fee?</vt:lpstr>
      <vt:lpstr> Increase Wellness Center Fee by $0.87/credit capped at $10.44/semester </vt:lpstr>
      <vt:lpstr>Long-term Plans</vt:lpstr>
      <vt:lpstr>Questions/Comments</vt:lpstr>
    </vt:vector>
  </TitlesOfParts>
  <Company>North Dakota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Oster-Aaland</dc:creator>
  <cp:lastModifiedBy>Frello, Nic</cp:lastModifiedBy>
  <cp:revision>7</cp:revision>
  <dcterms:created xsi:type="dcterms:W3CDTF">2025-01-21T15:57:56Z</dcterms:created>
  <dcterms:modified xsi:type="dcterms:W3CDTF">2025-01-28T22:05:20Z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0x010100373BA8573C6281468AECBB5C328F9B91</vt:lpwstr>
  </property>
</Properties>
</file>