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</p:sldMasterIdLst>
  <p:notesMasterIdLst>
    <p:notesMasterId r:id="rId36"/>
  </p:notesMasterIdLst>
  <p:handoutMasterIdLst>
    <p:handoutMasterId r:id="rId37"/>
  </p:handoutMasterIdLst>
  <p:sldIdLst>
    <p:sldId id="322" r:id="rId6"/>
    <p:sldId id="325" r:id="rId7"/>
    <p:sldId id="326" r:id="rId8"/>
    <p:sldId id="327" r:id="rId9"/>
    <p:sldId id="332" r:id="rId10"/>
    <p:sldId id="331" r:id="rId11"/>
    <p:sldId id="345" r:id="rId12"/>
    <p:sldId id="346" r:id="rId13"/>
    <p:sldId id="333" r:id="rId14"/>
    <p:sldId id="337" r:id="rId15"/>
    <p:sldId id="304" r:id="rId16"/>
    <p:sldId id="265" r:id="rId17"/>
    <p:sldId id="266" r:id="rId18"/>
    <p:sldId id="273" r:id="rId19"/>
    <p:sldId id="274" r:id="rId20"/>
    <p:sldId id="275" r:id="rId21"/>
    <p:sldId id="276" r:id="rId22"/>
    <p:sldId id="347" r:id="rId23"/>
    <p:sldId id="286" r:id="rId24"/>
    <p:sldId id="334" r:id="rId25"/>
    <p:sldId id="328" r:id="rId26"/>
    <p:sldId id="330" r:id="rId27"/>
    <p:sldId id="335" r:id="rId28"/>
    <p:sldId id="338" r:id="rId29"/>
    <p:sldId id="340" r:id="rId30"/>
    <p:sldId id="339" r:id="rId31"/>
    <p:sldId id="341" r:id="rId32"/>
    <p:sldId id="302" r:id="rId33"/>
    <p:sldId id="356" r:id="rId34"/>
    <p:sldId id="3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8CB22-4618-E574-DF4E-C0714AD72072}" v="18" dt="2024-11-25T14:09:54.803"/>
    <p1510:client id="{44100A69-03CF-83FF-2116-DE714457C06A}" v="103" dt="2024-11-25T14:47:54.593"/>
  </p1510:revLst>
</p1510:revInfo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5388" autoAdjust="0"/>
  </p:normalViewPr>
  <p:slideViewPr>
    <p:cSldViewPr snapToGrid="0">
      <p:cViewPr varScale="1">
        <p:scale>
          <a:sx n="85" d="100"/>
          <a:sy n="85" d="100"/>
        </p:scale>
        <p:origin x="480" y="84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lven,Jon" userId="S::joulve@sanfordhealth.org::a619dbb9-7716-4787-b862-4f2c057064ae" providerId="AD" clId="Web-{44100A69-03CF-83FF-2116-DE714457C06A}"/>
    <pc:docChg chg="addSld delSld modSld sldOrd">
      <pc:chgData name="Ulven,Jon" userId="S::joulve@sanfordhealth.org::a619dbb9-7716-4787-b862-4f2c057064ae" providerId="AD" clId="Web-{44100A69-03CF-83FF-2116-DE714457C06A}" dt="2024-11-25T14:47:54.593" v="96"/>
      <pc:docMkLst>
        <pc:docMk/>
      </pc:docMkLst>
      <pc:sldChg chg="ord">
        <pc:chgData name="Ulven,Jon" userId="S::joulve@sanfordhealth.org::a619dbb9-7716-4787-b862-4f2c057064ae" providerId="AD" clId="Web-{44100A69-03CF-83FF-2116-DE714457C06A}" dt="2024-11-25T14:38:59.542" v="72"/>
        <pc:sldMkLst>
          <pc:docMk/>
          <pc:sldMk cId="4148495334" sldId="265"/>
        </pc:sldMkLst>
      </pc:sldChg>
      <pc:sldChg chg="ord">
        <pc:chgData name="Ulven,Jon" userId="S::joulve@sanfordhealth.org::a619dbb9-7716-4787-b862-4f2c057064ae" providerId="AD" clId="Web-{44100A69-03CF-83FF-2116-DE714457C06A}" dt="2024-11-25T14:39:14.995" v="73"/>
        <pc:sldMkLst>
          <pc:docMk/>
          <pc:sldMk cId="50341739" sldId="266"/>
        </pc:sldMkLst>
      </pc:sldChg>
      <pc:sldChg chg="del">
        <pc:chgData name="Ulven,Jon" userId="S::joulve@sanfordhealth.org::a619dbb9-7716-4787-b862-4f2c057064ae" providerId="AD" clId="Web-{44100A69-03CF-83FF-2116-DE714457C06A}" dt="2024-11-25T14:18:02.939" v="25"/>
        <pc:sldMkLst>
          <pc:docMk/>
          <pc:sldMk cId="3500758165" sldId="271"/>
        </pc:sldMkLst>
      </pc:sldChg>
      <pc:sldChg chg="ord">
        <pc:chgData name="Ulven,Jon" userId="S::joulve@sanfordhealth.org::a619dbb9-7716-4787-b862-4f2c057064ae" providerId="AD" clId="Web-{44100A69-03CF-83FF-2116-DE714457C06A}" dt="2024-11-25T14:39:30.667" v="74"/>
        <pc:sldMkLst>
          <pc:docMk/>
          <pc:sldMk cId="3741472847" sldId="273"/>
        </pc:sldMkLst>
      </pc:sldChg>
      <pc:sldChg chg="ord">
        <pc:chgData name="Ulven,Jon" userId="S::joulve@sanfordhealth.org::a619dbb9-7716-4787-b862-4f2c057064ae" providerId="AD" clId="Web-{44100A69-03CF-83FF-2116-DE714457C06A}" dt="2024-11-25T14:39:46.073" v="75"/>
        <pc:sldMkLst>
          <pc:docMk/>
          <pc:sldMk cId="1510741774" sldId="274"/>
        </pc:sldMkLst>
      </pc:sldChg>
      <pc:sldChg chg="ord">
        <pc:chgData name="Ulven,Jon" userId="S::joulve@sanfordhealth.org::a619dbb9-7716-4787-b862-4f2c057064ae" providerId="AD" clId="Web-{44100A69-03CF-83FF-2116-DE714457C06A}" dt="2024-11-25T14:39:58.292" v="76"/>
        <pc:sldMkLst>
          <pc:docMk/>
          <pc:sldMk cId="1407392306" sldId="275"/>
        </pc:sldMkLst>
      </pc:sldChg>
      <pc:sldChg chg="ord">
        <pc:chgData name="Ulven,Jon" userId="S::joulve@sanfordhealth.org::a619dbb9-7716-4787-b862-4f2c057064ae" providerId="AD" clId="Web-{44100A69-03CF-83FF-2116-DE714457C06A}" dt="2024-11-25T14:40:29.480" v="77"/>
        <pc:sldMkLst>
          <pc:docMk/>
          <pc:sldMk cId="3165410041" sldId="276"/>
        </pc:sldMkLst>
      </pc:sldChg>
      <pc:sldChg chg="ord">
        <pc:chgData name="Ulven,Jon" userId="S::joulve@sanfordhealth.org::a619dbb9-7716-4787-b862-4f2c057064ae" providerId="AD" clId="Web-{44100A69-03CF-83FF-2116-DE714457C06A}" dt="2024-11-25T14:41:01.683" v="78"/>
        <pc:sldMkLst>
          <pc:docMk/>
          <pc:sldMk cId="1999084447" sldId="286"/>
        </pc:sldMkLst>
      </pc:sldChg>
      <pc:sldChg chg="del">
        <pc:chgData name="Ulven,Jon" userId="S::joulve@sanfordhealth.org::a619dbb9-7716-4787-b862-4f2c057064ae" providerId="AD" clId="Web-{44100A69-03CF-83FF-2116-DE714457C06A}" dt="2024-11-25T14:13:59.219" v="7"/>
        <pc:sldMkLst>
          <pc:docMk/>
          <pc:sldMk cId="4160687232" sldId="287"/>
        </pc:sldMkLst>
      </pc:sldChg>
      <pc:sldChg chg="modSp addAnim delAnim">
        <pc:chgData name="Ulven,Jon" userId="S::joulve@sanfordhealth.org::a619dbb9-7716-4787-b862-4f2c057064ae" providerId="AD" clId="Web-{44100A69-03CF-83FF-2116-DE714457C06A}" dt="2024-11-25T14:47:54.593" v="96"/>
        <pc:sldMkLst>
          <pc:docMk/>
          <pc:sldMk cId="3810423751" sldId="302"/>
        </pc:sldMkLst>
        <pc:spChg chg="mod">
          <ac:chgData name="Ulven,Jon" userId="S::joulve@sanfordhealth.org::a619dbb9-7716-4787-b862-4f2c057064ae" providerId="AD" clId="Web-{44100A69-03CF-83FF-2116-DE714457C06A}" dt="2024-11-25T14:41:49.606" v="83" actId="20577"/>
          <ac:spMkLst>
            <pc:docMk/>
            <pc:sldMk cId="3810423751" sldId="302"/>
            <ac:spMk id="2" creationId="{00000000-0000-0000-0000-000000000000}"/>
          </ac:spMkLst>
        </pc:spChg>
        <pc:spChg chg="mod">
          <ac:chgData name="Ulven,Jon" userId="S::joulve@sanfordhealth.org::a619dbb9-7716-4787-b862-4f2c057064ae" providerId="AD" clId="Web-{44100A69-03CF-83FF-2116-DE714457C06A}" dt="2024-11-25T14:47:44.108" v="95" actId="14100"/>
          <ac:spMkLst>
            <pc:docMk/>
            <pc:sldMk cId="3810423751" sldId="302"/>
            <ac:spMk id="4" creationId="{00000000-0000-0000-0000-000000000000}"/>
          </ac:spMkLst>
        </pc:spChg>
      </pc:sldChg>
      <pc:sldChg chg="del">
        <pc:chgData name="Ulven,Jon" userId="S::joulve@sanfordhealth.org::a619dbb9-7716-4787-b862-4f2c057064ae" providerId="AD" clId="Web-{44100A69-03CF-83FF-2116-DE714457C06A}" dt="2024-11-25T14:23:09.582" v="51"/>
        <pc:sldMkLst>
          <pc:docMk/>
          <pc:sldMk cId="1403682802" sldId="303"/>
        </pc:sldMkLst>
      </pc:sldChg>
      <pc:sldChg chg="ord">
        <pc:chgData name="Ulven,Jon" userId="S::joulve@sanfordhealth.org::a619dbb9-7716-4787-b862-4f2c057064ae" providerId="AD" clId="Web-{44100A69-03CF-83FF-2116-DE714457C06A}" dt="2024-11-25T14:38:22.463" v="71"/>
        <pc:sldMkLst>
          <pc:docMk/>
          <pc:sldMk cId="913383926" sldId="304"/>
        </pc:sldMkLst>
      </pc:sldChg>
      <pc:sldChg chg="del">
        <pc:chgData name="Ulven,Jon" userId="S::joulve@sanfordhealth.org::a619dbb9-7716-4787-b862-4f2c057064ae" providerId="AD" clId="Web-{44100A69-03CF-83FF-2116-DE714457C06A}" dt="2024-11-25T14:10:52.999" v="2"/>
        <pc:sldMkLst>
          <pc:docMk/>
          <pc:sldMk cId="1484615429" sldId="324"/>
        </pc:sldMkLst>
      </pc:sldChg>
      <pc:sldChg chg="modSp">
        <pc:chgData name="Ulven,Jon" userId="S::joulve@sanfordhealth.org::a619dbb9-7716-4787-b862-4f2c057064ae" providerId="AD" clId="Web-{44100A69-03CF-83FF-2116-DE714457C06A}" dt="2024-11-25T14:21:39.097" v="43" actId="20577"/>
        <pc:sldMkLst>
          <pc:docMk/>
          <pc:sldMk cId="1055275990" sldId="325"/>
        </pc:sldMkLst>
        <pc:spChg chg="mod">
          <ac:chgData name="Ulven,Jon" userId="S::joulve@sanfordhealth.org::a619dbb9-7716-4787-b862-4f2c057064ae" providerId="AD" clId="Web-{44100A69-03CF-83FF-2116-DE714457C06A}" dt="2024-11-25T14:21:39.097" v="43" actId="20577"/>
          <ac:spMkLst>
            <pc:docMk/>
            <pc:sldMk cId="1055275990" sldId="325"/>
            <ac:spMk id="3" creationId="{6AC409F4-54C0-726F-1F6A-C4CD31B33F99}"/>
          </ac:spMkLst>
        </pc:spChg>
      </pc:sldChg>
      <pc:sldChg chg="modSp">
        <pc:chgData name="Ulven,Jon" userId="S::joulve@sanfordhealth.org::a619dbb9-7716-4787-b862-4f2c057064ae" providerId="AD" clId="Web-{44100A69-03CF-83FF-2116-DE714457C06A}" dt="2024-11-25T14:31:47.992" v="54" actId="20577"/>
        <pc:sldMkLst>
          <pc:docMk/>
          <pc:sldMk cId="3517226287" sldId="326"/>
        </pc:sldMkLst>
        <pc:spChg chg="mod">
          <ac:chgData name="Ulven,Jon" userId="S::joulve@sanfordhealth.org::a619dbb9-7716-4787-b862-4f2c057064ae" providerId="AD" clId="Web-{44100A69-03CF-83FF-2116-DE714457C06A}" dt="2024-11-25T14:31:47.992" v="54" actId="20577"/>
          <ac:spMkLst>
            <pc:docMk/>
            <pc:sldMk cId="3517226287" sldId="326"/>
            <ac:spMk id="3" creationId="{E7404F53-1681-F65F-3FF3-53A0F1B19736}"/>
          </ac:spMkLst>
        </pc:spChg>
      </pc:sldChg>
      <pc:sldChg chg="addSp delSp modSp addAnim delAnim">
        <pc:chgData name="Ulven,Jon" userId="S::joulve@sanfordhealth.org::a619dbb9-7716-4787-b862-4f2c057064ae" providerId="AD" clId="Web-{44100A69-03CF-83FF-2116-DE714457C06A}" dt="2024-11-25T14:32:08.211" v="58" actId="20577"/>
        <pc:sldMkLst>
          <pc:docMk/>
          <pc:sldMk cId="3794330206" sldId="327"/>
        </pc:sldMkLst>
        <pc:spChg chg="add del mod">
          <ac:chgData name="Ulven,Jon" userId="S::joulve@sanfordhealth.org::a619dbb9-7716-4787-b862-4f2c057064ae" providerId="AD" clId="Web-{44100A69-03CF-83FF-2116-DE714457C06A}" dt="2024-11-25T14:32:08.211" v="58" actId="20577"/>
          <ac:spMkLst>
            <pc:docMk/>
            <pc:sldMk cId="3794330206" sldId="327"/>
            <ac:spMk id="3" creationId="{408BFF61-D7F2-D702-2DB8-111F682FE7E6}"/>
          </ac:spMkLst>
        </pc:spChg>
        <pc:spChg chg="add del mod">
          <ac:chgData name="Ulven,Jon" userId="S::joulve@sanfordhealth.org::a619dbb9-7716-4787-b862-4f2c057064ae" providerId="AD" clId="Web-{44100A69-03CF-83FF-2116-DE714457C06A}" dt="2024-11-25T14:31:56.976" v="56"/>
          <ac:spMkLst>
            <pc:docMk/>
            <pc:sldMk cId="3794330206" sldId="327"/>
            <ac:spMk id="6" creationId="{892689D2-719E-2FA0-390F-8563EA6D357F}"/>
          </ac:spMkLst>
        </pc:spChg>
      </pc:sldChg>
      <pc:sldChg chg="del">
        <pc:chgData name="Ulven,Jon" userId="S::joulve@sanfordhealth.org::a619dbb9-7716-4787-b862-4f2c057064ae" providerId="AD" clId="Web-{44100A69-03CF-83FF-2116-DE714457C06A}" dt="2024-11-25T14:12:16.624" v="3"/>
        <pc:sldMkLst>
          <pc:docMk/>
          <pc:sldMk cId="3414506648" sldId="329"/>
        </pc:sldMkLst>
      </pc:sldChg>
      <pc:sldChg chg="add del">
        <pc:chgData name="Ulven,Jon" userId="S::joulve@sanfordhealth.org::a619dbb9-7716-4787-b862-4f2c057064ae" providerId="AD" clId="Web-{44100A69-03CF-83FF-2116-DE714457C06A}" dt="2024-11-25T14:23:11.144" v="52"/>
        <pc:sldMkLst>
          <pc:docMk/>
          <pc:sldMk cId="2195370393" sldId="336"/>
        </pc:sldMkLst>
      </pc:sldChg>
      <pc:sldChg chg="ord">
        <pc:chgData name="Ulven,Jon" userId="S::joulve@sanfordhealth.org::a619dbb9-7716-4787-b862-4f2c057064ae" providerId="AD" clId="Web-{44100A69-03CF-83FF-2116-DE714457C06A}" dt="2024-11-25T14:38:09.823" v="70"/>
        <pc:sldMkLst>
          <pc:docMk/>
          <pc:sldMk cId="1980679665" sldId="337"/>
        </pc:sldMkLst>
      </pc:sldChg>
      <pc:sldChg chg="modSp">
        <pc:chgData name="Ulven,Jon" userId="S::joulve@sanfordhealth.org::a619dbb9-7716-4787-b862-4f2c057064ae" providerId="AD" clId="Web-{44100A69-03CF-83FF-2116-DE714457C06A}" dt="2024-11-25T14:16:56.689" v="15" actId="20577"/>
        <pc:sldMkLst>
          <pc:docMk/>
          <pc:sldMk cId="567188528" sldId="338"/>
        </pc:sldMkLst>
        <pc:spChg chg="mod">
          <ac:chgData name="Ulven,Jon" userId="S::joulve@sanfordhealth.org::a619dbb9-7716-4787-b862-4f2c057064ae" providerId="AD" clId="Web-{44100A69-03CF-83FF-2116-DE714457C06A}" dt="2024-11-25T14:16:56.689" v="15" actId="20577"/>
          <ac:spMkLst>
            <pc:docMk/>
            <pc:sldMk cId="567188528" sldId="338"/>
            <ac:spMk id="3" creationId="{26A3E68F-226B-776A-1FB9-CAEAA719B937}"/>
          </ac:spMkLst>
        </pc:spChg>
      </pc:sldChg>
      <pc:sldChg chg="modSp">
        <pc:chgData name="Ulven,Jon" userId="S::joulve@sanfordhealth.org::a619dbb9-7716-4787-b862-4f2c057064ae" providerId="AD" clId="Web-{44100A69-03CF-83FF-2116-DE714457C06A}" dt="2024-11-25T14:42:55.075" v="86" actId="20577"/>
        <pc:sldMkLst>
          <pc:docMk/>
          <pc:sldMk cId="2210101097" sldId="339"/>
        </pc:sldMkLst>
        <pc:spChg chg="mod">
          <ac:chgData name="Ulven,Jon" userId="S::joulve@sanfordhealth.org::a619dbb9-7716-4787-b862-4f2c057064ae" providerId="AD" clId="Web-{44100A69-03CF-83FF-2116-DE714457C06A}" dt="2024-11-25T14:42:55.075" v="86" actId="20577"/>
          <ac:spMkLst>
            <pc:docMk/>
            <pc:sldMk cId="2210101097" sldId="339"/>
            <ac:spMk id="2" creationId="{6CE1641B-52E8-4973-9E8F-19A5ED48621A}"/>
          </ac:spMkLst>
        </pc:spChg>
        <pc:spChg chg="mod">
          <ac:chgData name="Ulven,Jon" userId="S::joulve@sanfordhealth.org::a619dbb9-7716-4787-b862-4f2c057064ae" providerId="AD" clId="Web-{44100A69-03CF-83FF-2116-DE714457C06A}" dt="2024-11-25T14:32:50.930" v="59" actId="20577"/>
          <ac:spMkLst>
            <pc:docMk/>
            <pc:sldMk cId="2210101097" sldId="339"/>
            <ac:spMk id="3" creationId="{CFF5F8C9-30AB-2888-6657-CFB39E959ECD}"/>
          </ac:spMkLst>
        </pc:spChg>
      </pc:sldChg>
      <pc:sldChg chg="modSp del">
        <pc:chgData name="Ulven,Jon" userId="S::joulve@sanfordhealth.org::a619dbb9-7716-4787-b862-4f2c057064ae" providerId="AD" clId="Web-{44100A69-03CF-83FF-2116-DE714457C06A}" dt="2024-11-25T14:22:54.488" v="44"/>
        <pc:sldMkLst>
          <pc:docMk/>
          <pc:sldMk cId="3578231528" sldId="342"/>
        </pc:sldMkLst>
        <pc:spChg chg="mod">
          <ac:chgData name="Ulven,Jon" userId="S::joulve@sanfordhealth.org::a619dbb9-7716-4787-b862-4f2c057064ae" providerId="AD" clId="Web-{44100A69-03CF-83FF-2116-DE714457C06A}" dt="2024-11-25T14:17:48.845" v="24" actId="20577"/>
          <ac:spMkLst>
            <pc:docMk/>
            <pc:sldMk cId="3578231528" sldId="342"/>
            <ac:spMk id="3" creationId="{2C975DEA-866B-8B45-BB04-FBE9BCE2CB33}"/>
          </ac:spMkLst>
        </pc:spChg>
      </pc:sldChg>
      <pc:sldChg chg="del">
        <pc:chgData name="Ulven,Jon" userId="S::joulve@sanfordhealth.org::a619dbb9-7716-4787-b862-4f2c057064ae" providerId="AD" clId="Web-{44100A69-03CF-83FF-2116-DE714457C06A}" dt="2024-11-25T14:23:00.051" v="45"/>
        <pc:sldMkLst>
          <pc:docMk/>
          <pc:sldMk cId="876034163" sldId="343"/>
        </pc:sldMkLst>
      </pc:sldChg>
      <pc:sldChg chg="del">
        <pc:chgData name="Ulven,Jon" userId="S::joulve@sanfordhealth.org::a619dbb9-7716-4787-b862-4f2c057064ae" providerId="AD" clId="Web-{44100A69-03CF-83FF-2116-DE714457C06A}" dt="2024-11-25T14:23:06.301" v="49"/>
        <pc:sldMkLst>
          <pc:docMk/>
          <pc:sldMk cId="306279192" sldId="344"/>
        </pc:sldMkLst>
      </pc:sldChg>
      <pc:sldChg chg="del">
        <pc:chgData name="Ulven,Jon" userId="S::joulve@sanfordhealth.org::a619dbb9-7716-4787-b862-4f2c057064ae" providerId="AD" clId="Web-{44100A69-03CF-83FF-2116-DE714457C06A}" dt="2024-11-25T14:13:07.406" v="5"/>
        <pc:sldMkLst>
          <pc:docMk/>
          <pc:sldMk cId="1767934653" sldId="348"/>
        </pc:sldMkLst>
      </pc:sldChg>
      <pc:sldChg chg="del">
        <pc:chgData name="Ulven,Jon" userId="S::joulve@sanfordhealth.org::a619dbb9-7716-4787-b862-4f2c057064ae" providerId="AD" clId="Web-{44100A69-03CF-83FF-2116-DE714457C06A}" dt="2024-11-25T14:13:03.703" v="4"/>
        <pc:sldMkLst>
          <pc:docMk/>
          <pc:sldMk cId="1420027028" sldId="350"/>
        </pc:sldMkLst>
      </pc:sldChg>
      <pc:sldChg chg="del">
        <pc:chgData name="Ulven,Jon" userId="S::joulve@sanfordhealth.org::a619dbb9-7716-4787-b862-4f2c057064ae" providerId="AD" clId="Web-{44100A69-03CF-83FF-2116-DE714457C06A}" dt="2024-11-25T14:13:10.421" v="6"/>
        <pc:sldMkLst>
          <pc:docMk/>
          <pc:sldMk cId="2210552410" sldId="351"/>
        </pc:sldMkLst>
      </pc:sldChg>
      <pc:sldChg chg="del">
        <pc:chgData name="Ulven,Jon" userId="S::joulve@sanfordhealth.org::a619dbb9-7716-4787-b862-4f2c057064ae" providerId="AD" clId="Web-{44100A69-03CF-83FF-2116-DE714457C06A}" dt="2024-11-25T14:23:04.676" v="48"/>
        <pc:sldMkLst>
          <pc:docMk/>
          <pc:sldMk cId="620449621" sldId="352"/>
        </pc:sldMkLst>
      </pc:sldChg>
      <pc:sldChg chg="del">
        <pc:chgData name="Ulven,Jon" userId="S::joulve@sanfordhealth.org::a619dbb9-7716-4787-b862-4f2c057064ae" providerId="AD" clId="Web-{44100A69-03CF-83FF-2116-DE714457C06A}" dt="2024-11-25T14:23:01.285" v="46"/>
        <pc:sldMkLst>
          <pc:docMk/>
          <pc:sldMk cId="3136621783" sldId="353"/>
        </pc:sldMkLst>
      </pc:sldChg>
      <pc:sldChg chg="del">
        <pc:chgData name="Ulven,Jon" userId="S::joulve@sanfordhealth.org::a619dbb9-7716-4787-b862-4f2c057064ae" providerId="AD" clId="Web-{44100A69-03CF-83FF-2116-DE714457C06A}" dt="2024-11-25T14:23:02.894" v="47"/>
        <pc:sldMkLst>
          <pc:docMk/>
          <pc:sldMk cId="3759891694" sldId="354"/>
        </pc:sldMkLst>
      </pc:sldChg>
      <pc:sldChg chg="del">
        <pc:chgData name="Ulven,Jon" userId="S::joulve@sanfordhealth.org::a619dbb9-7716-4787-b862-4f2c057064ae" providerId="AD" clId="Web-{44100A69-03CF-83FF-2116-DE714457C06A}" dt="2024-11-25T14:23:08.051" v="50"/>
        <pc:sldMkLst>
          <pc:docMk/>
          <pc:sldMk cId="1105429558" sldId="355"/>
        </pc:sldMkLst>
      </pc:sldChg>
      <pc:sldChg chg="del">
        <pc:chgData name="Ulven,Jon" userId="S::joulve@sanfordhealth.org::a619dbb9-7716-4787-b862-4f2c057064ae" providerId="AD" clId="Web-{44100A69-03CF-83FF-2116-DE714457C06A}" dt="2024-11-25T14:14:08.047" v="8"/>
        <pc:sldMkLst>
          <pc:docMk/>
          <pc:sldMk cId="2657893066" sldId="357"/>
        </pc:sldMkLst>
      </pc:sldChg>
      <pc:sldChg chg="del">
        <pc:chgData name="Ulven,Jon" userId="S::joulve@sanfordhealth.org::a619dbb9-7716-4787-b862-4f2c057064ae" providerId="AD" clId="Web-{44100A69-03CF-83FF-2116-DE714457C06A}" dt="2024-11-25T14:14:11.297" v="9"/>
        <pc:sldMkLst>
          <pc:docMk/>
          <pc:sldMk cId="1393163025" sldId="3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2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D72781-0CD6-AA45-9DED-936D13CD9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7848"/>
            <a:ext cx="12185650" cy="6842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8A5D6-A457-6042-99FA-C0C4FAEA9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286" y="71872"/>
            <a:ext cx="11439428" cy="1151813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836FC-CD6E-264E-BB18-52FD5BB3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6286" y="6492875"/>
            <a:ext cx="2743200" cy="301756"/>
          </a:xfr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fld id="{0B41642B-55EE-7449-87CF-3FEB0860BAF5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63ED6-2A4A-704A-893F-701C9578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6"/>
            <a:ext cx="4114800" cy="301756"/>
          </a:xfr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C65C1-5672-A84E-8340-40D08FB9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2514" y="6492875"/>
            <a:ext cx="2743200" cy="301756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Montserrat SemiBold" pitchFamily="2" charset="77"/>
              </a:defRPr>
            </a:lvl1pPr>
          </a:lstStyle>
          <a:p>
            <a:fld id="{89483D99-BBD1-EA45-B041-F479197BA7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8C2774-54E5-BE48-8A81-0398075C4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86" y="1527142"/>
            <a:ext cx="11439428" cy="46498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370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28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8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43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5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32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91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30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60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3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77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42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15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82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068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36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71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01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04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83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01" r:id="rId9"/>
    <p:sldLayoutId id="2147483700" r:id="rId10"/>
    <p:sldLayoutId id="2147483699" r:id="rId11"/>
    <p:sldLayoutId id="2147483698" r:id="rId12"/>
    <p:sldLayoutId id="2147483697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33F4B7A-8B71-425E-A1C7-74CA57E027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181B1-628F-498B-B8A3-12B6D260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journals.sagepub.com/doi/10.1177/0009922819884572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ehttps:/motivationalinterviewing.org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jon.ulven@sanfordhealth.org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motivationalinterviewing.or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5" y="272641"/>
            <a:ext cx="8692659" cy="482702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EBEBEB"/>
                </a:solidFill>
                <a:latin typeface="Century Gothic"/>
              </a:rPr>
              <a:t>Change the Conversation: Motivational Interviewing and Vaccine Hesitancy</a:t>
            </a:r>
          </a:p>
        </p:txBody>
      </p:sp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215DA-0B56-29EB-DC72-A820D1A57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31" y="1056624"/>
            <a:ext cx="5243758" cy="2693094"/>
          </a:xfrm>
        </p:spPr>
        <p:txBody>
          <a:bodyPr/>
          <a:lstStyle/>
          <a:p>
            <a:r>
              <a:rPr lang="en-US" dirty="0"/>
              <a:t>Vaccine Hesitancy and MI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D719C-6462-3813-D928-E169FC148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1213" y="1059866"/>
            <a:ext cx="4862757" cy="47299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13" descr="Health Cartoons | Kevin Spear - Part 3">
            <a:extLst>
              <a:ext uri="{FF2B5EF4-FFF2-40B4-BE49-F238E27FC236}">
                <a16:creationId xmlns:a16="http://schemas.microsoft.com/office/drawing/2014/main" id="{EE25456E-DCDA-3112-084A-F4F6AB745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61" y="1080192"/>
            <a:ext cx="4753697" cy="47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79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 </a:t>
            </a:r>
          </a:p>
        </p:txBody>
      </p:sp>
      <p:pic>
        <p:nvPicPr>
          <p:cNvPr id="5" name="Content Placeholder 4" descr="THE VITALITY MAP: 9 keys to ditching stress and embracing health with ...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1" y="2056093"/>
            <a:ext cx="4999370" cy="420024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5655191" cy="4200245"/>
          </a:xfrm>
        </p:spPr>
        <p:txBody>
          <a:bodyPr>
            <a:normAutofit/>
          </a:bodyPr>
          <a:lstStyle/>
          <a:p>
            <a:r>
              <a:rPr lang="en-US" sz="2800" dirty="0"/>
              <a:t>“As a healthcare provider I just don’t have it in me to talk about vaccines anymore. I feel like these parents should trust my years of experience over Dr. Google.” </a:t>
            </a:r>
          </a:p>
        </p:txBody>
      </p:sp>
    </p:spTree>
    <p:extLst>
      <p:ext uri="{BB962C8B-B14F-4D97-AF65-F5344CB8AC3E}">
        <p14:creationId xmlns:p14="http://schemas.microsoft.com/office/powerpoint/2010/main" val="91338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MMR Study (</a:t>
            </a:r>
            <a:r>
              <a:rPr lang="en-US" dirty="0" err="1"/>
              <a:t>Nyhan</a:t>
            </a:r>
            <a:r>
              <a:rPr lang="en-US" dirty="0"/>
              <a:t>, </a:t>
            </a:r>
            <a:r>
              <a:rPr lang="en-US" dirty="0" err="1"/>
              <a:t>Reifler</a:t>
            </a:r>
            <a:r>
              <a:rPr lang="en-US" dirty="0"/>
              <a:t>, Richey &amp; Freed, 2014)</a:t>
            </a:r>
          </a:p>
        </p:txBody>
      </p:sp>
      <p:pic>
        <p:nvPicPr>
          <p:cNvPr id="5" name="Content Placeholder 4" descr="Dermatological manifestations of measles infection in hospitalised ...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88" y="1825625"/>
            <a:ext cx="4668623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6555" y="1853248"/>
            <a:ext cx="4442856" cy="44030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Which works the best? </a:t>
            </a:r>
          </a:p>
          <a:p>
            <a:pPr marL="514350" indent="-514350">
              <a:buAutoNum type="alphaLcParenR"/>
            </a:pPr>
            <a:r>
              <a:rPr lang="en-US" sz="2000" dirty="0"/>
              <a:t>Corrective information about lack of evidence for MMR causing autism</a:t>
            </a:r>
          </a:p>
          <a:p>
            <a:pPr marL="514350" indent="-514350">
              <a:buAutoNum type="alphaLcParenR"/>
            </a:pPr>
            <a:r>
              <a:rPr lang="en-US" sz="2000" dirty="0"/>
              <a:t>Text describing dangers of diseases prevented by MMR</a:t>
            </a:r>
          </a:p>
          <a:p>
            <a:pPr marL="514350" indent="-514350">
              <a:buAutoNum type="alphaLcParenR"/>
            </a:pPr>
            <a:r>
              <a:rPr lang="en-US" sz="2000" dirty="0"/>
              <a:t>Images of children with diseases MMR prevents</a:t>
            </a:r>
          </a:p>
          <a:p>
            <a:pPr marL="514350" indent="-514350">
              <a:buAutoNum type="alphaLcParenR"/>
            </a:pPr>
            <a:r>
              <a:rPr lang="en-US" sz="2000" dirty="0"/>
              <a:t>Narrative of near death experience of an infant with measles</a:t>
            </a:r>
          </a:p>
        </p:txBody>
      </p:sp>
    </p:spTree>
    <p:extLst>
      <p:ext uri="{BB962C8B-B14F-4D97-AF65-F5344CB8AC3E}">
        <p14:creationId xmlns:p14="http://schemas.microsoft.com/office/powerpoint/2010/main" val="41484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</p:spPr>
        <p:txBody>
          <a:bodyPr/>
          <a:lstStyle/>
          <a:p>
            <a:r>
              <a:rPr lang="en-US" dirty="0"/>
              <a:t>Why doesn’t explaining work? </a:t>
            </a:r>
          </a:p>
        </p:txBody>
      </p:sp>
      <p:pic>
        <p:nvPicPr>
          <p:cNvPr id="4" name="Content Placeholder 3" descr="business woman collaborating — The People Equation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53" y="2497155"/>
            <a:ext cx="4286250" cy="28575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54493" y="1690688"/>
            <a:ext cx="5520438" cy="45656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/>
              <a:t>We have been trained to explain</a:t>
            </a:r>
          </a:p>
          <a:p>
            <a:r>
              <a:rPr lang="en-US" sz="2800" dirty="0"/>
              <a:t>Explication assumes the key problem is lack of the “right” information</a:t>
            </a:r>
          </a:p>
          <a:p>
            <a:r>
              <a:rPr lang="en-US" sz="2800" dirty="0"/>
              <a:t>There is limited support for repeating evidence</a:t>
            </a:r>
          </a:p>
          <a:p>
            <a:r>
              <a:rPr lang="en-US" sz="2800" dirty="0"/>
              <a:t>Even worse! Extreme risk negation messages have increased perceptions of vaccine risk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Attraction to Conspiratorial Beliefs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4261" y="1680068"/>
            <a:ext cx="5695753" cy="4818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Humans and animals are about predicting danger for the sake of survival </a:t>
            </a:r>
          </a:p>
          <a:p>
            <a:r>
              <a:rPr lang="en-US" sz="2000" dirty="0"/>
              <a:t>Shadowy networks of people executing evil hoaxes on the public in near-perfect secrecy</a:t>
            </a:r>
          </a:p>
          <a:p>
            <a:r>
              <a:rPr lang="en-US" sz="2000" dirty="0"/>
              <a:t>If it helps me make sense of the world, I hang on to it!</a:t>
            </a:r>
          </a:p>
          <a:p>
            <a:pPr marL="0" indent="0">
              <a:buNone/>
            </a:pPr>
            <a:r>
              <a:rPr lang="en-US" sz="2000" dirty="0"/>
              <a:t>EXAMPLES:</a:t>
            </a:r>
          </a:p>
          <a:p>
            <a:r>
              <a:rPr lang="en-US" sz="2000" dirty="0"/>
              <a:t>State workers who manage funds for disability payments knowingly and systematically lie </a:t>
            </a:r>
          </a:p>
          <a:p>
            <a:r>
              <a:rPr lang="en-US" sz="2000" dirty="0"/>
              <a:t>During COVID, Sanford information about # of people hospitalized, immunized, on ventilators</a:t>
            </a:r>
          </a:p>
          <a:p>
            <a:r>
              <a:rPr lang="en-US" sz="2000" dirty="0"/>
              <a:t>Nanotechnology Tracking in the vaccine</a:t>
            </a:r>
          </a:p>
          <a:p>
            <a:endParaRPr lang="en-US" dirty="0"/>
          </a:p>
        </p:txBody>
      </p:sp>
      <p:pic>
        <p:nvPicPr>
          <p:cNvPr id="7" name="Content Placeholder 6" descr="5 Conspiracy “Theories” That Became Conspiracy FACTS : The Corbett Report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38" y="2657140"/>
            <a:ext cx="5344873" cy="2378094"/>
          </a:xfrm>
        </p:spPr>
      </p:pic>
    </p:spTree>
    <p:extLst>
      <p:ext uri="{BB962C8B-B14F-4D97-AF65-F5344CB8AC3E}">
        <p14:creationId xmlns:p14="http://schemas.microsoft.com/office/powerpoint/2010/main" val="374147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Disgust and Anti-science beliefs</a:t>
            </a:r>
          </a:p>
        </p:txBody>
      </p:sp>
      <p:pic>
        <p:nvPicPr>
          <p:cNvPr id="5" name="Content Placeholder 4" descr="homework - Why do we squint when tasting very sour things? - Biology ...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2056092"/>
            <a:ext cx="5326978" cy="420024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5533460" cy="42002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/>
              <a:t>Subclinical fears and phobias often underpin anti-science beliefs</a:t>
            </a:r>
          </a:p>
          <a:p>
            <a:r>
              <a:rPr lang="en-US" sz="2800" dirty="0"/>
              <a:t>We avoid what we fear! </a:t>
            </a:r>
          </a:p>
          <a:p>
            <a:r>
              <a:rPr lang="en-US" sz="2800" dirty="0"/>
              <a:t>Disgust leads to develop of attitudes that give people permission to avoid the triggers for the disgust</a:t>
            </a:r>
          </a:p>
          <a:p>
            <a:r>
              <a:rPr lang="en-US" sz="2800" dirty="0"/>
              <a:t>EXAMPLES: Hospitals, blood, needles</a:t>
            </a:r>
          </a:p>
        </p:txBody>
      </p:sp>
    </p:spTree>
    <p:extLst>
      <p:ext uri="{BB962C8B-B14F-4D97-AF65-F5344CB8AC3E}">
        <p14:creationId xmlns:p14="http://schemas.microsoft.com/office/powerpoint/2010/main" val="151074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58" y="1685489"/>
            <a:ext cx="5386956" cy="481213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We rebel when others try to control us! </a:t>
            </a:r>
          </a:p>
          <a:p>
            <a:pPr lvl="1"/>
            <a:r>
              <a:rPr lang="en-US" sz="2000" dirty="0"/>
              <a:t>I am a nonconformist</a:t>
            </a:r>
          </a:p>
          <a:p>
            <a:pPr lvl="1"/>
            <a:r>
              <a:rPr lang="en-US" sz="2000" dirty="0"/>
              <a:t>I am skeptical of consensus view</a:t>
            </a:r>
          </a:p>
          <a:p>
            <a:pPr lvl="1"/>
            <a:r>
              <a:rPr lang="en-US" sz="2000" dirty="0"/>
              <a:t>I don’t let others tell me how to think</a:t>
            </a:r>
          </a:p>
          <a:p>
            <a:r>
              <a:rPr lang="en-US" sz="2000" dirty="0"/>
              <a:t>Rejecting consensus views (e.g., it is good to be immunized) is a way to communicate my nonconformist identity</a:t>
            </a:r>
          </a:p>
          <a:p>
            <a:r>
              <a:rPr lang="en-US" sz="2000" dirty="0"/>
              <a:t>“We don’t do masks, and we don’t do vaccines”</a:t>
            </a:r>
          </a:p>
          <a:p>
            <a:r>
              <a:rPr lang="en-US" sz="2000" dirty="0"/>
              <a:t>People who have this tendency are high in “reactance”</a:t>
            </a:r>
          </a:p>
        </p:txBody>
      </p:sp>
      <p:pic>
        <p:nvPicPr>
          <p:cNvPr id="4" name="Content Placeholder 3" descr="Group of protesters wearing mask">
            <a:extLst>
              <a:ext uri="{FF2B5EF4-FFF2-40B4-BE49-F238E27FC236}">
                <a16:creationId xmlns:a16="http://schemas.microsoft.com/office/drawing/2014/main" id="{6276324A-F960-7938-DDA3-8BFE15558B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11129" y="1715992"/>
            <a:ext cx="5424920" cy="3820581"/>
          </a:xfrm>
        </p:spPr>
      </p:pic>
    </p:spTree>
    <p:extLst>
      <p:ext uri="{BB962C8B-B14F-4D97-AF65-F5344CB8AC3E}">
        <p14:creationId xmlns:p14="http://schemas.microsoft.com/office/powerpoint/2010/main" val="140739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Hornsey</a:t>
            </a:r>
            <a:r>
              <a:rPr lang="en-US" dirty="0"/>
              <a:t>, Harris, and Fielding (2018) conclusions from 24 nation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822734" y="737115"/>
            <a:ext cx="5685075" cy="5407091"/>
          </a:xfrm>
        </p:spPr>
        <p:txBody>
          <a:bodyPr>
            <a:normAutofit/>
          </a:bodyPr>
          <a:lstStyle/>
          <a:p>
            <a:r>
              <a:rPr lang="en-US" sz="2400" dirty="0"/>
              <a:t>Survey of 5000+ people from 24 countries on vaccine beliefs</a:t>
            </a:r>
          </a:p>
          <a:p>
            <a:r>
              <a:rPr lang="en-US" sz="2400" dirty="0"/>
              <a:t>Anti-vaccination beliefs were highest in people who strongly identified with following: </a:t>
            </a:r>
          </a:p>
          <a:p>
            <a:pPr lvl="1"/>
            <a:r>
              <a:rPr lang="en-US" sz="2000" dirty="0"/>
              <a:t>Conspiratorial beliefs</a:t>
            </a:r>
          </a:p>
          <a:p>
            <a:pPr lvl="1"/>
            <a:r>
              <a:rPr lang="en-US" sz="2000" dirty="0"/>
              <a:t>Reactance </a:t>
            </a:r>
          </a:p>
          <a:p>
            <a:pPr lvl="1"/>
            <a:r>
              <a:rPr lang="en-US" sz="2000" dirty="0"/>
              <a:t>Disgust toward blood and needles</a:t>
            </a:r>
          </a:p>
          <a:p>
            <a:r>
              <a:rPr lang="en-US" sz="2400" dirty="0"/>
              <a:t>Education level was not a significant factor </a:t>
            </a:r>
          </a:p>
        </p:txBody>
      </p:sp>
    </p:spTree>
    <p:extLst>
      <p:ext uri="{BB962C8B-B14F-4D97-AF65-F5344CB8AC3E}">
        <p14:creationId xmlns:p14="http://schemas.microsoft.com/office/powerpoint/2010/main" val="31654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E975-E9F3-2601-4BB2-7EDBECB7F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your MI framework...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2090B-F9D4-D9AD-8BFE-548E64437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Goal is for you to understand MI well enough to try something new with next patient</a:t>
            </a:r>
          </a:p>
        </p:txBody>
      </p:sp>
    </p:spTree>
    <p:extLst>
      <p:ext uri="{BB962C8B-B14F-4D97-AF65-F5344CB8AC3E}">
        <p14:creationId xmlns:p14="http://schemas.microsoft.com/office/powerpoint/2010/main" val="702964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2092032"/>
          </a:xfrm>
        </p:spPr>
        <p:txBody>
          <a:bodyPr/>
          <a:lstStyle/>
          <a:p>
            <a:r>
              <a:rPr lang="en-US" dirty="0"/>
              <a:t>Improving Provider Confidence (</a:t>
            </a:r>
            <a:r>
              <a:rPr lang="en-US" dirty="0" err="1"/>
              <a:t>Dybsand</a:t>
            </a:r>
            <a:r>
              <a:rPr lang="en-US" dirty="0"/>
              <a:t>, Hall, Ulven &amp; Carson, 2019)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291559"/>
            <a:ext cx="6017554" cy="42383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Compared MI to presumptive CASE (Corroborate, About Me, Science, and Explain/Advise) with 5 pediatricians</a:t>
            </a:r>
          </a:p>
          <a:p>
            <a:r>
              <a:rPr lang="en-US" sz="2000" dirty="0"/>
              <a:t>At start of study, most did not have a strategy on how to communicate with vaccine hesitant parents prior to the study</a:t>
            </a:r>
          </a:p>
          <a:p>
            <a:r>
              <a:rPr lang="en-US" sz="2000" dirty="0"/>
              <a:t>Providers had more confidence, less anxiety, and were less likely to avoid talking about vaccinations after MI training</a:t>
            </a:r>
          </a:p>
          <a:p>
            <a:r>
              <a:rPr lang="en-US" dirty="0">
                <a:ea typeface="+mn-lt"/>
                <a:cs typeface="+mn-lt"/>
                <a:hlinkClick r:id="rId2"/>
              </a:rPr>
              <a:t>https://journals.sagepub.com/doi/10.1177/0009922819884572</a:t>
            </a:r>
            <a:r>
              <a:rPr lang="en-US" dirty="0">
                <a:ea typeface="+mn-lt"/>
                <a:cs typeface="+mn-lt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Content Placeholder 9" descr="A person pointing at hand">
            <a:extLst>
              <a:ext uri="{FF2B5EF4-FFF2-40B4-BE49-F238E27FC236}">
                <a16:creationId xmlns:a16="http://schemas.microsoft.com/office/drawing/2014/main" id="{AAC86F87-914A-1845-2764-B67D5DCEF6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3313" y="2693194"/>
            <a:ext cx="4395787" cy="2930524"/>
          </a:xfrm>
        </p:spPr>
      </p:pic>
    </p:spTree>
    <p:extLst>
      <p:ext uri="{BB962C8B-B14F-4D97-AF65-F5344CB8AC3E}">
        <p14:creationId xmlns:p14="http://schemas.microsoft.com/office/powerpoint/2010/main" val="19990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126C-62B0-DDB2-5898-72E9F792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am I here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09F4-54C0-726F-1F6A-C4CD31B33F9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2400" dirty="0"/>
              <a:t>20 years at Sanford Health</a:t>
            </a:r>
          </a:p>
          <a:p>
            <a:r>
              <a:rPr lang="en-US" sz="2400" dirty="0"/>
              <a:t>Practiced several years in primary care and on our CL hospital service</a:t>
            </a:r>
          </a:p>
          <a:p>
            <a:r>
              <a:rPr lang="en-US" sz="2400" dirty="0"/>
              <a:t>Practicing psychologist and department chair</a:t>
            </a:r>
          </a:p>
          <a:p>
            <a:r>
              <a:rPr lang="en-US" sz="2400" dirty="0"/>
              <a:t>15+ years of MI training to various healthcare professionals</a:t>
            </a:r>
          </a:p>
          <a:p>
            <a:r>
              <a:rPr lang="en-US" sz="2400" dirty="0"/>
              <a:t>We have a very difficult task today that I hope we can embrace together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4940F-2700-F03D-10D1-F3B8EFB531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7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EA624-9083-6880-A0A6-D46A4582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Spirit of MI (about 75% of the effectiveness of MI)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86837-C99C-1E04-5DEE-EDAC08371CA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Partnership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Patients are experts of themselves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Our expertise is health </a:t>
            </a:r>
          </a:p>
          <a:p>
            <a:r>
              <a:rPr lang="en-US" b="1" dirty="0"/>
              <a:t>Acceptance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Nonjudgmental</a:t>
            </a:r>
          </a:p>
          <a:p>
            <a:r>
              <a:rPr lang="en-US" b="1" dirty="0"/>
              <a:t>Compassion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Intention to alleviate suffering and support positive growth</a:t>
            </a:r>
          </a:p>
          <a:p>
            <a:r>
              <a:rPr lang="en-US" b="1" dirty="0"/>
              <a:t>Empowerment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Autonomy Support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C3696-7A71-B4DD-DD40-F77DFB73F4B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B0C8A-20EE-C007-2E97-52AC7A69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803069"/>
            <a:ext cx="5110607" cy="537936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ts val="1000"/>
              </a:spcBef>
            </a:pPr>
            <a:endParaRPr lang="en-US" sz="2800" dirty="0">
              <a:latin typeface="Montserrat"/>
            </a:endParaRPr>
          </a:p>
          <a:p>
            <a:pPr marL="514350" indent="-514350">
              <a:spcBef>
                <a:spcPts val="1000"/>
              </a:spcBef>
              <a:buAutoNum type="arabicParenR"/>
            </a:pPr>
            <a:r>
              <a:rPr lang="en-US" b="1" dirty="0">
                <a:latin typeface="Montserrat"/>
              </a:rPr>
              <a:t>Following</a:t>
            </a:r>
            <a:r>
              <a:rPr lang="en-US" dirty="0">
                <a:latin typeface="Montserrat"/>
              </a:rPr>
              <a:t> (e.g., listening, going along)</a:t>
            </a:r>
          </a:p>
          <a:p>
            <a:pPr marL="514350" indent="-514350">
              <a:spcBef>
                <a:spcPts val="1000"/>
              </a:spcBef>
              <a:buAutoNum type="arabicParenR"/>
            </a:pPr>
            <a:r>
              <a:rPr lang="en-US" b="1" dirty="0">
                <a:latin typeface="Montserrat"/>
              </a:rPr>
              <a:t>Directing</a:t>
            </a:r>
            <a:r>
              <a:rPr lang="en-US" dirty="0">
                <a:latin typeface="Montserrat"/>
              </a:rPr>
              <a:t> (e.g., instructing, leading)</a:t>
            </a:r>
          </a:p>
          <a:p>
            <a:pPr marL="514350" indent="-514350">
              <a:spcBef>
                <a:spcPts val="1000"/>
              </a:spcBef>
              <a:buAutoNum type="arabicParenR"/>
            </a:pPr>
            <a:r>
              <a:rPr lang="en-US" b="1" dirty="0">
                <a:latin typeface="Montserrat"/>
              </a:rPr>
              <a:t>Guiding</a:t>
            </a:r>
            <a:r>
              <a:rPr lang="en-US" dirty="0">
                <a:latin typeface="Montserrat"/>
              </a:rPr>
              <a:t> (e.g., encouraging, motivating)</a:t>
            </a:r>
          </a:p>
          <a:p>
            <a:endParaRPr lang="en-US" dirty="0"/>
          </a:p>
        </p:txBody>
      </p:sp>
      <p:pic>
        <p:nvPicPr>
          <p:cNvPr id="4" name="Picture Placeholder 3" descr="Woman holding soccer ball">
            <a:extLst>
              <a:ext uri="{FF2B5EF4-FFF2-40B4-BE49-F238E27FC236}">
                <a16:creationId xmlns:a16="http://schemas.microsoft.com/office/drawing/2014/main" id="{3985CD60-B91F-74DD-BDC8-9876D8B19C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469" r="27469"/>
          <a:stretch/>
        </p:blipFill>
        <p:spPr/>
      </p:pic>
    </p:spTree>
    <p:extLst>
      <p:ext uri="{BB962C8B-B14F-4D97-AF65-F5344CB8AC3E}">
        <p14:creationId xmlns:p14="http://schemas.microsoft.com/office/powerpoint/2010/main" val="1055023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B78A-B367-8C6D-480C-09104726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Well-Being and Guiding Style </a:t>
            </a:r>
            <a:br>
              <a:rPr lang="en-US" dirty="0"/>
            </a:br>
            <a:r>
              <a:rPr lang="en-US" dirty="0"/>
              <a:t>(Rollnick et al, 2023)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AC1CA-BB55-B291-25C9-1D3022F65F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6540" y="1715432"/>
            <a:ext cx="8888199" cy="464384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“Good practice means not just looking after patients but looking after yourself” (pg. 16) </a:t>
            </a:r>
          </a:p>
          <a:p>
            <a:r>
              <a:rPr lang="en-US" dirty="0"/>
              <a:t>Embodying the attitude of a committed and caring guide…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Means that responsibility to change is shared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Consultation has less pressure and disagreement because it is the patient’s choice in the end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You get to see each patient as unique.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You get to avoid repeating the same messages in the same way again and again!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Your role is to support, inform, and encourage them to find their best route to better health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EA5BA-980C-DADB-2F84-E85AE409F4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B9948-7E95-8372-541A-D6CC9BA0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Fundamental Tasks in 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C9FA6-6C46-CD2D-4479-DABE705D501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3200" dirty="0"/>
              <a:t>Engaging</a:t>
            </a:r>
            <a:r>
              <a:rPr lang="en-US" sz="2400" dirty="0"/>
              <a:t>: "Can we walk together?"</a:t>
            </a:r>
          </a:p>
          <a:p>
            <a:r>
              <a:rPr lang="en-US" sz="3200" dirty="0"/>
              <a:t>Focusing:</a:t>
            </a:r>
            <a:r>
              <a:rPr lang="en-US" sz="2400" dirty="0"/>
              <a:t> "Where are we going?"</a:t>
            </a:r>
          </a:p>
          <a:p>
            <a:r>
              <a:rPr lang="en-US" sz="3200" dirty="0"/>
              <a:t>Evoking:</a:t>
            </a:r>
            <a:r>
              <a:rPr lang="en-US" sz="2400" dirty="0"/>
              <a:t> "Why would you go there?"</a:t>
            </a:r>
          </a:p>
          <a:p>
            <a:r>
              <a:rPr lang="en-US" sz="3200" dirty="0"/>
              <a:t>Planning:</a:t>
            </a:r>
            <a:r>
              <a:rPr lang="en-US" sz="2400" dirty="0"/>
              <a:t> "How will you get there?"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3CDBB-FF10-603B-A4FF-964D408EAEB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3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05C5D-A2A4-CEFA-8382-A43780C0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Engaging: Can we walk together? </a:t>
            </a:r>
          </a:p>
        </p:txBody>
      </p:sp>
      <p:pic>
        <p:nvPicPr>
          <p:cNvPr id="6" name="Picture Placeholder 5" descr="Women jogging">
            <a:extLst>
              <a:ext uri="{FF2B5EF4-FFF2-40B4-BE49-F238E27FC236}">
                <a16:creationId xmlns:a16="http://schemas.microsoft.com/office/drawing/2014/main" id="{E578FEB0-CFBC-AE72-3C46-DBC898ABE2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142" r="18142"/>
          <a:stretch/>
        </p:blipFill>
        <p:spPr>
          <a:xfrm>
            <a:off x="1503363" y="1715605"/>
            <a:ext cx="4592637" cy="480536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3E68F-226B-776A-1FB9-CAEAA719B9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87262" y="1717918"/>
            <a:ext cx="4490320" cy="4800598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dirty="0"/>
              <a:t>Help patients feel comfortable and safe</a:t>
            </a:r>
          </a:p>
          <a:p>
            <a:pPr marL="342900" indent="-342900">
              <a:buChar char="•"/>
            </a:pPr>
            <a:r>
              <a:rPr lang="en-US" dirty="0"/>
              <a:t>Establish trust so patients are willing to share their true concerns</a:t>
            </a:r>
          </a:p>
          <a:p>
            <a:pPr marL="342900" indent="-342900">
              <a:buChar char="•"/>
            </a:pPr>
            <a:r>
              <a:rPr lang="en-US" dirty="0"/>
              <a:t>Gather essential information for your work with patients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1CE6D-A942-43F4-BE13-5323DC0BB5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88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54DC-22A1-E98F-BB2E-91701C7A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of Engaging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133AF-065B-748C-0CA8-5943A7A08EF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2800" dirty="0"/>
              <a:t>Mirroring</a:t>
            </a:r>
          </a:p>
          <a:p>
            <a:r>
              <a:rPr lang="en-US" sz="2800" dirty="0"/>
              <a:t>OARS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dirty="0"/>
              <a:t>Open questions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dirty="0"/>
              <a:t>Affirmations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dirty="0"/>
              <a:t>Reflections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dirty="0"/>
              <a:t>Summarizing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68956-D4EC-6B35-8CB4-64D6531F0D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47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641B-52E8-4973-9E8F-19A5ED48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Mirroring (a.k.a., Reflecting) can be a  powerful listening skill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5F8C9-30AB-2888-6657-CFB39E959EC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2400" dirty="0"/>
              <a:t>In MI, listening is active; we listen with our words</a:t>
            </a:r>
          </a:p>
          <a:p>
            <a:r>
              <a:rPr lang="en-US" sz="2400" dirty="0"/>
              <a:t>Patients get our full attention, our bodies turned toward them </a:t>
            </a:r>
          </a:p>
          <a:p>
            <a:r>
              <a:rPr lang="en-US" sz="2400" dirty="0"/>
              <a:t>Mirroring is making guesses about what the person is saying</a:t>
            </a:r>
          </a:p>
          <a:p>
            <a:r>
              <a:rPr lang="en-US" sz="2400" dirty="0"/>
              <a:t>Helps people slow down and listen to what they've said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D3C8C-46D4-15E7-3668-B389A869AF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C1D2C-AFC2-8579-B43C-F3D77CC6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270" y="503852"/>
            <a:ext cx="9162220" cy="642495"/>
          </a:xfrm>
        </p:spPr>
        <p:txBody>
          <a:bodyPr/>
          <a:lstStyle/>
          <a:p>
            <a:r>
              <a:rPr lang="en-US" dirty="0"/>
              <a:t>Mirroring Example (Miller &amp; Rollnick,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9A005-55C5-6A2C-AF97-9F261EF34D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1698" y="1242813"/>
            <a:ext cx="8540719" cy="5123916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Speaker: I really don't want to get vaccinated.</a:t>
            </a:r>
          </a:p>
          <a:p>
            <a:pPr marL="0" indent="0">
              <a:buNone/>
            </a:pPr>
            <a:r>
              <a:rPr lang="en-US" dirty="0"/>
              <a:t>Listener: You're not concerned about getting sick.</a:t>
            </a:r>
          </a:p>
          <a:p>
            <a:pPr marL="0" indent="0">
              <a:buNone/>
            </a:pPr>
            <a:r>
              <a:rPr lang="en-US" dirty="0"/>
              <a:t>Speaker: I am worried about getting sick, from the vaccine!</a:t>
            </a:r>
          </a:p>
          <a:p>
            <a:pPr marL="0" indent="0">
              <a:buNone/>
            </a:pPr>
            <a:r>
              <a:rPr lang="en-US" dirty="0"/>
              <a:t>Listener: You've heard some stories about people who got it.</a:t>
            </a:r>
          </a:p>
          <a:p>
            <a:pPr marL="0" indent="0">
              <a:buNone/>
            </a:pPr>
            <a:r>
              <a:rPr lang="en-US" dirty="0"/>
              <a:t>Speaker: I've just heard it's dangerous.</a:t>
            </a:r>
          </a:p>
          <a:p>
            <a:pPr marL="0" indent="0">
              <a:buNone/>
            </a:pPr>
            <a:r>
              <a:rPr lang="en-US" dirty="0"/>
              <a:t>Listener: Like the vaccine might be worse than the virus itself.</a:t>
            </a:r>
          </a:p>
          <a:p>
            <a:pPr marL="0" indent="0">
              <a:buNone/>
            </a:pPr>
            <a:r>
              <a:rPr lang="en-US" dirty="0"/>
              <a:t>Speaker: I just don't like having things injected into my body. </a:t>
            </a:r>
          </a:p>
          <a:p>
            <a:pPr marL="0" indent="0">
              <a:buNone/>
            </a:pPr>
            <a:r>
              <a:rPr lang="en-US" dirty="0"/>
              <a:t>Listener: It feels to you like being out of control, like it’s a lot to trust, a leap of faith. </a:t>
            </a:r>
          </a:p>
          <a:p>
            <a:pPr marL="0" indent="0">
              <a:buNone/>
            </a:pPr>
            <a:r>
              <a:rPr lang="en-US" dirty="0"/>
              <a:t>Speaker: Well, I've had vaccinations before. I just don't know about this one.</a:t>
            </a:r>
          </a:p>
          <a:p>
            <a:pPr marL="0" indent="0">
              <a:buNone/>
            </a:pPr>
            <a:r>
              <a:rPr lang="en-US" dirty="0"/>
              <a:t>Listener: Something seems different to you about this one. It worries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B9284-0FF2-C49E-271E-85DA625593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311" y="737115"/>
            <a:ext cx="4201691" cy="5407091"/>
          </a:xfrm>
        </p:spPr>
        <p:txBody>
          <a:bodyPr/>
          <a:lstStyle/>
          <a:p>
            <a:r>
              <a:rPr lang="en-US" dirty="0"/>
              <a:t>Guidance from CDC using MI...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99111" y="393651"/>
            <a:ext cx="6121755" cy="59093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u="sng" dirty="0"/>
              <a:t>4 Steps to apply MI during a patient visit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Embrace an attitude of empathy and collaboration.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Ask permission to discuss vaccines. </a:t>
            </a:r>
            <a:r>
              <a:rPr lang="en-US" dirty="0"/>
              <a:t>“If it is okay with you, I’d like to discuss take a moment to discuss vaccines and your family.”</a:t>
            </a:r>
          </a:p>
          <a:p>
            <a:pPr lvl="2"/>
            <a:r>
              <a:rPr lang="en-US" dirty="0"/>
              <a:t>If patient says no, respect their decision. “I respect that. I care about all aspects of your health. Would you be open to discussing in the future?”</a:t>
            </a:r>
          </a:p>
          <a:p>
            <a:pPr lvl="2"/>
            <a:r>
              <a:rPr lang="en-US" dirty="0"/>
              <a:t>OR, allow yourself to be curious with the purpose of helping YOU understand. “Would you help me understand why you don’t wish to discuss this topic?”</a:t>
            </a:r>
          </a:p>
          <a:p>
            <a:pPr lvl="2"/>
            <a:r>
              <a:rPr lang="en-US" dirty="0"/>
              <a:t>If the patient says yes, move to step 3.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Motivational Interviewing – Ask a scaling question, “On a scale from 1 to 10, how likely are you to get a COVID-19 vaccine? (1 = never, 10 = appointment is scheduled).” </a:t>
            </a:r>
            <a:r>
              <a:rPr lang="en-US" dirty="0"/>
              <a:t>Then explore…</a:t>
            </a:r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Respond to questions from the patient that are within your scope of practice </a:t>
            </a:r>
          </a:p>
        </p:txBody>
      </p:sp>
    </p:spTree>
    <p:extLst>
      <p:ext uri="{BB962C8B-B14F-4D97-AF65-F5344CB8AC3E}">
        <p14:creationId xmlns:p14="http://schemas.microsoft.com/office/powerpoint/2010/main" val="3810423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C5FD-89FA-DAF5-71EF-C157A513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Helpful MI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3C39-4165-FE37-2F01-4BE183DE3C4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hlinkClick r:id="rId2"/>
              </a:rPr>
              <a:t>https://motivationalinterviewing.org/</a:t>
            </a:r>
            <a:r>
              <a:rPr lang="en-US" dirty="0"/>
              <a:t> - Website for the Motivational Interviewing Network of Trainers</a:t>
            </a:r>
          </a:p>
          <a:p>
            <a:r>
              <a:rPr lang="en-US" dirty="0"/>
              <a:t>Rollnick, Miller, &amp; Butler (2023). </a:t>
            </a:r>
            <a:r>
              <a:rPr lang="en-US" i="1" dirty="0"/>
              <a:t>Motivational Interviewing in healthcare: Helping patients change behavior </a:t>
            </a:r>
            <a:r>
              <a:rPr lang="en-US" dirty="0"/>
              <a:t>(2nd Ed.). The Guilford Press, New York.</a:t>
            </a:r>
          </a:p>
          <a:p>
            <a:r>
              <a:rPr lang="en-US" dirty="0"/>
              <a:t>Miller &amp; Rollnick (2023). </a:t>
            </a:r>
            <a:r>
              <a:rPr lang="en-US" i="1" dirty="0"/>
              <a:t>Motivational Interviewing: Helping people change and grow </a:t>
            </a:r>
            <a:r>
              <a:rPr lang="en-US" dirty="0"/>
              <a:t>(4th Ed.). The Guilford Press, New York.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395B5-397A-F7AE-1646-BFE771B7B6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9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B6D8E-9B52-4D1E-6AD7-347639C5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Challenging Interactions </a:t>
            </a:r>
            <a:br>
              <a:rPr lang="en-US" dirty="0"/>
            </a:br>
            <a:r>
              <a:rPr lang="en-US" dirty="0"/>
              <a:t>(Rosengren, 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04F53-1681-F65F-3FF3-53A0F1B197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64268" y="737115"/>
            <a:ext cx="6301453" cy="573483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 b="1" dirty="0"/>
              <a:t>Think about a recent patient or parent interaction you struggled with that involved vaccine hesitancy.</a:t>
            </a:r>
            <a:endParaRPr lang="en-US" b="1"/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n-US" sz="2600" dirty="0"/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600" u="sng" dirty="0"/>
              <a:t>The kind of interaction that…</a:t>
            </a:r>
            <a:endParaRPr lang="en-US" sz="2600"/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/>
              <a:t>Makes you internally sigh and tell yourself, “Oh no, here we go…”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/>
              <a:t>Results in a frustration/sadness/disappointed reaction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/>
              <a:t>Makes you feel anxious/personally or professional challenged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n-US" sz="2600" dirty="0"/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en-US" sz="2800" dirty="0"/>
              <a:t>Where are you now in your work with this patient/parent? 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en-US" sz="2800" dirty="0"/>
              <a:t>Where would you like to be?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en-US" sz="2800" dirty="0"/>
              <a:t>What’s getting in the way of that happening?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EF843-33DB-A031-09F8-C9873EB143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1732C-7338-DBA0-BD19-1FA88304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4964671" cy="5253089"/>
          </a:xfrm>
        </p:spPr>
        <p:txBody>
          <a:bodyPr/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CFE66-A9E7-A365-967B-2FD670CB39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2286" y="690465"/>
            <a:ext cx="4784372" cy="5253089"/>
          </a:xfrm>
        </p:spPr>
        <p:txBody>
          <a:bodyPr/>
          <a:lstStyle/>
          <a:p>
            <a:r>
              <a:rPr lang="en-US" sz="2800" dirty="0"/>
              <a:t>Jon Ulven, PhD, LP</a:t>
            </a:r>
          </a:p>
          <a:p>
            <a:r>
              <a:rPr lang="en-US" sz="2800" dirty="0"/>
              <a:t>Sanford Health</a:t>
            </a: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jon.ulven@sanfordhealth.org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7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37D7D-36A0-656C-AAF0-4B2CB4BC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38" y="737115"/>
            <a:ext cx="4443773" cy="5407091"/>
          </a:xfrm>
        </p:spPr>
        <p:txBody>
          <a:bodyPr/>
          <a:lstStyle/>
          <a:p>
            <a:r>
              <a:rPr lang="en-US" dirty="0"/>
              <a:t>Challenging interactions: part 2 (Rosengren, 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BFF61-D7F2-D702-2DB8-111F682FE7E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03365" y="737115"/>
            <a:ext cx="5703324" cy="540709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b="1" dirty="0"/>
              <a:t>Now imagine that you are this patient/parent. Really put yourself inside this person’s shoes.</a:t>
            </a:r>
            <a:r>
              <a:rPr lang="en-US" sz="2800" dirty="0"/>
              <a:t> </a:t>
            </a:r>
            <a:endParaRPr lang="en-US"/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2800" dirty="0"/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en-US" sz="2800" dirty="0"/>
              <a:t>Where are you now in your work with this health care professional? 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en-US" sz="2800" dirty="0"/>
              <a:t>Where would you like to be?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r>
              <a:rPr lang="en-US" sz="2800" dirty="0"/>
              <a:t>What’s getting in the way of that happening?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AutoNum type="arabicParenR"/>
            </a:pPr>
            <a:endParaRPr lang="en-US" sz="2800" dirty="0"/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800" u="sng" dirty="0"/>
              <a:t>Podcast Suggestion</a:t>
            </a:r>
            <a:r>
              <a:rPr lang="en-US" sz="2800" dirty="0"/>
              <a:t>: Hidden Brain “Win Hearts, Then Minds” from February 5, 2024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F6E19-C320-A8D6-4D92-FED26B2BA1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305F-F49A-C46E-6E07-E2706EB27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Beliefs that can obstruct our work </a:t>
            </a:r>
            <a:br>
              <a:rPr lang="en-US" dirty="0"/>
            </a:br>
            <a:r>
              <a:rPr lang="en-US" dirty="0"/>
              <a:t>(Mason and Butler, 2010)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D6F8A-6D7A-9EAD-9035-6BBFE0C09B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24449" y="1717295"/>
            <a:ext cx="8535877" cy="455185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This person OUGHT to change </a:t>
            </a:r>
          </a:p>
          <a:p>
            <a:r>
              <a:rPr lang="en-US" dirty="0"/>
              <a:t>This person WANTS to change</a:t>
            </a:r>
          </a:p>
          <a:p>
            <a:r>
              <a:rPr lang="en-US" dirty="0"/>
              <a:t>Health is the prime motivating factor for patients</a:t>
            </a:r>
          </a:p>
          <a:p>
            <a:r>
              <a:rPr lang="en-US" dirty="0"/>
              <a:t>If the patient does not decide to change, the consultation has failed</a:t>
            </a:r>
          </a:p>
          <a:p>
            <a:r>
              <a:rPr lang="en-US" dirty="0"/>
              <a:t>Patients are either motivated to change or not</a:t>
            </a:r>
          </a:p>
          <a:p>
            <a:r>
              <a:rPr lang="en-US" dirty="0"/>
              <a:t>Now is the right time to consider change</a:t>
            </a:r>
          </a:p>
          <a:p>
            <a:r>
              <a:rPr lang="en-US" dirty="0"/>
              <a:t>A tough approach is always best</a:t>
            </a:r>
          </a:p>
          <a:p>
            <a:r>
              <a:rPr lang="en-US" dirty="0"/>
              <a:t>I’m the expert. He or she must follow my advice</a:t>
            </a:r>
          </a:p>
          <a:p>
            <a:r>
              <a:rPr lang="en-US" dirty="0"/>
              <a:t>Motivational Interviewing always works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5B410-1F77-847D-FEF1-6F45F242F9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8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3F58A-B9C9-75B5-7B46-326E30427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Motivational Interviewing (MI) is </a:t>
            </a:r>
            <a:r>
              <a:rPr lang="en-US" i="1" dirty="0"/>
              <a:t>a particular way of talking with patient about change and growth to strengthen their own motivation and commitment.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11C5D-D036-B928-AC2E-01FE1246F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u="sng" dirty="0"/>
              <a:t>Motivational</a:t>
            </a:r>
            <a:r>
              <a:rPr lang="en-US" dirty="0"/>
              <a:t> – whatever gets someone moving</a:t>
            </a:r>
          </a:p>
          <a:p>
            <a:r>
              <a:rPr lang="en-US" u="sng" dirty="0"/>
              <a:t>Interviewing</a:t>
            </a:r>
            <a:r>
              <a:rPr lang="en-US" dirty="0"/>
              <a:t> – a particular kind of interaction in which one party has a guiding role</a:t>
            </a:r>
          </a:p>
          <a:p>
            <a:endParaRPr lang="en-US" dirty="0"/>
          </a:p>
          <a:p>
            <a:r>
              <a:rPr lang="en-US" dirty="0"/>
              <a:t>Miller and Rollnick (2023)</a:t>
            </a:r>
          </a:p>
        </p:txBody>
      </p:sp>
    </p:spTree>
    <p:extLst>
      <p:ext uri="{BB962C8B-B14F-4D97-AF65-F5344CB8AC3E}">
        <p14:creationId xmlns:p14="http://schemas.microsoft.com/office/powerpoint/2010/main" val="1980666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3802-FBE4-4D37-C3B6-7E1F51B2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4014908" cy="5407091"/>
          </a:xfrm>
        </p:spPr>
        <p:txBody>
          <a:bodyPr/>
          <a:lstStyle/>
          <a:p>
            <a:r>
              <a:rPr lang="en-US" dirty="0"/>
              <a:t>Taste of MI (Part1)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DD57-A6AE-33DE-ED23-3CCCEAD646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60894" y="737115"/>
            <a:ext cx="5177279" cy="5407091"/>
          </a:xfrm>
        </p:spPr>
        <p:txBody>
          <a:bodyPr/>
          <a:lstStyle/>
          <a:p>
            <a:r>
              <a:rPr lang="en-US" b="1" dirty="0"/>
              <a:t>Speaker</a:t>
            </a:r>
            <a:r>
              <a:rPr lang="en-US" dirty="0"/>
              <a:t>: Choose something you are thinking about changing, should change, want or need to change. Think of something you are ambivalent about.</a:t>
            </a:r>
          </a:p>
          <a:p>
            <a:r>
              <a:rPr lang="en-US" b="1" dirty="0"/>
              <a:t>Listener</a:t>
            </a:r>
            <a:r>
              <a:rPr lang="en-US" dirty="0"/>
              <a:t>: Tell your partner how much they need to change, why they need to change and give them reasons. Tell them how to do it, and finish with a good old, "Now get out there and do it!"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Debrief</a:t>
            </a:r>
            <a:r>
              <a:rPr lang="en-US" dirty="0"/>
              <a:t>: How was this? What worked? What didn't?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27FC7-E064-A927-E7FC-B526011DB0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3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A307-349C-C095-0D74-CC139073F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3911193" cy="5407091"/>
          </a:xfrm>
        </p:spPr>
        <p:txBody>
          <a:bodyPr/>
          <a:lstStyle/>
          <a:p>
            <a:r>
              <a:rPr lang="en-US" dirty="0"/>
              <a:t>Taste of MI (Part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D1897-1FDA-3F50-C8D6-F97C2B9D30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95365" y="737115"/>
            <a:ext cx="5342808" cy="5865929"/>
          </a:xfrm>
        </p:spPr>
        <p:txBody>
          <a:bodyPr/>
          <a:lstStyle/>
          <a:p>
            <a:r>
              <a:rPr lang="en-US" b="1" dirty="0"/>
              <a:t>Speaker Role</a:t>
            </a:r>
            <a:r>
              <a:rPr lang="en-US" dirty="0"/>
              <a:t>: Same topic of change.</a:t>
            </a:r>
          </a:p>
          <a:p>
            <a:r>
              <a:rPr lang="en-US" b="1" dirty="0"/>
              <a:t>Listener Role</a:t>
            </a:r>
            <a:r>
              <a:rPr lang="en-US" dirty="0"/>
              <a:t>: Give no advice at all. Ask the following questions and listen respectfully: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Why would you want to make this change?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How might you go about this to succeed?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What are some good reasons for this change?                                                     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How important is it for you to make this change and why?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So...what do you think you'll do? </a:t>
            </a:r>
          </a:p>
          <a:p>
            <a:r>
              <a:rPr lang="en-US" b="1" dirty="0"/>
              <a:t>DEBRIEF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EA918-2741-1C90-F033-336716954D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14FC-C502-BC60-716E-644F5D3F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B522A-48CA-3B45-A35E-1624093710E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Began in 1982,  Norwegian psychologists and social workers focused on ways to change harmful use of alcohol and drugs</a:t>
            </a:r>
          </a:p>
          <a:p>
            <a:r>
              <a:rPr lang="en-US" dirty="0"/>
              <a:t>Carl Rogers (1902 –1987) - </a:t>
            </a:r>
            <a:r>
              <a:rPr lang="en-US" u="sng" dirty="0"/>
              <a:t>person-centered:</a:t>
            </a:r>
            <a:r>
              <a:rPr lang="en-US" dirty="0"/>
              <a:t> genuineness, accurate empathy, unconditional positive regard</a:t>
            </a:r>
          </a:p>
          <a:p>
            <a:r>
              <a:rPr lang="en-US" dirty="0"/>
              <a:t>2000+ controlled clinical trials of MI</a:t>
            </a:r>
          </a:p>
          <a:p>
            <a:r>
              <a:rPr lang="en-US" dirty="0"/>
              <a:t>MI is even more effective with patients from diverse backgrounds!</a:t>
            </a:r>
          </a:p>
          <a:p>
            <a:r>
              <a:rPr lang="en-US" dirty="0"/>
              <a:t>MI Network of Trainers (</a:t>
            </a:r>
            <a:r>
              <a:rPr lang="en-US" dirty="0">
                <a:hlinkClick r:id="rId2"/>
              </a:rPr>
              <a:t>http://motivationalinterviewing.org</a:t>
            </a:r>
            <a:r>
              <a:rPr lang="en-US" dirty="0"/>
              <a:t>)</a:t>
            </a:r>
          </a:p>
          <a:p>
            <a:r>
              <a:rPr lang="en-US" dirty="0"/>
              <a:t>Constantly honing MI  - like science should!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119A6-0521-41CC-EE67-8296AE3B3A5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AE0208-DBD5-43E1-AC6B-D2AD9623F0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DD27D0-5B6E-4A0E-95B2-BB37F9D88615}">
  <ds:schemaRefs>
    <ds:schemaRef ds:uri="http://purl.org/dc/terms/"/>
    <ds:schemaRef ds:uri="16c05727-aa75-4e4a-9b5f-8a80a1165891"/>
    <ds:schemaRef ds:uri="230e9df3-be65-4c73-a93b-d1236ebd677e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98CD342-50C4-441F-B4A3-7D5ADB05713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2776</Words>
  <Application>Microsoft Office PowerPoint</Application>
  <PresentationFormat>Widescreen</PresentationFormat>
  <Paragraphs>302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Custom</vt:lpstr>
      <vt:lpstr>Ion</vt:lpstr>
      <vt:lpstr>Change the Conversation: Motivational Interviewing and Vaccine Hesitancy</vt:lpstr>
      <vt:lpstr>Why am I here today?</vt:lpstr>
      <vt:lpstr>Challenging Interactions  (Rosengren, 2018)</vt:lpstr>
      <vt:lpstr>Challenging interactions: part 2 (Rosengren, 2018)</vt:lpstr>
      <vt:lpstr>Beliefs that can obstruct our work  (Mason and Butler, 2010) </vt:lpstr>
      <vt:lpstr>Motivational Interviewing (MI) is a particular way of talking with patient about change and growth to strengthen their own motivation and commitment.</vt:lpstr>
      <vt:lpstr>Taste of MI (Part1)</vt:lpstr>
      <vt:lpstr>Taste of MI (Part 2)</vt:lpstr>
      <vt:lpstr>Brief History of MI</vt:lpstr>
      <vt:lpstr>Vaccine Hesitancy and MI</vt:lpstr>
      <vt:lpstr>What to do? </vt:lpstr>
      <vt:lpstr>MMR Study (Nyhan, Reifler, Richey &amp; Freed, 2014)</vt:lpstr>
      <vt:lpstr>Why doesn’t explaining work? </vt:lpstr>
      <vt:lpstr>Attraction to Conspiratorial Beliefs</vt:lpstr>
      <vt:lpstr>Disgust and Anti-science beliefs</vt:lpstr>
      <vt:lpstr>Reactance</vt:lpstr>
      <vt:lpstr>Hornsey, Harris, and Fielding (2018) conclusions from 24 nation study</vt:lpstr>
      <vt:lpstr>Enhancing your MI framework...</vt:lpstr>
      <vt:lpstr>Improving Provider Confidence (Dybsand, Hall, Ulven &amp; Carson, 2019)</vt:lpstr>
      <vt:lpstr>The Spirit of MI (about 75% of the effectiveness of MI)</vt:lpstr>
      <vt:lpstr> Following (e.g., listening, going along) Directing (e.g., instructing, leading) Guiding (e.g., encouraging, motivating) </vt:lpstr>
      <vt:lpstr>Your Well-Being and Guiding Style  (Rollnick et al, 2023) </vt:lpstr>
      <vt:lpstr>4 Fundamental Tasks in MI</vt:lpstr>
      <vt:lpstr>Engaging: Can we walk together? </vt:lpstr>
      <vt:lpstr>Tools of Engaging </vt:lpstr>
      <vt:lpstr>Mirroring (a.k.a., Reflecting) can be a  powerful listening skill</vt:lpstr>
      <vt:lpstr>Mirroring Example (Miller &amp; Rollnick, 2023)</vt:lpstr>
      <vt:lpstr>Guidance from CDC using MI... </vt:lpstr>
      <vt:lpstr>Helpful MI Resources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Leaning into Discussions about Childhood Obesity &amp; Vaccine Hesitancy with Motivational Interviewing</dc:title>
  <dc:creator>Ulven,Jon</dc:creator>
  <cp:lastModifiedBy>Ulven,Jon</cp:lastModifiedBy>
  <cp:revision>1339</cp:revision>
  <dcterms:created xsi:type="dcterms:W3CDTF">2024-10-09T17:59:09Z</dcterms:created>
  <dcterms:modified xsi:type="dcterms:W3CDTF">2024-11-25T14:48:03Z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