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80"/>
  </p:notesMasterIdLst>
  <p:sldIdLst>
    <p:sldId id="461" r:id="rId6"/>
    <p:sldId id="2147470766" r:id="rId7"/>
    <p:sldId id="2147476951" r:id="rId8"/>
    <p:sldId id="2147476952" r:id="rId9"/>
    <p:sldId id="2147476953" r:id="rId10"/>
    <p:sldId id="601" r:id="rId11"/>
    <p:sldId id="475" r:id="rId12"/>
    <p:sldId id="2147476959" r:id="rId13"/>
    <p:sldId id="658" r:id="rId14"/>
    <p:sldId id="659" r:id="rId15"/>
    <p:sldId id="2147476967" r:id="rId16"/>
    <p:sldId id="2147476981" r:id="rId17"/>
    <p:sldId id="768" r:id="rId18"/>
    <p:sldId id="604" r:id="rId19"/>
    <p:sldId id="605" r:id="rId20"/>
    <p:sldId id="2147476954" r:id="rId21"/>
    <p:sldId id="2147470762" r:id="rId22"/>
    <p:sldId id="2145707335" r:id="rId23"/>
    <p:sldId id="2147470767" r:id="rId24"/>
    <p:sldId id="2147470954" r:id="rId25"/>
    <p:sldId id="2147476939" r:id="rId26"/>
    <p:sldId id="2147476945" r:id="rId27"/>
    <p:sldId id="576" r:id="rId28"/>
    <p:sldId id="2147476980" r:id="rId29"/>
    <p:sldId id="587" r:id="rId30"/>
    <p:sldId id="2147476961" r:id="rId31"/>
    <p:sldId id="551" r:id="rId32"/>
    <p:sldId id="777" r:id="rId33"/>
    <p:sldId id="2147476970" r:id="rId34"/>
    <p:sldId id="2147476985" r:id="rId35"/>
    <p:sldId id="2147476976" r:id="rId36"/>
    <p:sldId id="778" r:id="rId37"/>
    <p:sldId id="553" r:id="rId38"/>
    <p:sldId id="546" r:id="rId39"/>
    <p:sldId id="2147476958" r:id="rId40"/>
    <p:sldId id="489" r:id="rId41"/>
    <p:sldId id="490" r:id="rId42"/>
    <p:sldId id="689" r:id="rId43"/>
    <p:sldId id="2147476934" r:id="rId44"/>
    <p:sldId id="2147476969" r:id="rId45"/>
    <p:sldId id="2147476984" r:id="rId46"/>
    <p:sldId id="2147476977" r:id="rId47"/>
    <p:sldId id="2147476936" r:id="rId48"/>
    <p:sldId id="2147476978" r:id="rId49"/>
    <p:sldId id="2147476935" r:id="rId50"/>
    <p:sldId id="2147476982" r:id="rId51"/>
    <p:sldId id="2147476983" r:id="rId52"/>
    <p:sldId id="2147470950" r:id="rId53"/>
    <p:sldId id="402" r:id="rId54"/>
    <p:sldId id="2145707336" r:id="rId55"/>
    <p:sldId id="691" r:id="rId56"/>
    <p:sldId id="2147476957" r:id="rId57"/>
    <p:sldId id="2147476962" r:id="rId58"/>
    <p:sldId id="2147476963" r:id="rId59"/>
    <p:sldId id="2147476965" r:id="rId60"/>
    <p:sldId id="2147476948" r:id="rId61"/>
    <p:sldId id="269" r:id="rId62"/>
    <p:sldId id="2147476946" r:id="rId63"/>
    <p:sldId id="2147476960" r:id="rId64"/>
    <p:sldId id="634" r:id="rId65"/>
    <p:sldId id="653" r:id="rId66"/>
    <p:sldId id="495" r:id="rId67"/>
    <p:sldId id="649" r:id="rId68"/>
    <p:sldId id="650" r:id="rId69"/>
    <p:sldId id="651" r:id="rId70"/>
    <p:sldId id="652" r:id="rId71"/>
    <p:sldId id="597" r:id="rId72"/>
    <p:sldId id="2147476955" r:id="rId73"/>
    <p:sldId id="2147476956" r:id="rId74"/>
    <p:sldId id="544" r:id="rId75"/>
    <p:sldId id="545" r:id="rId76"/>
    <p:sldId id="582" r:id="rId77"/>
    <p:sldId id="695" r:id="rId78"/>
    <p:sldId id="214747697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43B17C-3AD8-957B-7A0B-7B9462A46948}" name="Christine Gendy" initials="CG" userId="S::CGendy@diabetes.org::215a736a-e595-46f2-91d5-fdf09c0ba1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797B6-93E4-47CD-B9FE-F78D7A8EE456}" v="3" dt="2025-03-11T13:32:10.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719" autoAdjust="0"/>
  </p:normalViewPr>
  <p:slideViewPr>
    <p:cSldViewPr snapToGrid="0">
      <p:cViewPr varScale="1">
        <p:scale>
          <a:sx n="69" d="100"/>
          <a:sy n="69" d="100"/>
        </p:scale>
        <p:origin x="20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da Bilger" userId="d2f82ff2-5394-43e5-9279-48b2e24e3be5" providerId="ADAL" clId="{EFA797B6-93E4-47CD-B9FE-F78D7A8EE456}"/>
    <pc:docChg chg="undo custSel addSld delSld modSld">
      <pc:chgData name="Rhonda Bilger" userId="d2f82ff2-5394-43e5-9279-48b2e24e3be5" providerId="ADAL" clId="{EFA797B6-93E4-47CD-B9FE-F78D7A8EE456}" dt="2025-03-11T13:32:10.906" v="71"/>
      <pc:docMkLst>
        <pc:docMk/>
      </pc:docMkLst>
      <pc:sldChg chg="add del">
        <pc:chgData name="Rhonda Bilger" userId="d2f82ff2-5394-43e5-9279-48b2e24e3be5" providerId="ADAL" clId="{EFA797B6-93E4-47CD-B9FE-F78D7A8EE456}" dt="2025-03-11T13:32:10.906" v="71"/>
        <pc:sldMkLst>
          <pc:docMk/>
          <pc:sldMk cId="2421801567" sldId="269"/>
        </pc:sldMkLst>
      </pc:sldChg>
      <pc:sldChg chg="modSp mod">
        <pc:chgData name="Rhonda Bilger" userId="d2f82ff2-5394-43e5-9279-48b2e24e3be5" providerId="ADAL" clId="{EFA797B6-93E4-47CD-B9FE-F78D7A8EE456}" dt="2025-03-11T13:23:43.194" v="68" actId="20577"/>
        <pc:sldMkLst>
          <pc:docMk/>
          <pc:sldMk cId="4206693928" sldId="576"/>
        </pc:sldMkLst>
        <pc:spChg chg="mod">
          <ac:chgData name="Rhonda Bilger" userId="d2f82ff2-5394-43e5-9279-48b2e24e3be5" providerId="ADAL" clId="{EFA797B6-93E4-47CD-B9FE-F78D7A8EE456}" dt="2025-03-11T13:23:43.194" v="68" actId="20577"/>
          <ac:spMkLst>
            <pc:docMk/>
            <pc:sldMk cId="4206693928" sldId="576"/>
            <ac:spMk id="3" creationId="{0463384C-60C5-186C-E95E-903F332FC7B5}"/>
          </ac:spMkLst>
        </pc:spChg>
      </pc:sldChg>
      <pc:sldChg chg="modSp mod">
        <pc:chgData name="Rhonda Bilger" userId="d2f82ff2-5394-43e5-9279-48b2e24e3be5" providerId="ADAL" clId="{EFA797B6-93E4-47CD-B9FE-F78D7A8EE456}" dt="2025-03-11T13:20:20.389" v="67" actId="20577"/>
        <pc:sldMkLst>
          <pc:docMk/>
          <pc:sldMk cId="0" sldId="2147470766"/>
        </pc:sldMkLst>
        <pc:spChg chg="mod">
          <ac:chgData name="Rhonda Bilger" userId="d2f82ff2-5394-43e5-9279-48b2e24e3be5" providerId="ADAL" clId="{EFA797B6-93E4-47CD-B9FE-F78D7A8EE456}" dt="2025-03-11T13:20:20.389" v="67" actId="20577"/>
          <ac:spMkLst>
            <pc:docMk/>
            <pc:sldMk cId="0" sldId="2147470766"/>
            <ac:spMk id="52227" creationId="{D93D93CB-1C33-EBBE-D805-90B20284898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CE532-A778-4505-8120-B972DDD37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310661-1A1A-425E-A408-043281883F80}">
      <dgm:prSet/>
      <dgm:spPr/>
      <dgm:t>
        <a:bodyPr/>
        <a:lstStyle/>
        <a:p>
          <a:r>
            <a:rPr lang="en-US"/>
            <a:t>CGM can help to achieve glycemic goals in T1D and pregnancy and may be beneficial for other types of diabetes in pregnancy.</a:t>
          </a:r>
        </a:p>
      </dgm:t>
    </dgm:pt>
    <dgm:pt modelId="{97E40FDE-135C-40CD-B1F4-B7D88211EA82}" type="parTrans" cxnId="{0FCE944B-69AC-45CD-8351-AA3F4CD59B56}">
      <dgm:prSet/>
      <dgm:spPr/>
      <dgm:t>
        <a:bodyPr/>
        <a:lstStyle/>
        <a:p>
          <a:endParaRPr lang="en-US"/>
        </a:p>
      </dgm:t>
    </dgm:pt>
    <dgm:pt modelId="{3150E2F0-F1AF-4A04-A02A-DE1179E8FD4C}" type="sibTrans" cxnId="{0FCE944B-69AC-45CD-8351-AA3F4CD59B56}">
      <dgm:prSet/>
      <dgm:spPr/>
      <dgm:t>
        <a:bodyPr/>
        <a:lstStyle/>
        <a:p>
          <a:endParaRPr lang="en-US"/>
        </a:p>
      </dgm:t>
    </dgm:pt>
    <dgm:pt modelId="{93A6D503-8813-4516-8CB0-BC0FED03C521}">
      <dgm:prSet/>
      <dgm:spPr/>
      <dgm:t>
        <a:bodyPr/>
        <a:lstStyle/>
        <a:p>
          <a:r>
            <a:rPr lang="en-US" b="1" dirty="0"/>
            <a:t>Recommend </a:t>
          </a:r>
          <a:r>
            <a:rPr lang="en-US" dirty="0"/>
            <a:t>CGM to pregnant individuals with T1D.  </a:t>
          </a:r>
        </a:p>
      </dgm:t>
    </dgm:pt>
    <dgm:pt modelId="{EBD1D8C3-A86D-4ACD-A81C-8C215E8C0FEF}" type="parTrans" cxnId="{60025D1E-9158-42D2-B2A9-A9B6AAE37734}">
      <dgm:prSet/>
      <dgm:spPr/>
      <dgm:t>
        <a:bodyPr/>
        <a:lstStyle/>
        <a:p>
          <a:endParaRPr lang="en-US"/>
        </a:p>
      </dgm:t>
    </dgm:pt>
    <dgm:pt modelId="{C0D91F05-06A4-4AB0-BA94-7F9962866267}" type="sibTrans" cxnId="{60025D1E-9158-42D2-B2A9-A9B6AAE37734}">
      <dgm:prSet/>
      <dgm:spPr/>
      <dgm:t>
        <a:bodyPr/>
        <a:lstStyle/>
        <a:p>
          <a:endParaRPr lang="en-US"/>
        </a:p>
      </dgm:t>
    </dgm:pt>
    <dgm:pt modelId="{F098AB56-E3CF-4FB8-BACE-99ECD8B41A2B}">
      <dgm:prSet/>
      <dgm:spPr/>
      <dgm:t>
        <a:bodyPr/>
        <a:lstStyle/>
        <a:p>
          <a:r>
            <a:rPr lang="en-US" dirty="0"/>
            <a:t>In conjunction with aims to achieve traditional pre- and postprandial glycemic goals, </a:t>
          </a:r>
          <a:r>
            <a:rPr lang="en-US" dirty="0" err="1"/>
            <a:t>rtCGM</a:t>
          </a:r>
          <a:r>
            <a:rPr lang="en-US" dirty="0"/>
            <a:t> can reduce the risk for large-for-gestational-age infants and neonatal hypoglycemia in pregnancy complicated by T1D.</a:t>
          </a:r>
        </a:p>
      </dgm:t>
    </dgm:pt>
    <dgm:pt modelId="{1E38ADE1-7174-4C42-A3D8-8DBD180337DE}" type="parTrans" cxnId="{1234D4DC-395C-422A-BACE-B7DF39176E69}">
      <dgm:prSet/>
      <dgm:spPr/>
      <dgm:t>
        <a:bodyPr/>
        <a:lstStyle/>
        <a:p>
          <a:endParaRPr lang="en-US"/>
        </a:p>
      </dgm:t>
    </dgm:pt>
    <dgm:pt modelId="{A8791756-6B96-491E-9A0F-D57E81985990}" type="sibTrans" cxnId="{1234D4DC-395C-422A-BACE-B7DF39176E69}">
      <dgm:prSet/>
      <dgm:spPr/>
      <dgm:t>
        <a:bodyPr/>
        <a:lstStyle/>
        <a:p>
          <a:endParaRPr lang="en-US"/>
        </a:p>
      </dgm:t>
    </dgm:pt>
    <dgm:pt modelId="{D4CF3587-6341-4188-B24B-45E85C516B8C}">
      <dgm:prSet/>
      <dgm:spPr/>
      <dgm:t>
        <a:bodyPr/>
        <a:lstStyle/>
        <a:p>
          <a:r>
            <a:rPr lang="en-US"/>
            <a:t>Commonly used estimated A1C and glucose management indicator calculations should not be used in pregnancy as estimates of A1C. </a:t>
          </a:r>
        </a:p>
      </dgm:t>
    </dgm:pt>
    <dgm:pt modelId="{B643E490-7530-4351-B158-7148D1BD247F}" type="parTrans" cxnId="{4A38C700-0B03-4C28-9626-2875250AC3E7}">
      <dgm:prSet/>
      <dgm:spPr/>
      <dgm:t>
        <a:bodyPr/>
        <a:lstStyle/>
        <a:p>
          <a:endParaRPr lang="en-US"/>
        </a:p>
      </dgm:t>
    </dgm:pt>
    <dgm:pt modelId="{BFCA8C77-C772-415C-8D62-0A2370E49001}" type="sibTrans" cxnId="{4A38C700-0B03-4C28-9626-2875250AC3E7}">
      <dgm:prSet/>
      <dgm:spPr/>
      <dgm:t>
        <a:bodyPr/>
        <a:lstStyle/>
        <a:p>
          <a:endParaRPr lang="en-US"/>
        </a:p>
      </dgm:t>
    </dgm:pt>
    <dgm:pt modelId="{5A889B66-4E6F-4AF2-B7DF-BF1DC9C0A2A8}" type="pres">
      <dgm:prSet presAssocID="{2F1CE532-A778-4505-8120-B972DDD3727F}" presName="linear" presStyleCnt="0">
        <dgm:presLayoutVars>
          <dgm:animLvl val="lvl"/>
          <dgm:resizeHandles val="exact"/>
        </dgm:presLayoutVars>
      </dgm:prSet>
      <dgm:spPr/>
    </dgm:pt>
    <dgm:pt modelId="{AC37AFA6-AB96-4B09-8989-4CA228B3F828}" type="pres">
      <dgm:prSet presAssocID="{D6310661-1A1A-425E-A408-043281883F80}" presName="parentText" presStyleLbl="node1" presStyleIdx="0" presStyleCnt="4">
        <dgm:presLayoutVars>
          <dgm:chMax val="0"/>
          <dgm:bulletEnabled val="1"/>
        </dgm:presLayoutVars>
      </dgm:prSet>
      <dgm:spPr/>
    </dgm:pt>
    <dgm:pt modelId="{4C241F08-D92B-4A9C-A746-67AE9E3D11A0}" type="pres">
      <dgm:prSet presAssocID="{3150E2F0-F1AF-4A04-A02A-DE1179E8FD4C}" presName="spacer" presStyleCnt="0"/>
      <dgm:spPr/>
    </dgm:pt>
    <dgm:pt modelId="{1E798AAE-EC59-431D-9B54-6F89A45362AB}" type="pres">
      <dgm:prSet presAssocID="{93A6D503-8813-4516-8CB0-BC0FED03C521}" presName="parentText" presStyleLbl="node1" presStyleIdx="1" presStyleCnt="4">
        <dgm:presLayoutVars>
          <dgm:chMax val="0"/>
          <dgm:bulletEnabled val="1"/>
        </dgm:presLayoutVars>
      </dgm:prSet>
      <dgm:spPr/>
    </dgm:pt>
    <dgm:pt modelId="{771BC3E5-DFFF-4D79-87FA-2F36CA25BB71}" type="pres">
      <dgm:prSet presAssocID="{C0D91F05-06A4-4AB0-BA94-7F9962866267}" presName="spacer" presStyleCnt="0"/>
      <dgm:spPr/>
    </dgm:pt>
    <dgm:pt modelId="{F88E130F-019B-4AA7-9EE0-DFC68A6234C9}" type="pres">
      <dgm:prSet presAssocID="{F098AB56-E3CF-4FB8-BACE-99ECD8B41A2B}" presName="parentText" presStyleLbl="node1" presStyleIdx="2" presStyleCnt="4">
        <dgm:presLayoutVars>
          <dgm:chMax val="0"/>
          <dgm:bulletEnabled val="1"/>
        </dgm:presLayoutVars>
      </dgm:prSet>
      <dgm:spPr/>
    </dgm:pt>
    <dgm:pt modelId="{D52A449D-5B69-4667-A2F0-E3E404E3AF1E}" type="pres">
      <dgm:prSet presAssocID="{A8791756-6B96-491E-9A0F-D57E81985990}" presName="spacer" presStyleCnt="0"/>
      <dgm:spPr/>
    </dgm:pt>
    <dgm:pt modelId="{E4863481-19CE-47BB-9FF9-517526E8DFFB}" type="pres">
      <dgm:prSet presAssocID="{D4CF3587-6341-4188-B24B-45E85C516B8C}" presName="parentText" presStyleLbl="node1" presStyleIdx="3" presStyleCnt="4">
        <dgm:presLayoutVars>
          <dgm:chMax val="0"/>
          <dgm:bulletEnabled val="1"/>
        </dgm:presLayoutVars>
      </dgm:prSet>
      <dgm:spPr/>
    </dgm:pt>
  </dgm:ptLst>
  <dgm:cxnLst>
    <dgm:cxn modelId="{4A38C700-0B03-4C28-9626-2875250AC3E7}" srcId="{2F1CE532-A778-4505-8120-B972DDD3727F}" destId="{D4CF3587-6341-4188-B24B-45E85C516B8C}" srcOrd="3" destOrd="0" parTransId="{B643E490-7530-4351-B158-7148D1BD247F}" sibTransId="{BFCA8C77-C772-415C-8D62-0A2370E49001}"/>
    <dgm:cxn modelId="{60025D1E-9158-42D2-B2A9-A9B6AAE37734}" srcId="{2F1CE532-A778-4505-8120-B972DDD3727F}" destId="{93A6D503-8813-4516-8CB0-BC0FED03C521}" srcOrd="1" destOrd="0" parTransId="{EBD1D8C3-A86D-4ACD-A81C-8C215E8C0FEF}" sibTransId="{C0D91F05-06A4-4AB0-BA94-7F9962866267}"/>
    <dgm:cxn modelId="{25E16F35-C8F7-4D45-A8CE-D693DF389236}" type="presOf" srcId="{D6310661-1A1A-425E-A408-043281883F80}" destId="{AC37AFA6-AB96-4B09-8989-4CA228B3F828}" srcOrd="0" destOrd="0" presId="urn:microsoft.com/office/officeart/2005/8/layout/vList2"/>
    <dgm:cxn modelId="{D755EE43-8789-4C6E-87D5-24FCA898B714}" type="presOf" srcId="{2F1CE532-A778-4505-8120-B972DDD3727F}" destId="{5A889B66-4E6F-4AF2-B7DF-BF1DC9C0A2A8}" srcOrd="0" destOrd="0" presId="urn:microsoft.com/office/officeart/2005/8/layout/vList2"/>
    <dgm:cxn modelId="{19085C67-EA87-4DFF-BE62-F581DEEC2FE9}" type="presOf" srcId="{D4CF3587-6341-4188-B24B-45E85C516B8C}" destId="{E4863481-19CE-47BB-9FF9-517526E8DFFB}" srcOrd="0" destOrd="0" presId="urn:microsoft.com/office/officeart/2005/8/layout/vList2"/>
    <dgm:cxn modelId="{0FCE944B-69AC-45CD-8351-AA3F4CD59B56}" srcId="{2F1CE532-A778-4505-8120-B972DDD3727F}" destId="{D6310661-1A1A-425E-A408-043281883F80}" srcOrd="0" destOrd="0" parTransId="{97E40FDE-135C-40CD-B1F4-B7D88211EA82}" sibTransId="{3150E2F0-F1AF-4A04-A02A-DE1179E8FD4C}"/>
    <dgm:cxn modelId="{8886B355-73F0-4015-8DE6-ADD08768B575}" type="presOf" srcId="{93A6D503-8813-4516-8CB0-BC0FED03C521}" destId="{1E798AAE-EC59-431D-9B54-6F89A45362AB}" srcOrd="0" destOrd="0" presId="urn:microsoft.com/office/officeart/2005/8/layout/vList2"/>
    <dgm:cxn modelId="{2EA2A296-88F1-43CC-A4B1-F7178472457C}" type="presOf" srcId="{F098AB56-E3CF-4FB8-BACE-99ECD8B41A2B}" destId="{F88E130F-019B-4AA7-9EE0-DFC68A6234C9}" srcOrd="0" destOrd="0" presId="urn:microsoft.com/office/officeart/2005/8/layout/vList2"/>
    <dgm:cxn modelId="{1234D4DC-395C-422A-BACE-B7DF39176E69}" srcId="{2F1CE532-A778-4505-8120-B972DDD3727F}" destId="{F098AB56-E3CF-4FB8-BACE-99ECD8B41A2B}" srcOrd="2" destOrd="0" parTransId="{1E38ADE1-7174-4C42-A3D8-8DBD180337DE}" sibTransId="{A8791756-6B96-491E-9A0F-D57E81985990}"/>
    <dgm:cxn modelId="{8335C577-079B-4B32-81FA-D52BA556A8CE}" type="presParOf" srcId="{5A889B66-4E6F-4AF2-B7DF-BF1DC9C0A2A8}" destId="{AC37AFA6-AB96-4B09-8989-4CA228B3F828}" srcOrd="0" destOrd="0" presId="urn:microsoft.com/office/officeart/2005/8/layout/vList2"/>
    <dgm:cxn modelId="{AD251751-687A-43DA-A6E4-5D79550BC352}" type="presParOf" srcId="{5A889B66-4E6F-4AF2-B7DF-BF1DC9C0A2A8}" destId="{4C241F08-D92B-4A9C-A746-67AE9E3D11A0}" srcOrd="1" destOrd="0" presId="urn:microsoft.com/office/officeart/2005/8/layout/vList2"/>
    <dgm:cxn modelId="{E392A41B-9B19-42D1-BAA1-5A414D1A2889}" type="presParOf" srcId="{5A889B66-4E6F-4AF2-B7DF-BF1DC9C0A2A8}" destId="{1E798AAE-EC59-431D-9B54-6F89A45362AB}" srcOrd="2" destOrd="0" presId="urn:microsoft.com/office/officeart/2005/8/layout/vList2"/>
    <dgm:cxn modelId="{773BCF84-558D-4703-A4CD-3882090A6BA8}" type="presParOf" srcId="{5A889B66-4E6F-4AF2-B7DF-BF1DC9C0A2A8}" destId="{771BC3E5-DFFF-4D79-87FA-2F36CA25BB71}" srcOrd="3" destOrd="0" presId="urn:microsoft.com/office/officeart/2005/8/layout/vList2"/>
    <dgm:cxn modelId="{9FF91B0D-B0DE-4F1D-81E4-258E9A38AA11}" type="presParOf" srcId="{5A889B66-4E6F-4AF2-B7DF-BF1DC9C0A2A8}" destId="{F88E130F-019B-4AA7-9EE0-DFC68A6234C9}" srcOrd="4" destOrd="0" presId="urn:microsoft.com/office/officeart/2005/8/layout/vList2"/>
    <dgm:cxn modelId="{1E1875EB-49B5-4B23-94C8-0CB51FCE1B2C}" type="presParOf" srcId="{5A889B66-4E6F-4AF2-B7DF-BF1DC9C0A2A8}" destId="{D52A449D-5B69-4667-A2F0-E3E404E3AF1E}" srcOrd="5" destOrd="0" presId="urn:microsoft.com/office/officeart/2005/8/layout/vList2"/>
    <dgm:cxn modelId="{1CA14CAE-3F57-47E0-9833-C08E2F65A096}" type="presParOf" srcId="{5A889B66-4E6F-4AF2-B7DF-BF1DC9C0A2A8}" destId="{E4863481-19CE-47BB-9FF9-517526E8DF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36DF5-B79C-40C1-88FF-799C7AB8F7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6348EB-A595-4574-9C48-AE0C9835D093}">
      <dgm:prSet/>
      <dgm:spPr/>
      <dgm:t>
        <a:bodyPr/>
        <a:lstStyle/>
        <a:p>
          <a:r>
            <a:rPr lang="en-US" dirty="0"/>
            <a:t>Insulin is the preferred treatment for T2D and GDM in pregnancy.</a:t>
          </a:r>
        </a:p>
      </dgm:t>
    </dgm:pt>
    <dgm:pt modelId="{CF4C836C-5476-4CAF-9051-9105740BCDB9}" type="parTrans" cxnId="{EEBBF8A9-EF0F-4A26-93F1-F203A5331313}">
      <dgm:prSet/>
      <dgm:spPr/>
      <dgm:t>
        <a:bodyPr/>
        <a:lstStyle/>
        <a:p>
          <a:endParaRPr lang="en-US"/>
        </a:p>
      </dgm:t>
    </dgm:pt>
    <dgm:pt modelId="{0ED0D6AD-6873-4E3F-AB54-7731ECFCA6FE}" type="sibTrans" cxnId="{EEBBF8A9-EF0F-4A26-93F1-F203A5331313}">
      <dgm:prSet/>
      <dgm:spPr/>
      <dgm:t>
        <a:bodyPr/>
        <a:lstStyle/>
        <a:p>
          <a:endParaRPr lang="en-US"/>
        </a:p>
      </dgm:t>
    </dgm:pt>
    <dgm:pt modelId="{EC03C31A-29BE-445F-A693-B83793B68609}">
      <dgm:prSet/>
      <dgm:spPr/>
      <dgm:t>
        <a:bodyPr/>
        <a:lstStyle/>
        <a:p>
          <a:r>
            <a:rPr lang="en-US"/>
            <a:t>AID systems with pregnancy-specific glucose targets are recommended for pregnant individuals with type 1 diabetes. </a:t>
          </a:r>
        </a:p>
      </dgm:t>
    </dgm:pt>
    <dgm:pt modelId="{A2EAC544-4DF0-4DFB-8A29-B6EBE4EFC318}" type="parTrans" cxnId="{CD5C0319-6180-4DB9-B06B-252740247A7D}">
      <dgm:prSet/>
      <dgm:spPr/>
      <dgm:t>
        <a:bodyPr/>
        <a:lstStyle/>
        <a:p>
          <a:endParaRPr lang="en-US"/>
        </a:p>
      </dgm:t>
    </dgm:pt>
    <dgm:pt modelId="{4F063DBB-7AE9-467B-82FD-21829AE5B910}" type="sibTrans" cxnId="{CD5C0319-6180-4DB9-B06B-252740247A7D}">
      <dgm:prSet/>
      <dgm:spPr/>
      <dgm:t>
        <a:bodyPr/>
        <a:lstStyle/>
        <a:p>
          <a:endParaRPr lang="en-US"/>
        </a:p>
      </dgm:t>
    </dgm:pt>
    <dgm:pt modelId="{465841B3-6DC9-45D4-9E12-F841674A2C61}">
      <dgm:prSet/>
      <dgm:spPr/>
      <dgm:t>
        <a:bodyPr/>
        <a:lstStyle/>
        <a:p>
          <a:r>
            <a:rPr lang="en-US"/>
            <a:t>AID systems without pregnancy specific glucose targets or a pregnancy specific algorithm </a:t>
          </a:r>
          <a:r>
            <a:rPr lang="en-US" b="1"/>
            <a:t>may be considered </a:t>
          </a:r>
          <a:r>
            <a:rPr lang="en-US"/>
            <a:t>for select pregnant individuals with T1D  when used with </a:t>
          </a:r>
          <a:r>
            <a:rPr lang="en-US" b="1"/>
            <a:t>assistive techniques</a:t>
          </a:r>
          <a:r>
            <a:rPr lang="en-US"/>
            <a:t> and working with experienced health care teams.</a:t>
          </a:r>
        </a:p>
      </dgm:t>
    </dgm:pt>
    <dgm:pt modelId="{6745497C-DE8B-431E-9556-9DBE71A489DE}" type="parTrans" cxnId="{FBB4644E-3149-4FDF-85CF-3BDDDC546D38}">
      <dgm:prSet/>
      <dgm:spPr/>
      <dgm:t>
        <a:bodyPr/>
        <a:lstStyle/>
        <a:p>
          <a:endParaRPr lang="en-US"/>
        </a:p>
      </dgm:t>
    </dgm:pt>
    <dgm:pt modelId="{A3730722-9E00-4CAF-AAED-69061F9F3983}" type="sibTrans" cxnId="{FBB4644E-3149-4FDF-85CF-3BDDDC546D38}">
      <dgm:prSet/>
      <dgm:spPr/>
      <dgm:t>
        <a:bodyPr/>
        <a:lstStyle/>
        <a:p>
          <a:endParaRPr lang="en-US"/>
        </a:p>
      </dgm:t>
    </dgm:pt>
    <dgm:pt modelId="{CA6BCCCB-E923-46F7-9731-095359DCC369}" type="pres">
      <dgm:prSet presAssocID="{C3736DF5-B79C-40C1-88FF-799C7AB8F77D}" presName="linear" presStyleCnt="0">
        <dgm:presLayoutVars>
          <dgm:animLvl val="lvl"/>
          <dgm:resizeHandles val="exact"/>
        </dgm:presLayoutVars>
      </dgm:prSet>
      <dgm:spPr/>
    </dgm:pt>
    <dgm:pt modelId="{D2B9639A-5F8A-499A-AB2A-FC73B7221A5F}" type="pres">
      <dgm:prSet presAssocID="{A46348EB-A595-4574-9C48-AE0C9835D093}" presName="parentText" presStyleLbl="node1" presStyleIdx="0" presStyleCnt="3">
        <dgm:presLayoutVars>
          <dgm:chMax val="0"/>
          <dgm:bulletEnabled val="1"/>
        </dgm:presLayoutVars>
      </dgm:prSet>
      <dgm:spPr/>
    </dgm:pt>
    <dgm:pt modelId="{BDF2EA40-C4AA-43EE-8ABA-BC569C9719A6}" type="pres">
      <dgm:prSet presAssocID="{0ED0D6AD-6873-4E3F-AB54-7731ECFCA6FE}" presName="spacer" presStyleCnt="0"/>
      <dgm:spPr/>
    </dgm:pt>
    <dgm:pt modelId="{012FFF6F-E2AD-4324-887B-4EA93EFD783C}" type="pres">
      <dgm:prSet presAssocID="{EC03C31A-29BE-445F-A693-B83793B68609}" presName="parentText" presStyleLbl="node1" presStyleIdx="1" presStyleCnt="3">
        <dgm:presLayoutVars>
          <dgm:chMax val="0"/>
          <dgm:bulletEnabled val="1"/>
        </dgm:presLayoutVars>
      </dgm:prSet>
      <dgm:spPr/>
    </dgm:pt>
    <dgm:pt modelId="{11716A10-3AAB-40EC-A30C-2411D77C8F53}" type="pres">
      <dgm:prSet presAssocID="{4F063DBB-7AE9-467B-82FD-21829AE5B910}" presName="spacer" presStyleCnt="0"/>
      <dgm:spPr/>
    </dgm:pt>
    <dgm:pt modelId="{99C34C1B-C669-45AF-B8AC-72DD8B18E0AC}" type="pres">
      <dgm:prSet presAssocID="{465841B3-6DC9-45D4-9E12-F841674A2C61}" presName="parentText" presStyleLbl="node1" presStyleIdx="2" presStyleCnt="3">
        <dgm:presLayoutVars>
          <dgm:chMax val="0"/>
          <dgm:bulletEnabled val="1"/>
        </dgm:presLayoutVars>
      </dgm:prSet>
      <dgm:spPr/>
    </dgm:pt>
  </dgm:ptLst>
  <dgm:cxnLst>
    <dgm:cxn modelId="{4F494D04-D0F0-4D34-A66E-09B906E05A7C}" type="presOf" srcId="{465841B3-6DC9-45D4-9E12-F841674A2C61}" destId="{99C34C1B-C669-45AF-B8AC-72DD8B18E0AC}" srcOrd="0" destOrd="0" presId="urn:microsoft.com/office/officeart/2005/8/layout/vList2"/>
    <dgm:cxn modelId="{B8303F16-035F-4764-A0A9-B40EDA9CA30C}" type="presOf" srcId="{A46348EB-A595-4574-9C48-AE0C9835D093}" destId="{D2B9639A-5F8A-499A-AB2A-FC73B7221A5F}" srcOrd="0" destOrd="0" presId="urn:microsoft.com/office/officeart/2005/8/layout/vList2"/>
    <dgm:cxn modelId="{61D3A018-8D5F-46ED-B3E2-86D96724AC78}" type="presOf" srcId="{C3736DF5-B79C-40C1-88FF-799C7AB8F77D}" destId="{CA6BCCCB-E923-46F7-9731-095359DCC369}" srcOrd="0" destOrd="0" presId="urn:microsoft.com/office/officeart/2005/8/layout/vList2"/>
    <dgm:cxn modelId="{CD5C0319-6180-4DB9-B06B-252740247A7D}" srcId="{C3736DF5-B79C-40C1-88FF-799C7AB8F77D}" destId="{EC03C31A-29BE-445F-A693-B83793B68609}" srcOrd="1" destOrd="0" parTransId="{A2EAC544-4DF0-4DFB-8A29-B6EBE4EFC318}" sibTransId="{4F063DBB-7AE9-467B-82FD-21829AE5B910}"/>
    <dgm:cxn modelId="{DD130364-9A0E-4C6D-A5BA-295F29411F81}" type="presOf" srcId="{EC03C31A-29BE-445F-A693-B83793B68609}" destId="{012FFF6F-E2AD-4324-887B-4EA93EFD783C}" srcOrd="0" destOrd="0" presId="urn:microsoft.com/office/officeart/2005/8/layout/vList2"/>
    <dgm:cxn modelId="{FBB4644E-3149-4FDF-85CF-3BDDDC546D38}" srcId="{C3736DF5-B79C-40C1-88FF-799C7AB8F77D}" destId="{465841B3-6DC9-45D4-9E12-F841674A2C61}" srcOrd="2" destOrd="0" parTransId="{6745497C-DE8B-431E-9556-9DBE71A489DE}" sibTransId="{A3730722-9E00-4CAF-AAED-69061F9F3983}"/>
    <dgm:cxn modelId="{EEBBF8A9-EF0F-4A26-93F1-F203A5331313}" srcId="{C3736DF5-B79C-40C1-88FF-799C7AB8F77D}" destId="{A46348EB-A595-4574-9C48-AE0C9835D093}" srcOrd="0" destOrd="0" parTransId="{CF4C836C-5476-4CAF-9051-9105740BCDB9}" sibTransId="{0ED0D6AD-6873-4E3F-AB54-7731ECFCA6FE}"/>
    <dgm:cxn modelId="{6321BF9D-CB5C-4BE6-9E01-FCE97D314EB9}" type="presParOf" srcId="{CA6BCCCB-E923-46F7-9731-095359DCC369}" destId="{D2B9639A-5F8A-499A-AB2A-FC73B7221A5F}" srcOrd="0" destOrd="0" presId="urn:microsoft.com/office/officeart/2005/8/layout/vList2"/>
    <dgm:cxn modelId="{36602419-A107-4333-B67B-5B9FB5CBFCD2}" type="presParOf" srcId="{CA6BCCCB-E923-46F7-9731-095359DCC369}" destId="{BDF2EA40-C4AA-43EE-8ABA-BC569C9719A6}" srcOrd="1" destOrd="0" presId="urn:microsoft.com/office/officeart/2005/8/layout/vList2"/>
    <dgm:cxn modelId="{EF16B98F-EC8D-45FD-9FEC-277A30381D13}" type="presParOf" srcId="{CA6BCCCB-E923-46F7-9731-095359DCC369}" destId="{012FFF6F-E2AD-4324-887B-4EA93EFD783C}" srcOrd="2" destOrd="0" presId="urn:microsoft.com/office/officeart/2005/8/layout/vList2"/>
    <dgm:cxn modelId="{A5EB7C72-DA21-43E2-8FD6-EB8C0FCD1ABC}" type="presParOf" srcId="{CA6BCCCB-E923-46F7-9731-095359DCC369}" destId="{11716A10-3AAB-40EC-A30C-2411D77C8F53}" srcOrd="3" destOrd="0" presId="urn:microsoft.com/office/officeart/2005/8/layout/vList2"/>
    <dgm:cxn modelId="{5DBD7E01-B27D-4BF1-AC8F-BE6A365855C9}" type="presParOf" srcId="{CA6BCCCB-E923-46F7-9731-095359DCC369}" destId="{99C34C1B-C669-45AF-B8AC-72DD8B18E0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7AFA6-AB96-4B09-8989-4CA228B3F828}">
      <dsp:nvSpPr>
        <dsp:cNvPr id="0" name=""/>
        <dsp:cNvSpPr/>
      </dsp:nvSpPr>
      <dsp:spPr>
        <a:xfrm>
          <a:off x="0" y="77172"/>
          <a:ext cx="10972799"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CGM can help to achieve glycemic goals in T1D and pregnancy and may be beneficial for other types of diabetes in pregnancy.</a:t>
          </a:r>
        </a:p>
      </dsp:txBody>
      <dsp:txXfrm>
        <a:off x="54616" y="131788"/>
        <a:ext cx="10863567" cy="1009580"/>
      </dsp:txXfrm>
    </dsp:sp>
    <dsp:sp modelId="{1E798AAE-EC59-431D-9B54-6F89A45362AB}">
      <dsp:nvSpPr>
        <dsp:cNvPr id="0" name=""/>
        <dsp:cNvSpPr/>
      </dsp:nvSpPr>
      <dsp:spPr>
        <a:xfrm>
          <a:off x="0" y="1253585"/>
          <a:ext cx="10972799"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Recommend </a:t>
          </a:r>
          <a:r>
            <a:rPr lang="en-US" sz="2000" kern="1200" dirty="0"/>
            <a:t>CGM to pregnant individuals with T1D.  </a:t>
          </a:r>
        </a:p>
      </dsp:txBody>
      <dsp:txXfrm>
        <a:off x="54616" y="1308201"/>
        <a:ext cx="10863567" cy="1009580"/>
      </dsp:txXfrm>
    </dsp:sp>
    <dsp:sp modelId="{F88E130F-019B-4AA7-9EE0-DFC68A6234C9}">
      <dsp:nvSpPr>
        <dsp:cNvPr id="0" name=""/>
        <dsp:cNvSpPr/>
      </dsp:nvSpPr>
      <dsp:spPr>
        <a:xfrm>
          <a:off x="0" y="2429997"/>
          <a:ext cx="10972799"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conjunction with aims to achieve traditional pre- and postprandial glycemic goals, </a:t>
          </a:r>
          <a:r>
            <a:rPr lang="en-US" sz="2000" kern="1200" dirty="0" err="1"/>
            <a:t>rtCGM</a:t>
          </a:r>
          <a:r>
            <a:rPr lang="en-US" sz="2000" kern="1200" dirty="0"/>
            <a:t> can reduce the risk for large-for-gestational-age infants and neonatal hypoglycemia in pregnancy complicated by T1D.</a:t>
          </a:r>
        </a:p>
      </dsp:txBody>
      <dsp:txXfrm>
        <a:off x="54616" y="2484613"/>
        <a:ext cx="10863567" cy="1009580"/>
      </dsp:txXfrm>
    </dsp:sp>
    <dsp:sp modelId="{E4863481-19CE-47BB-9FF9-517526E8DFFB}">
      <dsp:nvSpPr>
        <dsp:cNvPr id="0" name=""/>
        <dsp:cNvSpPr/>
      </dsp:nvSpPr>
      <dsp:spPr>
        <a:xfrm>
          <a:off x="0" y="3606410"/>
          <a:ext cx="10972799"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Commonly used estimated A1C and glucose management indicator calculations should not be used in pregnancy as estimates of A1C. </a:t>
          </a:r>
        </a:p>
      </dsp:txBody>
      <dsp:txXfrm>
        <a:off x="54616" y="3661026"/>
        <a:ext cx="10863567" cy="100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9639A-5F8A-499A-AB2A-FC73B7221A5F}">
      <dsp:nvSpPr>
        <dsp:cNvPr id="0" name=""/>
        <dsp:cNvSpPr/>
      </dsp:nvSpPr>
      <dsp:spPr>
        <a:xfrm>
          <a:off x="0" y="95463"/>
          <a:ext cx="10515600" cy="1340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Insulin is the preferred treatment for T2D and GDM in pregnancy.</a:t>
          </a:r>
        </a:p>
      </dsp:txBody>
      <dsp:txXfrm>
        <a:off x="65449" y="160912"/>
        <a:ext cx="10384702" cy="1209826"/>
      </dsp:txXfrm>
    </dsp:sp>
    <dsp:sp modelId="{012FFF6F-E2AD-4324-887B-4EA93EFD783C}">
      <dsp:nvSpPr>
        <dsp:cNvPr id="0" name=""/>
        <dsp:cNvSpPr/>
      </dsp:nvSpPr>
      <dsp:spPr>
        <a:xfrm>
          <a:off x="0" y="1505307"/>
          <a:ext cx="10515600" cy="1340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AID systems with pregnancy-specific glucose targets are recommended for pregnant individuals with type 1 diabetes. </a:t>
          </a:r>
        </a:p>
      </dsp:txBody>
      <dsp:txXfrm>
        <a:off x="65449" y="1570756"/>
        <a:ext cx="10384702" cy="1209826"/>
      </dsp:txXfrm>
    </dsp:sp>
    <dsp:sp modelId="{99C34C1B-C669-45AF-B8AC-72DD8B18E0AC}">
      <dsp:nvSpPr>
        <dsp:cNvPr id="0" name=""/>
        <dsp:cNvSpPr/>
      </dsp:nvSpPr>
      <dsp:spPr>
        <a:xfrm>
          <a:off x="0" y="2915151"/>
          <a:ext cx="10515600" cy="1340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AID systems without pregnancy specific glucose targets or a pregnancy specific algorithm </a:t>
          </a:r>
          <a:r>
            <a:rPr lang="en-US" sz="2400" b="1" kern="1200"/>
            <a:t>may be considered </a:t>
          </a:r>
          <a:r>
            <a:rPr lang="en-US" sz="2400" kern="1200"/>
            <a:t>for select pregnant individuals with T1D  when used with </a:t>
          </a:r>
          <a:r>
            <a:rPr lang="en-US" sz="2400" b="1" kern="1200"/>
            <a:t>assistive techniques</a:t>
          </a:r>
          <a:r>
            <a:rPr lang="en-US" sz="2400" kern="1200"/>
            <a:t> and working with experienced health care teams.</a:t>
          </a:r>
        </a:p>
      </dsp:txBody>
      <dsp:txXfrm>
        <a:off x="65449" y="2980600"/>
        <a:ext cx="10384702" cy="12098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03446-0A52-4EF2-908C-5CDB84C41384}"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EBF54-2B28-4150-9828-B67D42E0B439}" type="slidenum">
              <a:rPr lang="en-US" smtClean="0"/>
              <a:t>‹#›</a:t>
            </a:fld>
            <a:endParaRPr lang="en-US"/>
          </a:p>
        </p:txBody>
      </p:sp>
    </p:spTree>
    <p:extLst>
      <p:ext uri="{BB962C8B-B14F-4D97-AF65-F5344CB8AC3E}">
        <p14:creationId xmlns:p14="http://schemas.microsoft.com/office/powerpoint/2010/main" val="383746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mnipod.com/sites/default/files/Omnipod-5_User-guide.pdf"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www.tandemdiabetes.com/docs/default-source/product-documents/t-slim-x2-insulin-pump/aw-1007704_b-user-guide-mobile-bolus-tslim-x2-control-iq-7-6-mgdl-artwork-web.pdf?sfvrsn=71e5e2d7_32" TargetMode="External"/><Relationship Id="rId4" Type="http://schemas.openxmlformats.org/officeDocument/2006/relationships/hyperlink" Target="https://www.medtronicdiabetes.com/sites/default/files/library/download-library/user-guides/MiniMed_770G_System_User_Guide.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2A311E-4516-4077-A68F-F7810F54CAB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2687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ADF174E-ADB6-3469-EE20-8A28B738CB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BB40DDC4-6486-502D-F8CF-82CF9C991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5716" name="Slide Number Placeholder 1">
            <a:extLst>
              <a:ext uri="{FF2B5EF4-FFF2-40B4-BE49-F238E27FC236}">
                <a16:creationId xmlns:a16="http://schemas.microsoft.com/office/drawing/2014/main" id="{E7578F74-90AE-579D-5318-E5012ABB1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926EFB-D21E-4EA9-8EA2-EDDC3652123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371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DFE1306-C7AF-900C-D82E-B1E87418AA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E6FC7C6C-5EAF-779A-8277-DAC83AA307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1">
            <a:extLst>
              <a:ext uri="{FF2B5EF4-FFF2-40B4-BE49-F238E27FC236}">
                <a16:creationId xmlns:a16="http://schemas.microsoft.com/office/drawing/2014/main" id="{69357E63-D32D-17C0-04FE-98ADFC4309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CF3602-A949-4A57-B36D-85EBCE74F4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2334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22</a:t>
            </a:fld>
            <a:endParaRPr lang="en-US"/>
          </a:p>
        </p:txBody>
      </p:sp>
    </p:spTree>
    <p:extLst>
      <p:ext uri="{BB962C8B-B14F-4D97-AF65-F5344CB8AC3E}">
        <p14:creationId xmlns:p14="http://schemas.microsoft.com/office/powerpoint/2010/main" val="105589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23</a:t>
            </a:fld>
            <a:endParaRPr lang="en-US"/>
          </a:p>
        </p:txBody>
      </p:sp>
    </p:spTree>
    <p:extLst>
      <p:ext uri="{BB962C8B-B14F-4D97-AF65-F5344CB8AC3E}">
        <p14:creationId xmlns:p14="http://schemas.microsoft.com/office/powerpoint/2010/main" val="25625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D26478CD-7D7D-9F20-0269-D641B684D5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B7DCA810-D42E-F505-3381-3DCC58D82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100356" name="Slide Number Placeholder 3">
            <a:extLst>
              <a:ext uri="{FF2B5EF4-FFF2-40B4-BE49-F238E27FC236}">
                <a16:creationId xmlns:a16="http://schemas.microsoft.com/office/drawing/2014/main" id="{697ED1F1-C81B-996E-8489-71656601C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a:solidFill>
                  <a:schemeClr val="tx1"/>
                </a:solidFill>
                <a:latin typeface="Arial" panose="020B0604020202020204" pitchFamily="34" charset="0"/>
              </a:defRPr>
            </a:lvl1pPr>
            <a:lvl2pPr marL="768350" indent="-293688" defTabSz="947738">
              <a:defRPr>
                <a:solidFill>
                  <a:schemeClr val="tx1"/>
                </a:solidFill>
                <a:latin typeface="Arial" panose="020B0604020202020204" pitchFamily="34" charset="0"/>
              </a:defRPr>
            </a:lvl2pPr>
            <a:lvl3pPr marL="1182688" indent="-234950" defTabSz="947738">
              <a:defRPr>
                <a:solidFill>
                  <a:schemeClr val="tx1"/>
                </a:solidFill>
                <a:latin typeface="Arial" panose="020B0604020202020204" pitchFamily="34" charset="0"/>
              </a:defRPr>
            </a:lvl3pPr>
            <a:lvl4pPr marL="1657350" indent="-234950" defTabSz="947738">
              <a:defRPr>
                <a:solidFill>
                  <a:schemeClr val="tx1"/>
                </a:solidFill>
                <a:latin typeface="Arial" panose="020B0604020202020204" pitchFamily="34" charset="0"/>
              </a:defRPr>
            </a:lvl4pPr>
            <a:lvl5pPr marL="2132013" indent="-234950" defTabSz="947738">
              <a:defRPr>
                <a:solidFill>
                  <a:schemeClr val="tx1"/>
                </a:solidFill>
                <a:latin typeface="Arial" panose="020B0604020202020204" pitchFamily="34" charset="0"/>
              </a:defRPr>
            </a:lvl5pPr>
            <a:lvl6pPr marL="2589213" indent="-234950" defTabSz="947738" eaLnBrk="0" fontAlgn="base" hangingPunct="0">
              <a:spcBef>
                <a:spcPct val="0"/>
              </a:spcBef>
              <a:spcAft>
                <a:spcPct val="0"/>
              </a:spcAft>
              <a:defRPr>
                <a:solidFill>
                  <a:schemeClr val="tx1"/>
                </a:solidFill>
                <a:latin typeface="Arial" panose="020B0604020202020204" pitchFamily="34" charset="0"/>
              </a:defRPr>
            </a:lvl6pPr>
            <a:lvl7pPr marL="3046413" indent="-234950" defTabSz="947738" eaLnBrk="0" fontAlgn="base" hangingPunct="0">
              <a:spcBef>
                <a:spcPct val="0"/>
              </a:spcBef>
              <a:spcAft>
                <a:spcPct val="0"/>
              </a:spcAft>
              <a:defRPr>
                <a:solidFill>
                  <a:schemeClr val="tx1"/>
                </a:solidFill>
                <a:latin typeface="Arial" panose="020B0604020202020204" pitchFamily="34" charset="0"/>
              </a:defRPr>
            </a:lvl7pPr>
            <a:lvl8pPr marL="3503613" indent="-234950" defTabSz="947738" eaLnBrk="0" fontAlgn="base" hangingPunct="0">
              <a:spcBef>
                <a:spcPct val="0"/>
              </a:spcBef>
              <a:spcAft>
                <a:spcPct val="0"/>
              </a:spcAft>
              <a:defRPr>
                <a:solidFill>
                  <a:schemeClr val="tx1"/>
                </a:solidFill>
                <a:latin typeface="Arial" panose="020B0604020202020204" pitchFamily="34" charset="0"/>
              </a:defRPr>
            </a:lvl8pPr>
            <a:lvl9pPr marL="3960813" indent="-234950" defTabSz="94773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F7C8B253-C5F3-4C4C-831D-DDC1DACAEBB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47738"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254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Justification: Semaglutide has shown benefit in the FLOW trial, which was randomized controlled trial to assess kidney outcomes compared to placebo and it demonstrated benefit. The other agents listed have not shown benefit for kidney outcomes. </a:t>
            </a:r>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29</a:t>
            </a:fld>
            <a:endParaRPr lang="en-US"/>
          </a:p>
        </p:txBody>
      </p:sp>
    </p:spTree>
    <p:extLst>
      <p:ext uri="{BB962C8B-B14F-4D97-AF65-F5344CB8AC3E}">
        <p14:creationId xmlns:p14="http://schemas.microsoft.com/office/powerpoint/2010/main" val="3989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FB99-DD50-04BF-FA11-BC2C5CE28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BDDFB-A89F-FC08-67C1-376D37AFA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586AA-0CCA-9109-D8AC-32C15B3A8CB5}"/>
              </a:ext>
            </a:extLst>
          </p:cNvPr>
          <p:cNvSpPr>
            <a:spLocks noGrp="1"/>
          </p:cNvSpPr>
          <p:nvPr>
            <p:ph type="body" idx="1"/>
          </p:nvPr>
        </p:nvSpPr>
        <p:spPr/>
        <p:txBody>
          <a:bodyPr/>
          <a:lstStyle/>
          <a:p>
            <a:r>
              <a:rPr lang="en-US" b="0" i="0" dirty="0">
                <a:solidFill>
                  <a:srgbClr val="222222"/>
                </a:solidFill>
                <a:effectLst/>
                <a:latin typeface="Arial" panose="020B0604020202020204" pitchFamily="34" charset="0"/>
              </a:rPr>
              <a:t>Justification: Semaglutide has shown benefit in the FLOW trial, which was randomized controlled trial to assess kidney outcomes compared to placebo and it demonstrated benefit. The other agents listed have not shown benefit for kidney outcomes. </a:t>
            </a:r>
            <a:endParaRPr lang="en-US" dirty="0"/>
          </a:p>
        </p:txBody>
      </p:sp>
      <p:sp>
        <p:nvSpPr>
          <p:cNvPr id="4" name="Slide Number Placeholder 3">
            <a:extLst>
              <a:ext uri="{FF2B5EF4-FFF2-40B4-BE49-F238E27FC236}">
                <a16:creationId xmlns:a16="http://schemas.microsoft.com/office/drawing/2014/main" id="{22E69533-D708-1CC3-3721-5C0AAF2E00E3}"/>
              </a:ext>
            </a:extLst>
          </p:cNvPr>
          <p:cNvSpPr>
            <a:spLocks noGrp="1"/>
          </p:cNvSpPr>
          <p:nvPr>
            <p:ph type="sldNum" sz="quarter" idx="5"/>
          </p:nvPr>
        </p:nvSpPr>
        <p:spPr/>
        <p:txBody>
          <a:bodyPr/>
          <a:lstStyle/>
          <a:p>
            <a:fld id="{6F0EBF54-2B28-4150-9828-B67D42E0B439}" type="slidenum">
              <a:rPr lang="en-US" smtClean="0"/>
              <a:t>30</a:t>
            </a:fld>
            <a:endParaRPr lang="en-US"/>
          </a:p>
        </p:txBody>
      </p:sp>
    </p:spTree>
    <p:extLst>
      <p:ext uri="{BB962C8B-B14F-4D97-AF65-F5344CB8AC3E}">
        <p14:creationId xmlns:p14="http://schemas.microsoft.com/office/powerpoint/2010/main" val="96696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2C04E-303B-385C-BFDF-A26B05B8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50396-9F74-7157-57A7-25DC9E1CA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E66AC-486B-4669-E3F0-E73F2AFA88FE}"/>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MACE: CV death, non-fatal myocardial infarction, or non-fatal stroke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algn="r"/>
            <a:r>
              <a:rPr lang="en-US" sz="1200" dirty="0"/>
              <a:t>Perkovic et al. </a:t>
            </a:r>
            <a:r>
              <a:rPr lang="en-US" sz="1200" b="1" i="0" dirty="0">
                <a:solidFill>
                  <a:srgbClr val="4D4D4D"/>
                </a:solidFill>
                <a:effectLst/>
                <a:latin typeface="OTNEJMScalaSansLF"/>
              </a:rPr>
              <a:t>N Engl J Med 2024;391:109-121</a:t>
            </a:r>
            <a:r>
              <a:rPr lang="en-US" sz="1200" dirty="0"/>
              <a:t>.</a:t>
            </a:r>
          </a:p>
          <a:p>
            <a:pPr algn="r"/>
            <a:r>
              <a:rPr lang="da-DK" sz="1200" dirty="0"/>
              <a:t>Gerstein HC, Sattar N, Rosenstock J, et al. N Engl J Med. 2021;385(10):896-907</a:t>
            </a:r>
          </a:p>
          <a:p>
            <a:pPr algn="r"/>
            <a:r>
              <a:rPr lang="da-DK" sz="1200" dirty="0"/>
              <a:t>Gerstein HC, Colhoun HM, Dagenais GR, et al. The Lancet. 2019;394(10193):121-130</a:t>
            </a:r>
          </a:p>
          <a:p>
            <a:pPr algn="r"/>
            <a:r>
              <a:rPr lang="da-DK" sz="1200" dirty="0"/>
              <a:t>Marso SP, Daniels GH, Brown-Frandsen K, et al. N Engl J Med. 2016;375(4):311-322</a:t>
            </a:r>
          </a:p>
          <a:p>
            <a:pPr algn="r"/>
            <a:r>
              <a:rPr lang="da-DK" sz="1200" dirty="0"/>
              <a:t>Marso SP, Bain SC, Consoli A, et al. N Engl J Med. 2016;375(19):1834-1844</a:t>
            </a:r>
          </a:p>
          <a:p>
            <a:endParaRPr lang="en-US" dirty="0"/>
          </a:p>
        </p:txBody>
      </p:sp>
      <p:sp>
        <p:nvSpPr>
          <p:cNvPr id="4" name="Slide Number Placeholder 3">
            <a:extLst>
              <a:ext uri="{FF2B5EF4-FFF2-40B4-BE49-F238E27FC236}">
                <a16:creationId xmlns:a16="http://schemas.microsoft.com/office/drawing/2014/main" id="{207CB2CC-A599-522F-EA85-17131E0020A6}"/>
              </a:ext>
            </a:extLst>
          </p:cNvPr>
          <p:cNvSpPr>
            <a:spLocks noGrp="1"/>
          </p:cNvSpPr>
          <p:nvPr>
            <p:ph type="sldNum" sz="quarter" idx="5"/>
          </p:nvPr>
        </p:nvSpPr>
        <p:spPr/>
        <p:txBody>
          <a:bodyPr/>
          <a:lstStyle/>
          <a:p>
            <a:fld id="{C901C3A1-59FE-49F9-8149-3ACA62267F09}" type="slidenum">
              <a:rPr lang="en-US" smtClean="0"/>
              <a:t>31</a:t>
            </a:fld>
            <a:endParaRPr lang="en-US" dirty="0"/>
          </a:p>
        </p:txBody>
      </p:sp>
    </p:spTree>
    <p:extLst>
      <p:ext uri="{BB962C8B-B14F-4D97-AF65-F5344CB8AC3E}">
        <p14:creationId xmlns:p14="http://schemas.microsoft.com/office/powerpoint/2010/main" val="162850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C237E6A-A4F8-03C1-4023-2DDBE35986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2437807C-0DD0-2D68-DBC3-8C4D17EA3A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spcBef>
                <a:spcPts val="927"/>
              </a:spcBef>
              <a:spcAft>
                <a:spcPts val="927"/>
              </a:spcAft>
              <a:buFont typeface="Arial" panose="020B0604020202020204" pitchFamily="34" charset="0"/>
              <a:buChar char="•"/>
            </a:pPr>
            <a:br>
              <a:rPr lang="en-US" dirty="0"/>
            </a:br>
            <a:r>
              <a:rPr lang="en-US" dirty="0"/>
              <a:t>To reduce the risk of sustained eGFR decline, end-stage kidney disease, cardiovascular death, and hospitalization for heart failure in adults with chronic kidney disease at risk of </a:t>
            </a:r>
            <a:r>
              <a:rPr lang="en-US" dirty="0" err="1"/>
              <a:t>progression.•To</a:t>
            </a:r>
            <a:r>
              <a:rPr lang="en-US" dirty="0"/>
              <a:t> reduce the risk of cardiovascular death, hospitalization for heart failure, and urgent heart failure visit in adults with heart </a:t>
            </a:r>
            <a:r>
              <a:rPr lang="en-US" dirty="0" err="1"/>
              <a:t>failure.•To</a:t>
            </a:r>
            <a:r>
              <a:rPr lang="en-US" dirty="0"/>
              <a:t> reduce the risk of hospitalization for heart failure in adults with type 2 diabetes mellitus and either established cardiovascular disease or multiple cardiovascular risk factors</a:t>
            </a:r>
            <a:endParaRPr lang="en-US" altLang="en-US" dirty="0"/>
          </a:p>
        </p:txBody>
      </p:sp>
      <p:sp>
        <p:nvSpPr>
          <p:cNvPr id="84996" name="Slide Number Placeholder 3">
            <a:extLst>
              <a:ext uri="{FF2B5EF4-FFF2-40B4-BE49-F238E27FC236}">
                <a16:creationId xmlns:a16="http://schemas.microsoft.com/office/drawing/2014/main" id="{B41D8014-CCE6-A42E-FF66-458AF3C4C1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854821-D8F7-4231-85ED-B2AE19F4B1C4}" type="slidenum">
              <a:rPr lang="en-US" altLang="en-US" smtClean="0"/>
              <a:pPr/>
              <a:t>32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i="0" u="none" strike="noStrike" baseline="0" dirty="0">
                <a:solidFill>
                  <a:srgbClr val="000000"/>
                </a:solidFill>
                <a:latin typeface="Arial" panose="020B0604020202020204" pitchFamily="34" charset="0"/>
                <a:cs typeface="Arial" panose="020B0604020202020204" pitchFamily="34" charset="0"/>
              </a:rPr>
              <a:t>15.11</a:t>
            </a:r>
            <a:r>
              <a:rPr lang="en-US" sz="1200" b="0" i="0" u="none" strike="noStrike" baseline="0" dirty="0">
                <a:solidFill>
                  <a:srgbClr val="000000"/>
                </a:solidFill>
                <a:latin typeface="Arial" panose="020B0604020202020204" pitchFamily="34" charset="0"/>
                <a:cs typeface="Arial" panose="020B0604020202020204" pitchFamily="34" charset="0"/>
              </a:rPr>
              <a:t> Recommend CGM to pregnant individuals with type 1 diabetes. </a:t>
            </a:r>
            <a:r>
              <a:rPr lang="en-US" sz="1200" b="1" i="0" u="none" strike="noStrike" baseline="0" dirty="0">
                <a:solidFill>
                  <a:srgbClr val="C00000"/>
                </a:solidFill>
                <a:latin typeface="Arial" panose="020B0604020202020204" pitchFamily="34" charset="0"/>
                <a:cs typeface="Arial" panose="020B0604020202020204" pitchFamily="34" charset="0"/>
              </a:rPr>
              <a:t>A</a:t>
            </a:r>
            <a:r>
              <a:rPr lang="en-US" sz="1200" b="0" i="0" u="none" strike="noStrike" baseline="0" dirty="0">
                <a:solidFill>
                  <a:srgbClr val="64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 panose="020B0604020202020204" pitchFamily="34" charset="0"/>
                <a:cs typeface="Arial" panose="020B0604020202020204" pitchFamily="34" charset="0"/>
              </a:rPr>
              <a:t>In conjunction with aims to achieve traditional pre- and postprandial glycemic goals, real-time CGM can reduce the risk for large-for-gestational-age infants and neonatal hypoglycemia in pregnancy complicated by type 1 diabetes. </a:t>
            </a:r>
            <a:r>
              <a:rPr lang="en-US" sz="1200" b="1" i="0" u="none" strike="noStrike" baseline="0" dirty="0">
                <a:solidFill>
                  <a:srgbClr val="C00000"/>
                </a:solidFill>
                <a:latin typeface="Arial" panose="020B0604020202020204" pitchFamily="34" charset="0"/>
                <a:cs typeface="Arial" panose="020B0604020202020204" pitchFamily="34" charset="0"/>
              </a:rPr>
              <a:t>A</a:t>
            </a:r>
          </a:p>
          <a:p>
            <a:pPr marL="0" indent="0" algn="l">
              <a:buNone/>
            </a:pPr>
            <a:endParaRPr lang="en-US" sz="12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r>
              <a:rPr lang="en-US" sz="1200" b="1" i="0" u="none" strike="noStrike" baseline="0" dirty="0">
                <a:solidFill>
                  <a:srgbClr val="000000"/>
                </a:solidFill>
                <a:latin typeface="Arial" panose="020B0604020202020204" pitchFamily="34" charset="0"/>
                <a:cs typeface="Arial" panose="020B0604020202020204" pitchFamily="34" charset="0"/>
              </a:rPr>
              <a:t>15.12</a:t>
            </a:r>
            <a:r>
              <a:rPr lang="en-US" sz="1200" b="0" i="0" u="none" strike="noStrike" baseline="0" dirty="0">
                <a:solidFill>
                  <a:srgbClr val="000000"/>
                </a:solidFill>
                <a:latin typeface="Arial" panose="020B0604020202020204" pitchFamily="34" charset="0"/>
                <a:cs typeface="Arial" panose="020B0604020202020204" pitchFamily="34" charset="0"/>
              </a:rPr>
              <a:t> CGM metrics may be used in combination with BGM to achieve optimal pre- and postprandial glycemic goals. </a:t>
            </a:r>
            <a:r>
              <a:rPr lang="en-US" sz="1200" b="1" i="0" u="none" strike="noStrike" baseline="0" dirty="0">
                <a:solidFill>
                  <a:srgbClr val="C00000"/>
                </a:solidFill>
                <a:latin typeface="Arial" panose="020B0604020202020204" pitchFamily="34" charset="0"/>
                <a:cs typeface="Arial" panose="020B0604020202020204" pitchFamily="34" charset="0"/>
              </a:rPr>
              <a:t>E</a:t>
            </a:r>
          </a:p>
          <a:p>
            <a:pPr marL="0" indent="0" algn="l">
              <a:buNone/>
            </a:pPr>
            <a:endParaRPr lang="en-US" sz="12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r>
              <a:rPr lang="en-US" sz="1200" b="1" i="0" u="none" strike="noStrike" baseline="0" dirty="0">
                <a:solidFill>
                  <a:srgbClr val="000000"/>
                </a:solidFill>
                <a:latin typeface="Arial" panose="020B0604020202020204" pitchFamily="34" charset="0"/>
                <a:cs typeface="Arial" panose="020B0604020202020204" pitchFamily="34" charset="0"/>
              </a:rPr>
              <a:t>15.13</a:t>
            </a:r>
            <a:r>
              <a:rPr lang="en-US" sz="1200" b="0" i="0" u="none" strike="noStrike" baseline="0" dirty="0">
                <a:solidFill>
                  <a:srgbClr val="000000"/>
                </a:solidFill>
                <a:latin typeface="Arial" panose="020B0604020202020204" pitchFamily="34" charset="0"/>
                <a:cs typeface="Arial" panose="020B0604020202020204" pitchFamily="34" charset="0"/>
              </a:rPr>
              <a:t> Commonly used estimated A1C and GMI calculations should not be used in pregnancy as estimates of A1C. </a:t>
            </a:r>
            <a:r>
              <a:rPr lang="en-US" sz="1200" b="1" i="0" u="none" strike="noStrike" baseline="0" dirty="0">
                <a:solidFill>
                  <a:srgbClr val="C00000"/>
                </a:solidFill>
                <a:latin typeface="Arial" panose="020B0604020202020204" pitchFamily="34" charset="0"/>
                <a:cs typeface="Arial" panose="020B0604020202020204" pitchFamily="34" charset="0"/>
              </a:rPr>
              <a:t>C</a:t>
            </a:r>
          </a:p>
          <a:p>
            <a:pPr marL="0" indent="0" algn="l">
              <a:buNone/>
            </a:pPr>
            <a:endParaRPr lang="en-US" sz="1200" b="1" dirty="0">
              <a:solidFill>
                <a:srgbClr val="C00000"/>
              </a:solidFill>
              <a:effectLst/>
              <a:ea typeface="Calibri" panose="020F0502020204030204" pitchFamily="34" charset="0"/>
            </a:endParaRPr>
          </a:p>
          <a:p>
            <a:pPr marL="0" indent="0">
              <a:buNone/>
            </a:pPr>
            <a:r>
              <a:rPr lang="en-US" sz="1200" b="1" i="0" u="none" strike="noStrike" baseline="0" dirty="0">
                <a:solidFill>
                  <a:srgbClr val="000000"/>
                </a:solidFill>
                <a:latin typeface="Arial" panose="020B0604020202020204" pitchFamily="34" charset="0"/>
                <a:cs typeface="Arial" panose="020B0604020202020204" pitchFamily="34" charset="0"/>
              </a:rPr>
              <a:t>7.18</a:t>
            </a:r>
            <a:r>
              <a:rPr lang="en-US" sz="1200" b="0" i="0" u="none" strike="noStrike" baseline="0" dirty="0">
                <a:solidFill>
                  <a:srgbClr val="000000"/>
                </a:solidFill>
                <a:latin typeface="Arial" panose="020B0604020202020204" pitchFamily="34" charset="0"/>
                <a:cs typeface="Arial" panose="020B0604020202020204" pitchFamily="34" charset="0"/>
              </a:rPr>
              <a:t> CGM can help achieve glycemic goals (e.g., TIR, TAR) </a:t>
            </a:r>
            <a:r>
              <a:rPr lang="en-US" sz="1200" b="1" i="0" u="none" strike="noStrike" baseline="0" dirty="0">
                <a:solidFill>
                  <a:srgbClr val="C00000"/>
                </a:solidFill>
                <a:latin typeface="Arial" panose="020B0604020202020204" pitchFamily="34" charset="0"/>
                <a:cs typeface="Arial" panose="020B0604020202020204" pitchFamily="34" charset="0"/>
              </a:rPr>
              <a:t>A</a:t>
            </a:r>
            <a:r>
              <a:rPr lang="en-US" sz="1200" b="0" i="0" u="none" strike="noStrike" baseline="0" dirty="0">
                <a:solidFill>
                  <a:srgbClr val="64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 panose="020B0604020202020204" pitchFamily="34" charset="0"/>
                <a:cs typeface="Arial" panose="020B0604020202020204" pitchFamily="34" charset="0"/>
              </a:rPr>
              <a:t>and A1C goal </a:t>
            </a:r>
            <a:r>
              <a:rPr lang="en-US" sz="1200" b="1" i="0" u="none" strike="noStrike" baseline="0" dirty="0">
                <a:solidFill>
                  <a:srgbClr val="C00000"/>
                </a:solidFill>
                <a:latin typeface="Arial" panose="020B0604020202020204" pitchFamily="34" charset="0"/>
                <a:cs typeface="Arial" panose="020B0604020202020204" pitchFamily="34" charset="0"/>
              </a:rPr>
              <a:t>B</a:t>
            </a:r>
            <a:r>
              <a:rPr lang="en-US" sz="1200" b="0" i="0" u="none" strike="noStrike" baseline="0" dirty="0">
                <a:solidFill>
                  <a:srgbClr val="64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 panose="020B0604020202020204" pitchFamily="34" charset="0"/>
                <a:cs typeface="Arial" panose="020B0604020202020204" pitchFamily="34" charset="0"/>
              </a:rPr>
              <a:t>in T1D and pregnancy and may be beneficial for other types of diabetes in pregnancy. </a:t>
            </a:r>
            <a:r>
              <a:rPr lang="en-US" sz="1200" b="1" i="0" u="none" strike="noStrike" baseline="0" dirty="0">
                <a:solidFill>
                  <a:srgbClr val="C00000"/>
                </a:solidFill>
                <a:latin typeface="Arial" panose="020B0604020202020204" pitchFamily="34" charset="0"/>
                <a:cs typeface="Arial" panose="020B0604020202020204" pitchFamily="34" charset="0"/>
              </a:rPr>
              <a:t>E</a:t>
            </a:r>
          </a:p>
          <a:p>
            <a:endParaRPr lang="en-US" dirty="0"/>
          </a:p>
        </p:txBody>
      </p:sp>
      <p:sp>
        <p:nvSpPr>
          <p:cNvPr id="4" name="Slide Number Placeholder 3"/>
          <p:cNvSpPr>
            <a:spLocks noGrp="1"/>
          </p:cNvSpPr>
          <p:nvPr>
            <p:ph type="sldNum" sz="quarter" idx="5"/>
          </p:nvPr>
        </p:nvSpPr>
        <p:spPr/>
        <p:txBody>
          <a:bodyPr/>
          <a:lstStyle/>
          <a:p>
            <a:fld id="{0AF50AA8-5A1A-1B42-B98B-A6EA700F208A}" type="slidenum">
              <a:rPr lang="en-US" smtClean="0"/>
              <a:t>39</a:t>
            </a:fld>
            <a:endParaRPr lang="en-US"/>
          </a:p>
        </p:txBody>
      </p:sp>
    </p:spTree>
    <p:extLst>
      <p:ext uri="{BB962C8B-B14F-4D97-AF65-F5344CB8AC3E}">
        <p14:creationId xmlns:p14="http://schemas.microsoft.com/office/powerpoint/2010/main" val="386430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l"/>
            <a:r>
              <a:rPr lang="en-US" b="0" i="1" dirty="0">
                <a:solidFill>
                  <a:srgbClr val="222222"/>
                </a:solidFill>
                <a:effectLst/>
                <a:latin typeface="Arial" panose="020B0604020202020204" pitchFamily="34" charset="0"/>
              </a:rPr>
              <a:t>  1. Describe key updates in the 2025 ADA Standards of Care related to medications, monitoring, and technology</a:t>
            </a:r>
            <a:endParaRPr lang="en-US" b="0" i="0" dirty="0">
              <a:solidFill>
                <a:srgbClr val="222222"/>
              </a:solidFill>
              <a:effectLst/>
              <a:latin typeface="Arial" panose="020B0604020202020204" pitchFamily="34" charset="0"/>
            </a:endParaRPr>
          </a:p>
          <a:p>
            <a:pPr marL="914400" algn="l"/>
            <a:r>
              <a:rPr lang="en-US" b="0" i="1" dirty="0">
                <a:solidFill>
                  <a:srgbClr val="222222"/>
                </a:solidFill>
                <a:effectLst/>
                <a:latin typeface="Arial" panose="020B0604020202020204" pitchFamily="34" charset="0"/>
              </a:rPr>
              <a:t>2. Examine</a:t>
            </a:r>
            <a:r>
              <a:rPr lang="en-US" b="0" i="1" dirty="0">
                <a:solidFill>
                  <a:srgbClr val="FF0000"/>
                </a:solidFill>
                <a:effectLst/>
                <a:latin typeface="Arial" panose="020B0604020202020204" pitchFamily="34" charset="0"/>
              </a:rPr>
              <a:t>/State</a:t>
            </a:r>
            <a:r>
              <a:rPr lang="en-US" b="0" i="1" dirty="0">
                <a:solidFill>
                  <a:srgbClr val="222222"/>
                </a:solidFill>
                <a:effectLst/>
                <a:latin typeface="Arial" panose="020B0604020202020204" pitchFamily="34" charset="0"/>
              </a:rPr>
              <a:t> recent innovations in diabetes management, including new medications, continuous glucose monitoring (CGM), and insulin delivery systems</a:t>
            </a:r>
            <a:endParaRPr lang="en-US" b="0" i="0" dirty="0">
              <a:solidFill>
                <a:srgbClr val="222222"/>
              </a:solidFill>
              <a:effectLst/>
              <a:latin typeface="Arial" panose="020B0604020202020204" pitchFamily="34" charset="0"/>
            </a:endParaRPr>
          </a:p>
          <a:p>
            <a:pPr marL="914400" algn="l"/>
            <a:r>
              <a:rPr lang="en-US" b="0" i="1" dirty="0">
                <a:solidFill>
                  <a:srgbClr val="222222"/>
                </a:solidFill>
                <a:effectLst/>
                <a:latin typeface="Arial" panose="020B0604020202020204" pitchFamily="34" charset="0"/>
              </a:rPr>
              <a:t>3. Discuss the latest guidelines and recommendations for managing diabetes in pregnancy</a:t>
            </a:r>
            <a:endParaRPr lang="en-US" b="0" i="0" dirty="0">
              <a:solidFill>
                <a:srgbClr val="222222"/>
              </a:solidFill>
              <a:effectLst/>
              <a:latin typeface="Arial" panose="020B0604020202020204" pitchFamily="34" charset="0"/>
            </a:endParaRPr>
          </a:p>
          <a:p>
            <a:pPr marL="914400" algn="l"/>
            <a:r>
              <a:rPr lang="en-US" b="0" i="1" dirty="0">
                <a:solidFill>
                  <a:srgbClr val="222222"/>
                </a:solidFill>
                <a:effectLst/>
                <a:latin typeface="Arial" panose="020B0604020202020204" pitchFamily="34" charset="0"/>
              </a:rPr>
              <a:t>4. Design/</a:t>
            </a:r>
            <a:r>
              <a:rPr lang="en-US" b="0" i="1" dirty="0">
                <a:solidFill>
                  <a:srgbClr val="FF0000"/>
                </a:solidFill>
                <a:effectLst/>
                <a:latin typeface="Arial" panose="020B0604020202020204" pitchFamily="34" charset="0"/>
              </a:rPr>
              <a:t>Review</a:t>
            </a:r>
            <a:r>
              <a:rPr lang="en-US" b="0" i="1" dirty="0">
                <a:solidFill>
                  <a:srgbClr val="222222"/>
                </a:solidFill>
                <a:effectLst/>
                <a:latin typeface="Arial" panose="020B0604020202020204" pitchFamily="34" charset="0"/>
              </a:rPr>
              <a:t> a treatment plan taking into account individualized factors to address acute and chronic complications</a:t>
            </a:r>
            <a:endParaRPr lang="en-US" b="0" i="0" dirty="0">
              <a:solidFill>
                <a:srgbClr val="222222"/>
              </a:solidFill>
              <a:effectLst/>
              <a:latin typeface="Arial" panose="020B0604020202020204" pitchFamily="34" charset="0"/>
            </a:endParaRPr>
          </a:p>
          <a:p>
            <a:pPr marL="457200" algn="l"/>
            <a:r>
              <a:rPr lang="en-US" b="0" i="1" dirty="0">
                <a:solidFill>
                  <a:srgbClr val="222222"/>
                </a:solidFill>
                <a:effectLst/>
                <a:latin typeface="Arial" panose="020B0604020202020204" pitchFamily="34" charset="0"/>
              </a:rPr>
              <a:t> </a:t>
            </a:r>
            <a:endParaRPr lang="en-US" b="0" i="0" dirty="0">
              <a:solidFill>
                <a:srgbClr val="222222"/>
              </a:solidFill>
              <a:effectLst/>
              <a:latin typeface="Arial" panose="020B0604020202020204" pitchFamily="34" charset="0"/>
            </a:endParaRPr>
          </a:p>
          <a:p>
            <a:pPr marL="457200" algn="l"/>
            <a:r>
              <a:rPr lang="en-US" b="0" i="1" dirty="0">
                <a:solidFill>
                  <a:srgbClr val="222222"/>
                </a:solidFill>
                <a:effectLst/>
                <a:latin typeface="Arial" panose="020B0604020202020204" pitchFamily="34" charset="0"/>
              </a:rPr>
              <a:t>Also, if the course will be application-based, learning objective #4 will need to be changed for technicians, as they do not design treatment plans. Here is one suggestion and can be changed per faculty preference:</a:t>
            </a:r>
            <a:endParaRPr lang="en-US" b="0" i="0" dirty="0">
              <a:solidFill>
                <a:srgbClr val="222222"/>
              </a:solidFill>
              <a:effectLst/>
              <a:latin typeface="Arial" panose="020B0604020202020204" pitchFamily="34" charset="0"/>
            </a:endParaRPr>
          </a:p>
          <a:p>
            <a:pPr marL="457200" algn="l"/>
            <a:r>
              <a:rPr lang="en-US" b="0" i="1" dirty="0">
                <a:solidFill>
                  <a:srgbClr val="222222"/>
                </a:solidFill>
                <a:effectLst/>
                <a:latin typeface="Arial" panose="020B0604020202020204" pitchFamily="34" charset="0"/>
              </a:rPr>
              <a:t> </a:t>
            </a:r>
            <a:endParaRPr lang="en-US" b="0" i="0" dirty="0">
              <a:solidFill>
                <a:srgbClr val="222222"/>
              </a:solidFill>
              <a:effectLst/>
              <a:latin typeface="Arial" panose="020B0604020202020204" pitchFamily="34" charset="0"/>
            </a:endParaRPr>
          </a:p>
          <a:p>
            <a:pPr marL="914400" indent="47625" algn="l"/>
            <a:r>
              <a:rPr lang="en-US" b="0" i="1" dirty="0">
                <a:solidFill>
                  <a:srgbClr val="222222"/>
                </a:solidFill>
                <a:effectLst/>
                <a:latin typeface="Arial" panose="020B0604020202020204" pitchFamily="34" charset="0"/>
              </a:rPr>
              <a:t>4. Support the pharmacist in designing a treatment plan that takes into account individualized factors to address acute and chronic complications</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3</a:t>
            </a:fld>
            <a:endParaRPr lang="en-US"/>
          </a:p>
        </p:txBody>
      </p:sp>
    </p:spTree>
    <p:extLst>
      <p:ext uri="{BB962C8B-B14F-4D97-AF65-F5344CB8AC3E}">
        <p14:creationId xmlns:p14="http://schemas.microsoft.com/office/powerpoint/2010/main" val="3871281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demonstrated beneﬁts of CGM in improving glycemic management,  and promoting healthy lifestyle   GDM patients,51 we </a:t>
            </a:r>
          </a:p>
        </p:txBody>
      </p:sp>
      <p:sp>
        <p:nvSpPr>
          <p:cNvPr id="4" name="Slide Number Placeholder 3"/>
          <p:cNvSpPr>
            <a:spLocks noGrp="1"/>
          </p:cNvSpPr>
          <p:nvPr>
            <p:ph type="sldNum" sz="quarter" idx="5"/>
          </p:nvPr>
        </p:nvSpPr>
        <p:spPr/>
        <p:txBody>
          <a:bodyPr/>
          <a:lstStyle/>
          <a:p>
            <a:fld id="{0AF50AA8-5A1A-1B42-B98B-A6EA700F208A}" type="slidenum">
              <a:rPr lang="en-US" smtClean="0"/>
              <a:t>43</a:t>
            </a:fld>
            <a:endParaRPr lang="en-US"/>
          </a:p>
        </p:txBody>
      </p:sp>
    </p:spTree>
    <p:extLst>
      <p:ext uri="{BB962C8B-B14F-4D97-AF65-F5344CB8AC3E}">
        <p14:creationId xmlns:p14="http://schemas.microsoft.com/office/powerpoint/2010/main" val="2347908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50AA8-5A1A-1B42-B98B-A6EA700F208A}" type="slidenum">
              <a:rPr lang="en-US" smtClean="0"/>
              <a:t>44</a:t>
            </a:fld>
            <a:endParaRPr lang="en-US"/>
          </a:p>
        </p:txBody>
      </p:sp>
    </p:spTree>
    <p:extLst>
      <p:ext uri="{BB962C8B-B14F-4D97-AF65-F5344CB8AC3E}">
        <p14:creationId xmlns:p14="http://schemas.microsoft.com/office/powerpoint/2010/main" val="3973852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50AA8-5A1A-1B42-B98B-A6EA700F208A}" type="slidenum">
              <a:rPr lang="en-US" smtClean="0"/>
              <a:t>45</a:t>
            </a:fld>
            <a:endParaRPr lang="en-US"/>
          </a:p>
        </p:txBody>
      </p:sp>
    </p:spTree>
    <p:extLst>
      <p:ext uri="{BB962C8B-B14F-4D97-AF65-F5344CB8AC3E}">
        <p14:creationId xmlns:p14="http://schemas.microsoft.com/office/powerpoint/2010/main" val="3182449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CA260-77E6-53A5-9717-9AD3AC4F5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4C8D3-6BE8-AD13-EFFD-33318B5F4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CF5EC-3CBD-D9AF-E0FF-D648D5998527}"/>
              </a:ext>
            </a:extLst>
          </p:cNvPr>
          <p:cNvSpPr>
            <a:spLocks noGrp="1"/>
          </p:cNvSpPr>
          <p:nvPr>
            <p:ph type="body" idx="1"/>
          </p:nvPr>
        </p:nvSpPr>
        <p:spPr/>
        <p:txBody>
          <a:bodyPr/>
          <a:lstStyle/>
          <a:p>
            <a:r>
              <a:rPr lang="en-US" b="0" i="0" dirty="0">
                <a:solidFill>
                  <a:srgbClr val="222222"/>
                </a:solidFill>
                <a:effectLst/>
                <a:latin typeface="Arial" panose="020B0604020202020204" pitchFamily="34" charset="0"/>
              </a:rPr>
              <a:t>Justification: </a:t>
            </a:r>
            <a:r>
              <a:rPr lang="en-US" b="0" i="0" dirty="0" err="1">
                <a:solidFill>
                  <a:srgbClr val="222222"/>
                </a:solidFill>
                <a:effectLst/>
                <a:latin typeface="Arial" panose="020B0604020202020204" pitchFamily="34" charset="0"/>
              </a:rPr>
              <a:t>camAPS</a:t>
            </a:r>
            <a:r>
              <a:rPr lang="en-US" b="0" i="0" dirty="0">
                <a:solidFill>
                  <a:srgbClr val="222222"/>
                </a:solidFill>
                <a:effectLst/>
                <a:latin typeface="Arial" panose="020B0604020202020204" pitchFamily="34" charset="0"/>
              </a:rPr>
              <a:t> was FDA approved in 2024 based on the </a:t>
            </a:r>
            <a:r>
              <a:rPr lang="en-US" b="0" i="0" dirty="0" err="1">
                <a:solidFill>
                  <a:srgbClr val="222222"/>
                </a:solidFill>
                <a:effectLst/>
                <a:latin typeface="Arial" panose="020B0604020202020204" pitchFamily="34" charset="0"/>
              </a:rPr>
              <a:t>AiDAPT</a:t>
            </a:r>
            <a:r>
              <a:rPr lang="en-US" b="0" i="0" dirty="0">
                <a:solidFill>
                  <a:srgbClr val="222222"/>
                </a:solidFill>
                <a:effectLst/>
                <a:latin typeface="Arial" panose="020B0604020202020204" pitchFamily="34" charset="0"/>
              </a:rPr>
              <a:t> clinical trial. It is not yet available in the US but is expected to be in the future. the 2025 ADA Standards of Care recommend using a pregnancy approved algorithm when possible in pregnancy. </a:t>
            </a:r>
            <a:endParaRPr lang="en-US" dirty="0"/>
          </a:p>
        </p:txBody>
      </p:sp>
      <p:sp>
        <p:nvSpPr>
          <p:cNvPr id="4" name="Slide Number Placeholder 3">
            <a:extLst>
              <a:ext uri="{FF2B5EF4-FFF2-40B4-BE49-F238E27FC236}">
                <a16:creationId xmlns:a16="http://schemas.microsoft.com/office/drawing/2014/main" id="{19C74932-9E79-35B3-24D7-52D944E2D0DC}"/>
              </a:ext>
            </a:extLst>
          </p:cNvPr>
          <p:cNvSpPr>
            <a:spLocks noGrp="1"/>
          </p:cNvSpPr>
          <p:nvPr>
            <p:ph type="sldNum" sz="quarter" idx="5"/>
          </p:nvPr>
        </p:nvSpPr>
        <p:spPr/>
        <p:txBody>
          <a:bodyPr/>
          <a:lstStyle/>
          <a:p>
            <a:fld id="{6F0EBF54-2B28-4150-9828-B67D42E0B439}" type="slidenum">
              <a:rPr lang="en-US" smtClean="0"/>
              <a:t>46</a:t>
            </a:fld>
            <a:endParaRPr lang="en-US"/>
          </a:p>
        </p:txBody>
      </p:sp>
    </p:spTree>
    <p:extLst>
      <p:ext uri="{BB962C8B-B14F-4D97-AF65-F5344CB8AC3E}">
        <p14:creationId xmlns:p14="http://schemas.microsoft.com/office/powerpoint/2010/main" val="987430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5C0F-DCDB-7770-0D3C-F2D3C080E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90122-E5FB-52FF-1154-9E974CF9E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651C5-2363-8D30-8ABC-D628F266B736}"/>
              </a:ext>
            </a:extLst>
          </p:cNvPr>
          <p:cNvSpPr>
            <a:spLocks noGrp="1"/>
          </p:cNvSpPr>
          <p:nvPr>
            <p:ph type="body" idx="1"/>
          </p:nvPr>
        </p:nvSpPr>
        <p:spPr/>
        <p:txBody>
          <a:bodyPr/>
          <a:lstStyle/>
          <a:p>
            <a:r>
              <a:rPr lang="en-US" b="0" i="0" dirty="0">
                <a:solidFill>
                  <a:srgbClr val="222222"/>
                </a:solidFill>
                <a:effectLst/>
                <a:latin typeface="Arial" panose="020B0604020202020204" pitchFamily="34" charset="0"/>
              </a:rPr>
              <a:t>Justification: </a:t>
            </a:r>
            <a:r>
              <a:rPr lang="en-US" b="0" i="0" dirty="0" err="1">
                <a:solidFill>
                  <a:srgbClr val="222222"/>
                </a:solidFill>
                <a:effectLst/>
                <a:latin typeface="Arial" panose="020B0604020202020204" pitchFamily="34" charset="0"/>
              </a:rPr>
              <a:t>camAPS</a:t>
            </a:r>
            <a:r>
              <a:rPr lang="en-US" b="0" i="0" dirty="0">
                <a:solidFill>
                  <a:srgbClr val="222222"/>
                </a:solidFill>
                <a:effectLst/>
                <a:latin typeface="Arial" panose="020B0604020202020204" pitchFamily="34" charset="0"/>
              </a:rPr>
              <a:t> was FDA approved in 2024 based on the </a:t>
            </a:r>
            <a:r>
              <a:rPr lang="en-US" b="0" i="0" dirty="0" err="1">
                <a:solidFill>
                  <a:srgbClr val="222222"/>
                </a:solidFill>
                <a:effectLst/>
                <a:latin typeface="Arial" panose="020B0604020202020204" pitchFamily="34" charset="0"/>
              </a:rPr>
              <a:t>AiDAPT</a:t>
            </a:r>
            <a:r>
              <a:rPr lang="en-US" b="0" i="0" dirty="0">
                <a:solidFill>
                  <a:srgbClr val="222222"/>
                </a:solidFill>
                <a:effectLst/>
                <a:latin typeface="Arial" panose="020B0604020202020204" pitchFamily="34" charset="0"/>
              </a:rPr>
              <a:t> clinical trial. It is not yet available in the US but is expected to be in the future. the 2025 ADA Standards of Care recommend using a pregnancy approved algorithm when possible in pregnancy. </a:t>
            </a:r>
            <a:endParaRPr lang="en-US" dirty="0"/>
          </a:p>
        </p:txBody>
      </p:sp>
      <p:sp>
        <p:nvSpPr>
          <p:cNvPr id="4" name="Slide Number Placeholder 3">
            <a:extLst>
              <a:ext uri="{FF2B5EF4-FFF2-40B4-BE49-F238E27FC236}">
                <a16:creationId xmlns:a16="http://schemas.microsoft.com/office/drawing/2014/main" id="{F83CD393-D618-A2B2-5EF9-C114F2CAEA8C}"/>
              </a:ext>
            </a:extLst>
          </p:cNvPr>
          <p:cNvSpPr>
            <a:spLocks noGrp="1"/>
          </p:cNvSpPr>
          <p:nvPr>
            <p:ph type="sldNum" sz="quarter" idx="5"/>
          </p:nvPr>
        </p:nvSpPr>
        <p:spPr/>
        <p:txBody>
          <a:bodyPr/>
          <a:lstStyle/>
          <a:p>
            <a:fld id="{6F0EBF54-2B28-4150-9828-B67D42E0B439}" type="slidenum">
              <a:rPr lang="en-US" smtClean="0"/>
              <a:t>47</a:t>
            </a:fld>
            <a:endParaRPr lang="en-US"/>
          </a:p>
        </p:txBody>
      </p:sp>
    </p:spTree>
    <p:extLst>
      <p:ext uri="{BB962C8B-B14F-4D97-AF65-F5344CB8AC3E}">
        <p14:creationId xmlns:p14="http://schemas.microsoft.com/office/powerpoint/2010/main" val="890174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hybrid closed-loop system comprised a smartphone (Galaxy S8 through S12, Samsung) provided to participants or, if participants preferred, their own smartphone, hosting the </a:t>
            </a:r>
            <a:r>
              <a:rPr lang="en-US" dirty="0" err="1"/>
              <a:t>CamAPS</a:t>
            </a:r>
            <a:r>
              <a:rPr lang="en-US" dirty="0"/>
              <a:t> FX application (</a:t>
            </a:r>
            <a:r>
              <a:rPr lang="en-US" dirty="0" err="1"/>
              <a:t>CamDiab</a:t>
            </a:r>
            <a:r>
              <a:rPr lang="en-US" dirty="0"/>
              <a:t>), which ran the Cambridge model predictive control algorithm (version 0.3.71). The smartphone communicated by means of Bluetooth with both the Dana </a:t>
            </a:r>
            <a:r>
              <a:rPr lang="en-US" dirty="0" err="1"/>
              <a:t>Diabecare</a:t>
            </a:r>
            <a:r>
              <a:rPr lang="en-US" dirty="0"/>
              <a:t> RS insulin pump (</a:t>
            </a:r>
            <a:r>
              <a:rPr lang="en-US" dirty="0" err="1"/>
              <a:t>Sooil</a:t>
            </a:r>
            <a:r>
              <a:rPr lang="en-US" dirty="0"/>
              <a:t>) and the Dexcom G6 continuous glucose monitor (Dexcom</a:t>
            </a:r>
          </a:p>
        </p:txBody>
      </p:sp>
      <p:sp>
        <p:nvSpPr>
          <p:cNvPr id="4" name="Slide Number Placeholder 3"/>
          <p:cNvSpPr>
            <a:spLocks noGrp="1"/>
          </p:cNvSpPr>
          <p:nvPr>
            <p:ph type="sldNum" sz="quarter" idx="5"/>
          </p:nvPr>
        </p:nvSpPr>
        <p:spPr/>
        <p:txBody>
          <a:bodyPr/>
          <a:lstStyle/>
          <a:p>
            <a:pPr>
              <a:defRPr/>
            </a:pPr>
            <a:fld id="{F22A311E-4516-4077-A68F-F7810F54CAB0}" type="slidenum">
              <a:rPr lang="en-US" altLang="en-US" smtClean="0"/>
              <a:pPr>
                <a:defRPr/>
              </a:pPr>
              <a:t>48</a:t>
            </a:fld>
            <a:endParaRPr lang="en-US" altLang="en-US"/>
          </a:p>
        </p:txBody>
      </p:sp>
    </p:spTree>
    <p:extLst>
      <p:ext uri="{BB962C8B-B14F-4D97-AF65-F5344CB8AC3E}">
        <p14:creationId xmlns:p14="http://schemas.microsoft.com/office/powerpoint/2010/main" val="1098342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06D35FE1-6ED5-B0B2-8250-D8C115C81E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6320B0D-A4B1-E08A-3AF4-1BCBEB6387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hlinkClick r:id="rId3"/>
              </a:rPr>
              <a:t>Omnipod-5_User-guide.pdf</a:t>
            </a:r>
            <a:br>
              <a:rPr lang="en-US" altLang="en-US" dirty="0"/>
            </a:br>
            <a:endParaRPr lang="en-US" altLang="en-US" dirty="0"/>
          </a:p>
          <a:p>
            <a:r>
              <a:rPr lang="en-US" altLang="en-US" dirty="0">
                <a:hlinkClick r:id="rId4"/>
              </a:rPr>
              <a:t>MiniMed_770G_System_User_Guide.pdf (medtronicdiabetes.com)</a:t>
            </a:r>
            <a:endParaRPr lang="en-US" altLang="en-US" dirty="0"/>
          </a:p>
          <a:p>
            <a:endParaRPr lang="en-US" altLang="en-US" dirty="0"/>
          </a:p>
          <a:p>
            <a:r>
              <a:rPr lang="en-US" altLang="en-US" dirty="0">
                <a:hlinkClick r:id="rId5"/>
              </a:rPr>
              <a:t>AW-1007704_B User Guide, Mobile Bolus, t:slim X2, Control-IQ, 7.6, mg/dL, Artwork.pdf (tandemdiabetes.com)</a:t>
            </a:r>
            <a:endParaRPr lang="en-US" altLang="en-US" dirty="0"/>
          </a:p>
          <a:p>
            <a:endParaRPr lang="en-US" altLang="en-US" dirty="0"/>
          </a:p>
          <a:p>
            <a:r>
              <a:rPr lang="en-US" altLang="en-US" u="sng" dirty="0">
                <a:solidFill>
                  <a:schemeClr val="bg2"/>
                </a:solidFill>
              </a:rPr>
              <a:t>User manuals</a:t>
            </a:r>
          </a:p>
          <a:p>
            <a:r>
              <a:rPr lang="en-US" altLang="en-US" dirty="0">
                <a:hlinkClick r:id="rId3"/>
              </a:rPr>
              <a:t>Omnipod-5_User-guide.pdf</a:t>
            </a:r>
            <a:endParaRPr lang="en-US" altLang="en-US" dirty="0"/>
          </a:p>
          <a:p>
            <a:r>
              <a:rPr lang="en-US" altLang="en-US" dirty="0">
                <a:hlinkClick r:id="rId4"/>
              </a:rPr>
              <a:t>MiniMed_770G_System_User_Guide.pdf (medtronicdiabetes.com)</a:t>
            </a:r>
            <a:endParaRPr lang="en-US" altLang="en-US" dirty="0"/>
          </a:p>
          <a:p>
            <a:r>
              <a:rPr lang="en-US" altLang="en-US" dirty="0">
                <a:hlinkClick r:id="rId5"/>
              </a:rPr>
              <a:t>AW-1007704_B User Guide, Mobile Bolus, t:slim X2, Control-IQ, 7.6, mg/dL, Artwork.pdf (tandemdiabetes.com)</a:t>
            </a:r>
            <a:endParaRPr lang="en-US" altLang="en-US" dirty="0"/>
          </a:p>
          <a:p>
            <a:endParaRPr lang="en-US" altLang="en-US" dirty="0"/>
          </a:p>
          <a:p>
            <a:r>
              <a:rPr lang="en-US" altLang="en-US" dirty="0"/>
              <a:t>770g and 780 g max is 250 units. </a:t>
            </a:r>
          </a:p>
          <a:p>
            <a:endParaRPr lang="en-US" altLang="en-US" dirty="0"/>
          </a:p>
          <a:p>
            <a:endParaRPr lang="en-US" altLang="en-US" dirty="0"/>
          </a:p>
          <a:p>
            <a:endParaRPr lang="en-US" altLang="en-US" dirty="0"/>
          </a:p>
        </p:txBody>
      </p:sp>
      <p:sp>
        <p:nvSpPr>
          <p:cNvPr id="117764" name="Slide Number Placeholder 3">
            <a:extLst>
              <a:ext uri="{FF2B5EF4-FFF2-40B4-BE49-F238E27FC236}">
                <a16:creationId xmlns:a16="http://schemas.microsoft.com/office/drawing/2014/main" id="{8AD57163-7B02-667E-4F49-83FF93A896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B6692E-817A-4894-B61C-D8CD3DD861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51</a:t>
            </a:fld>
            <a:endParaRPr lang="en-US"/>
          </a:p>
        </p:txBody>
      </p:sp>
    </p:spTree>
    <p:extLst>
      <p:ext uri="{BB962C8B-B14F-4D97-AF65-F5344CB8AC3E}">
        <p14:creationId xmlns:p14="http://schemas.microsoft.com/office/powerpoint/2010/main" val="88811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54</a:t>
            </a:fld>
            <a:endParaRPr lang="en-US"/>
          </a:p>
        </p:txBody>
      </p:sp>
    </p:spTree>
    <p:extLst>
      <p:ext uri="{BB962C8B-B14F-4D97-AF65-F5344CB8AC3E}">
        <p14:creationId xmlns:p14="http://schemas.microsoft.com/office/powerpoint/2010/main" val="4151555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l"/>
            <a:r>
              <a:rPr lang="en-US" sz="1200" b="0" dirty="0">
                <a:solidFill>
                  <a:srgbClr val="222222"/>
                </a:solidFill>
                <a:effectLst/>
                <a:latin typeface="Arial" panose="020B0604020202020204" pitchFamily="34" charset="0"/>
              </a:rPr>
              <a:t>Describe key updates in the 2025 ADA Standards of Care related to medications, monitoring, and technology</a:t>
            </a:r>
          </a:p>
          <a:p>
            <a:pPr marL="457200" algn="l"/>
            <a:r>
              <a:rPr lang="en-US" sz="1200" b="0" dirty="0">
                <a:solidFill>
                  <a:srgbClr val="222222"/>
                </a:solidFill>
                <a:effectLst/>
                <a:latin typeface="Arial" panose="020B0604020202020204" pitchFamily="34" charset="0"/>
              </a:rPr>
              <a:t>Examine recent innovations in diabetes management, including new medications, continuous glucose monitoring (CGM), and insulin delivery systems</a:t>
            </a:r>
            <a:endParaRPr lang="en-US" sz="1200" dirty="0">
              <a:solidFill>
                <a:srgbClr val="222222"/>
              </a:solidFill>
            </a:endParaRPr>
          </a:p>
          <a:p>
            <a:pPr marL="457200" algn="l"/>
            <a:r>
              <a:rPr lang="en-US" sz="1200" b="0" dirty="0">
                <a:solidFill>
                  <a:srgbClr val="222222"/>
                </a:solidFill>
                <a:effectLst/>
                <a:latin typeface="Arial" panose="020B0604020202020204" pitchFamily="34" charset="0"/>
              </a:rPr>
              <a:t>Discuss the latest guidelines and recommendations for managing diabetes in pregnancy</a:t>
            </a:r>
            <a:endParaRPr lang="en-US" sz="1200" dirty="0">
              <a:solidFill>
                <a:srgbClr val="222222"/>
              </a:solidFill>
            </a:endParaRPr>
          </a:p>
          <a:p>
            <a:pPr marL="457200" algn="l"/>
            <a:r>
              <a:rPr lang="en-US" sz="1200" b="0" dirty="0">
                <a:solidFill>
                  <a:srgbClr val="222222"/>
                </a:solidFill>
                <a:effectLst/>
                <a:latin typeface="Arial" panose="020B0604020202020204" pitchFamily="34" charset="0"/>
              </a:rPr>
              <a:t>Design a treatment plan taking into account individualized factors to address acute and chronic complications</a:t>
            </a:r>
          </a:p>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56</a:t>
            </a:fld>
            <a:endParaRPr lang="en-US"/>
          </a:p>
        </p:txBody>
      </p:sp>
    </p:spTree>
    <p:extLst>
      <p:ext uri="{BB962C8B-B14F-4D97-AF65-F5344CB8AC3E}">
        <p14:creationId xmlns:p14="http://schemas.microsoft.com/office/powerpoint/2010/main" val="311893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5</a:t>
            </a:fld>
            <a:endParaRPr lang="en-US"/>
          </a:p>
        </p:txBody>
      </p:sp>
    </p:spTree>
    <p:extLst>
      <p:ext uri="{BB962C8B-B14F-4D97-AF65-F5344CB8AC3E}">
        <p14:creationId xmlns:p14="http://schemas.microsoft.com/office/powerpoint/2010/main" val="1139230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C3FDD49E-CF4C-7B1E-077D-D2D2B4281A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278C0E82-A792-5B47-3680-462DBAD8EC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364" name="Slide Number Placeholder 3">
            <a:extLst>
              <a:ext uri="{FF2B5EF4-FFF2-40B4-BE49-F238E27FC236}">
                <a16:creationId xmlns:a16="http://schemas.microsoft.com/office/drawing/2014/main" id="{AD2ACFC4-BE41-3E46-DAE5-3228025C64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F7BAF4-0ADD-4307-A440-3C9EFCB4BC0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8583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15986504-7CAE-460A-B626-9F2C5E8A37FD}" type="slidenum">
              <a:rPr lang="en-US" smtClean="0"/>
              <a:t>61</a:t>
            </a:fld>
            <a:endParaRPr lang="en-US"/>
          </a:p>
        </p:txBody>
      </p:sp>
    </p:spTree>
    <p:extLst>
      <p:ext uri="{BB962C8B-B14F-4D97-AF65-F5344CB8AC3E}">
        <p14:creationId xmlns:p14="http://schemas.microsoft.com/office/powerpoint/2010/main" val="13883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a:t>
            </a:r>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7</a:t>
            </a:fld>
            <a:endParaRPr lang="en-US"/>
          </a:p>
        </p:txBody>
      </p:sp>
    </p:spTree>
    <p:extLst>
      <p:ext uri="{BB962C8B-B14F-4D97-AF65-F5344CB8AC3E}">
        <p14:creationId xmlns:p14="http://schemas.microsoft.com/office/powerpoint/2010/main" val="92550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cs typeface="Arial" panose="020B0604020202020204" pitchFamily="34" charset="0"/>
              </a:rPr>
              <a:t>enhanced liver fibrosis (ELF) test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US" sz="1200" b="1" i="0" u="none" strike="noStrike" baseline="0" dirty="0">
                <a:latin typeface="Arial" panose="020B0604020202020204" pitchFamily="34" charset="0"/>
                <a:cs typeface="Arial" panose="020B0604020202020204" pitchFamily="34" charset="0"/>
              </a:rPr>
              <a:t>4.22a</a:t>
            </a:r>
            <a:r>
              <a:rPr lang="en-US" sz="1200" b="0" i="0" u="none" strike="noStrike" baseline="0" dirty="0">
                <a:latin typeface="Arial" panose="020B0604020202020204" pitchFamily="34" charset="0"/>
                <a:cs typeface="Arial" panose="020B0604020202020204" pitchFamily="34" charset="0"/>
              </a:rPr>
              <a:t> Screen adults with T2D or prediabetes, particularly </a:t>
            </a:r>
            <a:r>
              <a:rPr lang="en-US" sz="1200" b="0" i="0" u="none" strike="noStrike" baseline="0" dirty="0">
                <a:solidFill>
                  <a:srgbClr val="000000"/>
                </a:solidFill>
                <a:latin typeface="Arial" panose="020B0604020202020204" pitchFamily="34" charset="0"/>
                <a:cs typeface="Arial" panose="020B0604020202020204" pitchFamily="34" charset="0"/>
              </a:rPr>
              <a:t>those with obesity or other cardiometabolic risk factors or established CVD, for their risk of having or developing cirrhosis related to metabolic dysfunction-associated steatohepatitis (MASH) using a calculated fibrosis-4 index (FIB-4) (derived from age, ALT, AST, and platelets </a:t>
            </a:r>
            <a:r>
              <a:rPr lang="pt-BR" sz="1200" b="0" i="0" u="none" strike="noStrike" baseline="0" dirty="0">
                <a:solidFill>
                  <a:srgbClr val="000000"/>
                </a:solidFill>
                <a:latin typeface="Arial" panose="020B0604020202020204" pitchFamily="34" charset="0"/>
                <a:cs typeface="Arial" panose="020B0604020202020204" pitchFamily="34" charset="0"/>
              </a:rPr>
              <a:t>[mdcalc.com/</a:t>
            </a:r>
            <a:r>
              <a:rPr lang="pt-BR" sz="1200" b="0" i="0" u="none" strike="noStrike" baseline="0" dirty="0" err="1">
                <a:solidFill>
                  <a:srgbClr val="000000"/>
                </a:solidFill>
                <a:latin typeface="Arial" panose="020B0604020202020204" pitchFamily="34" charset="0"/>
                <a:cs typeface="Arial" panose="020B0604020202020204" pitchFamily="34" charset="0"/>
              </a:rPr>
              <a:t>calc</a:t>
            </a:r>
            <a:r>
              <a:rPr lang="pt-BR" sz="1200" b="0" i="0" u="none" strike="noStrike" baseline="0" dirty="0">
                <a:solidFill>
                  <a:srgbClr val="000000"/>
                </a:solidFill>
                <a:latin typeface="Arial" panose="020B0604020202020204" pitchFamily="34" charset="0"/>
                <a:cs typeface="Arial" panose="020B0604020202020204" pitchFamily="34" charset="0"/>
              </a:rPr>
              <a:t>/2200/fibrosis4-fib-4-</a:t>
            </a:r>
            <a:r>
              <a:rPr lang="en-US" sz="1200" b="0" i="0" u="none" strike="noStrike" baseline="0" dirty="0">
                <a:solidFill>
                  <a:srgbClr val="000000"/>
                </a:solidFill>
                <a:latin typeface="Arial" panose="020B0604020202020204" pitchFamily="34" charset="0"/>
                <a:cs typeface="Arial" panose="020B0604020202020204" pitchFamily="34" charset="0"/>
              </a:rPr>
              <a:t>index-liver-fibrosis]), even if they have normal liver enzymes. </a:t>
            </a:r>
            <a:r>
              <a:rPr lang="en-US" sz="12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1200" b="1" i="0" u="none" strike="noStrike" baseline="0" dirty="0">
                <a:solidFill>
                  <a:srgbClr val="000000"/>
                </a:solidFill>
                <a:latin typeface="Arial" panose="020B0604020202020204" pitchFamily="34" charset="0"/>
                <a:cs typeface="Arial" panose="020B0604020202020204" pitchFamily="34" charset="0"/>
              </a:rPr>
              <a:t>4.22b</a:t>
            </a:r>
            <a:r>
              <a:rPr lang="en-US" sz="1200" b="0" i="0" u="none" strike="noStrike" baseline="0" dirty="0">
                <a:solidFill>
                  <a:srgbClr val="000000"/>
                </a:solidFill>
                <a:latin typeface="Arial" panose="020B0604020202020204" pitchFamily="34" charset="0"/>
                <a:cs typeface="Arial" panose="020B0604020202020204" pitchFamily="34" charset="0"/>
              </a:rPr>
              <a:t> Adults with diabetes or prediabetes with persistently elevated plasma aminotransferase levels for &gt;6 months and low FIB-4 should be evaluated for other causes of liver disease. </a:t>
            </a:r>
            <a:r>
              <a:rPr lang="en-US" sz="12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1200" b="1" i="0" u="none" strike="noStrike" baseline="0" dirty="0">
                <a:solidFill>
                  <a:srgbClr val="000000"/>
                </a:solidFill>
                <a:latin typeface="Arial" panose="020B0604020202020204" pitchFamily="34" charset="0"/>
                <a:cs typeface="Arial" panose="020B0604020202020204" pitchFamily="34" charset="0"/>
              </a:rPr>
              <a:t>4.23</a:t>
            </a:r>
            <a:r>
              <a:rPr lang="en-US" sz="1200" b="0" i="0" u="none" strike="noStrike" baseline="0" dirty="0">
                <a:solidFill>
                  <a:srgbClr val="000000"/>
                </a:solidFill>
                <a:latin typeface="Arial" panose="020B0604020202020204" pitchFamily="34" charset="0"/>
                <a:cs typeface="Arial" panose="020B0604020202020204" pitchFamily="34" charset="0"/>
              </a:rPr>
              <a:t> Adults with T2D or prediabetes with a FIB-4 ≥1.3 should have additional risk stratification by liver stiffness measurement with transient elastography, or, if unavailable, the enhanced liver fibrosis (ELF) test. </a:t>
            </a:r>
            <a:r>
              <a:rPr lang="en-US" sz="12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1200" b="1" u="none" strike="noStrike" baseline="0" dirty="0">
                <a:solidFill>
                  <a:srgbClr val="000000"/>
                </a:solidFill>
                <a:latin typeface="Arial" panose="020B0604020202020204" pitchFamily="34" charset="0"/>
                <a:cs typeface="Arial" panose="020B0604020202020204" pitchFamily="34" charset="0"/>
              </a:rPr>
              <a:t>4.24 </a:t>
            </a:r>
            <a:r>
              <a:rPr lang="en-US" sz="1200" b="0" u="none" strike="noStrike" baseline="0" dirty="0">
                <a:solidFill>
                  <a:srgbClr val="000000"/>
                </a:solidFill>
                <a:latin typeface="Arial" panose="020B0604020202020204" pitchFamily="34" charset="0"/>
                <a:cs typeface="Arial" panose="020B0604020202020204" pitchFamily="34" charset="0"/>
              </a:rPr>
              <a:t>Refer adults with T2D or prediabetes at higher risk for significant liver fibrosis (i.e., as indicated by FIB-4, liver stiffness measurement, or ELF) to a gastroenterologist or hepatologist for further evaluation and management. </a:t>
            </a:r>
            <a:r>
              <a:rPr lang="en-US" sz="1200" b="1" u="none" strike="noStrike" baseline="0" dirty="0">
                <a:solidFill>
                  <a:srgbClr val="C00000"/>
                </a:solidFill>
                <a:latin typeface="Arial" panose="020B0604020202020204" pitchFamily="34" charset="0"/>
                <a:cs typeface="Arial" panose="020B0604020202020204" pitchFamily="34" charset="0"/>
              </a:rPr>
              <a:t>B</a:t>
            </a:r>
            <a:endParaRPr lang="en-US" sz="3600" b="1" u="none" strike="noStrike" baseline="0" dirty="0">
              <a:solidFill>
                <a:srgbClr val="C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9</a:t>
            </a:fld>
            <a:endParaRPr lang="en-US"/>
          </a:p>
        </p:txBody>
      </p:sp>
    </p:spTree>
    <p:extLst>
      <p:ext uri="{BB962C8B-B14F-4D97-AF65-F5344CB8AC3E}">
        <p14:creationId xmlns:p14="http://schemas.microsoft.com/office/powerpoint/2010/main" val="381772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Justification: MASLD and MASH were recently added to the T2D treatment algorithm in 2025, and specifically mentions that pioglitazone or GLP-1/GIP RA should be used for patients with MASLD or MASH as long as they don't have cirrhosis. </a:t>
            </a:r>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11</a:t>
            </a:fld>
            <a:endParaRPr lang="en-US"/>
          </a:p>
        </p:txBody>
      </p:sp>
    </p:spTree>
    <p:extLst>
      <p:ext uri="{BB962C8B-B14F-4D97-AF65-F5344CB8AC3E}">
        <p14:creationId xmlns:p14="http://schemas.microsoft.com/office/powerpoint/2010/main" val="81802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9396-1EB2-0DE1-8F6E-F8F3B5FFA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DAA18-88FC-5A69-94B1-53B46A5E7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8C447-3D00-2E41-19B3-58B7C255E755}"/>
              </a:ext>
            </a:extLst>
          </p:cNvPr>
          <p:cNvSpPr>
            <a:spLocks noGrp="1"/>
          </p:cNvSpPr>
          <p:nvPr>
            <p:ph type="body" idx="1"/>
          </p:nvPr>
        </p:nvSpPr>
        <p:spPr/>
        <p:txBody>
          <a:bodyPr/>
          <a:lstStyle/>
          <a:p>
            <a:r>
              <a:rPr lang="en-US" b="0" i="0" dirty="0">
                <a:solidFill>
                  <a:srgbClr val="222222"/>
                </a:solidFill>
                <a:effectLst/>
                <a:latin typeface="Arial" panose="020B0604020202020204" pitchFamily="34" charset="0"/>
              </a:rPr>
              <a:t>Justification: MASLD and MASH were recently added to the T2D treatment algorithm in 2025, and specifically mentions that pioglitazone or GLP-1/GIP RA should be used for patients with MASLD or MASH as long as they don't have cirrhosis. </a:t>
            </a:r>
            <a:endParaRPr lang="en-US" dirty="0"/>
          </a:p>
        </p:txBody>
      </p:sp>
      <p:sp>
        <p:nvSpPr>
          <p:cNvPr id="4" name="Slide Number Placeholder 3">
            <a:extLst>
              <a:ext uri="{FF2B5EF4-FFF2-40B4-BE49-F238E27FC236}">
                <a16:creationId xmlns:a16="http://schemas.microsoft.com/office/drawing/2014/main" id="{7C06C01F-84E4-5BE9-B0D4-B1587492DCC6}"/>
              </a:ext>
            </a:extLst>
          </p:cNvPr>
          <p:cNvSpPr>
            <a:spLocks noGrp="1"/>
          </p:cNvSpPr>
          <p:nvPr>
            <p:ph type="sldNum" sz="quarter" idx="5"/>
          </p:nvPr>
        </p:nvSpPr>
        <p:spPr/>
        <p:txBody>
          <a:bodyPr/>
          <a:lstStyle/>
          <a:p>
            <a:fld id="{6F0EBF54-2B28-4150-9828-B67D42E0B439}" type="slidenum">
              <a:rPr lang="en-US" smtClean="0"/>
              <a:t>12</a:t>
            </a:fld>
            <a:endParaRPr lang="en-US"/>
          </a:p>
        </p:txBody>
      </p:sp>
    </p:spTree>
    <p:extLst>
      <p:ext uri="{BB962C8B-B14F-4D97-AF65-F5344CB8AC3E}">
        <p14:creationId xmlns:p14="http://schemas.microsoft.com/office/powerpoint/2010/main" val="23333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Arial" panose="020B0604020202020204" pitchFamily="34" charset="0"/>
                <a:cs typeface="Arial" panose="020B0604020202020204" pitchFamily="34" charset="0"/>
              </a:rPr>
              <a:t>6.2</a:t>
            </a:r>
            <a:r>
              <a:rPr lang="en-US" sz="1200" b="0" i="0" u="none" strike="noStrike" baseline="0" dirty="0">
                <a:solidFill>
                  <a:srgbClr val="000000"/>
                </a:solidFill>
                <a:latin typeface="Arial" panose="020B0604020202020204" pitchFamily="34" charset="0"/>
                <a:cs typeface="Arial" panose="020B0604020202020204" pitchFamily="34" charset="0"/>
              </a:rPr>
              <a:t> Assess glycemic status at least 2c times a year, and more frequently (e.g., every 3 months) for individuals not meeting glycemic goals or with recent treatment changes, frequent or severe hypoglycemia or hyperglycemia, or changes in health status, or during periods of rapid growth and development in youth. </a:t>
            </a:r>
            <a:r>
              <a:rPr lang="en-US" sz="1200" b="1" i="0" u="none" strike="noStrike" baseline="0" dirty="0">
                <a:solidFill>
                  <a:srgbClr val="C00000"/>
                </a:solidFill>
                <a:latin typeface="Arial" panose="020B0604020202020204" pitchFamily="34" charset="0"/>
                <a:cs typeface="Arial" panose="020B0604020202020204" pitchFamily="34" charset="0"/>
              </a:rPr>
              <a:t>E</a:t>
            </a:r>
          </a:p>
          <a:p>
            <a:endParaRPr lang="en-US" dirty="0"/>
          </a:p>
        </p:txBody>
      </p:sp>
      <p:sp>
        <p:nvSpPr>
          <p:cNvPr id="4" name="Slide Number Placeholder 3"/>
          <p:cNvSpPr>
            <a:spLocks noGrp="1"/>
          </p:cNvSpPr>
          <p:nvPr>
            <p:ph type="sldNum" sz="quarter" idx="5"/>
          </p:nvPr>
        </p:nvSpPr>
        <p:spPr/>
        <p:txBody>
          <a:bodyPr/>
          <a:lstStyle/>
          <a:p>
            <a:fld id="{6F0EBF54-2B28-4150-9828-B67D42E0B439}" type="slidenum">
              <a:rPr lang="en-US" smtClean="0"/>
              <a:t>14</a:t>
            </a:fld>
            <a:endParaRPr lang="en-US"/>
          </a:p>
        </p:txBody>
      </p:sp>
    </p:spTree>
    <p:extLst>
      <p:ext uri="{BB962C8B-B14F-4D97-AF65-F5344CB8AC3E}">
        <p14:creationId xmlns:p14="http://schemas.microsoft.com/office/powerpoint/2010/main" val="220850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BAEB56A-5A9A-39F5-EEB6-D99228DFC122}"/>
              </a:ext>
            </a:extLst>
          </p:cNvPr>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04C6E1F-5C83-44EA-CB41-D97093CE70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3668" name="Slide Number Placeholder 1">
            <a:extLst>
              <a:ext uri="{FF2B5EF4-FFF2-40B4-BE49-F238E27FC236}">
                <a16:creationId xmlns:a16="http://schemas.microsoft.com/office/drawing/2014/main" id="{D72B1AA1-06CF-A61E-946E-1FA74306F7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BFCE7B-4954-4D7D-AFA0-A692613942D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2442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E99C3DB-28D7-2D37-421E-2E2BC826B4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6413" y="2862263"/>
            <a:ext cx="32369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14924" y="1567537"/>
            <a:ext cx="11085097" cy="2387600"/>
          </a:xfrm>
        </p:spPr>
        <p:txBody>
          <a:bodyPr anchor="t"/>
          <a:lstStyle>
            <a:lvl1pPr algn="l">
              <a:defRPr sz="5400" cap="none" baseline="0"/>
            </a:lvl1pPr>
          </a:lstStyle>
          <a:p>
            <a:r>
              <a:rPr lang="en-US"/>
              <a:t>Click to edit Master title style</a:t>
            </a:r>
            <a:endParaRPr lang="en-US" dirty="0"/>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106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184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5D9FA5A-0D01-C826-C93A-58CEAC3EB4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0588" y="5908675"/>
            <a:ext cx="241141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07773" y="1647825"/>
            <a:ext cx="10946027" cy="4364037"/>
          </a:xfrm>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407773" y="363519"/>
            <a:ext cx="7745627" cy="536822"/>
          </a:xfrm>
        </p:spPr>
        <p:txBody>
          <a:bodyPr>
            <a:normAutofit/>
          </a:bodyPr>
          <a:lstStyle>
            <a:lvl1pPr>
              <a:defRPr sz="3300" b="1" i="0">
                <a:solidFill>
                  <a:srgbClr val="742F82"/>
                </a:solidFill>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Slide Number Placeholder 4">
            <a:extLst>
              <a:ext uri="{FF2B5EF4-FFF2-40B4-BE49-F238E27FC236}">
                <a16:creationId xmlns:a16="http://schemas.microsoft.com/office/drawing/2014/main" id="{6EBFAC07-00C8-2F9E-46C0-A58E2B332E35}"/>
              </a:ext>
            </a:extLst>
          </p:cNvPr>
          <p:cNvSpPr>
            <a:spLocks noGrp="1"/>
          </p:cNvSpPr>
          <p:nvPr>
            <p:ph type="sldNum" sz="quarter" idx="10"/>
          </p:nvPr>
        </p:nvSpPr>
        <p:spPr>
          <a:xfrm>
            <a:off x="9040813" y="449263"/>
            <a:ext cx="2743200" cy="365125"/>
          </a:xfrm>
        </p:spPr>
        <p:txBody>
          <a:bodyPr/>
          <a:lstStyle>
            <a:lvl1pPr>
              <a:defRPr b="0" i="0">
                <a:solidFill>
                  <a:srgbClr val="742F82"/>
                </a:solidFill>
                <a:latin typeface="Arial" panose="020B0604020202020204" pitchFamily="34" charset="0"/>
                <a:cs typeface="Arial" panose="020B0604020202020204" pitchFamily="34" charset="0"/>
              </a:defRPr>
            </a:lvl1pPr>
          </a:lstStyle>
          <a:p>
            <a:pPr>
              <a:defRPr/>
            </a:pPr>
            <a:fld id="{FC0FDE7E-0DDB-4A3F-92DE-948B389E7963}" type="slidenum">
              <a:rPr lang="en-US"/>
              <a:pPr>
                <a:defRPr/>
              </a:pPr>
              <a:t>‹#›</a:t>
            </a:fld>
            <a:endParaRPr lang="en-US" dirty="0"/>
          </a:p>
        </p:txBody>
      </p:sp>
    </p:spTree>
    <p:extLst>
      <p:ext uri="{BB962C8B-B14F-4D97-AF65-F5344CB8AC3E}">
        <p14:creationId xmlns:p14="http://schemas.microsoft.com/office/powerpoint/2010/main" val="234734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AEF10BFE-8AB2-CA03-CD33-86B5B20AC3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2C517736-0D8C-9269-0D66-E4C83CCB7B09}"/>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ADEEAFA-09B6-4FE7-82C7-2BF680B1AB2E}"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9600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DEFCB98B-0EB8-9342-8D01-F444A7D74E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0D57B9C3-5667-38C3-2149-64A6B1AF5BE4}"/>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9C09A9-6CF1-4758-9585-07C76C6CC431}"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8532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A71273C1-A90B-FC05-A68F-14B49BF929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A97B51E6-3002-07B8-D6C7-3B0634EF22EE}"/>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036268-3723-4DCD-8BF2-5170A844FF7D}"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088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3ADAE010-EBE6-5D40-6FB6-05ABCD3DFD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3254239A-73C4-AA6E-77CA-80F14A094079}"/>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F33225-4AFD-438A-B68E-A5E5FF45BEEC}"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10252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6F5EC7CB-AE9B-D7C7-2BDD-F5B3B11E52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74B9F20C-9D23-E863-FF3D-B630CA4901DC}"/>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81E094-6592-458A-AAD8-B17334681773}"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876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2E7B85AC-7CC6-CBD9-130E-F4462ACDB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BCB0C2CB-D060-AEA6-0479-2592D12BE9A7}"/>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E78D006-0505-4B73-A63B-104DEA4AD4AF}"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085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F11ED7B8-E155-A8FE-318B-21E262B3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DD12D37-143D-6250-3DC5-8DAEA356E8F6}"/>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DE564A4-4CB5-455F-88ED-DD5AD7EE8CFE}"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93017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EE435A99-EDE7-E7B8-947D-D3A0028E97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DF9945D3-13B5-234E-EECE-1492FC62888A}"/>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246F523-55D6-40AB-AE15-6A19C706E731}"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921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585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5884F550-4DF4-2BD9-9BBD-7FDF369ADA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6265E740-76F8-D3F1-894C-774BE7FB74B2}"/>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8413CE-541D-4632-80FF-EA86C6DBDEC9}"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3688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1F7C4309-1FBC-1BF6-9378-DEE9117EBB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7D38CCC-22A4-4463-A132-6D2394F83D6C}"/>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397FEEF-5119-4EBE-BFCF-9F58DE5B46F7}"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249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CA217D28-1905-5FEE-A04C-CEF65FDA60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A804F60-1E4F-6CF6-907C-27C422ACD5ED}"/>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E09841E-7D46-4B98-8F2E-A8ABF8A21195}"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8009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0C10E8DA-50AA-528B-52C0-39F624ADBE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2013D97F-2856-FC66-8F3B-F8651C0A96C0}"/>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72EEBC-940F-44C6-9F94-ACC05E039415}"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6761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55467BB1-342B-E81D-D55A-E2C205D859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AD3E2A30-FA19-5E0C-29FE-D0E8DE5E62FE}"/>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80AB4F-36E8-4D51-8612-78C510D1A2B1}"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6516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Content with Caption">
    <p:spTree>
      <p:nvGrpSpPr>
        <p:cNvPr id="1" name=""/>
        <p:cNvGrpSpPr/>
        <p:nvPr/>
      </p:nvGrpSpPr>
      <p:grpSpPr>
        <a:xfrm>
          <a:off x="0" y="0"/>
          <a:ext cx="0" cy="0"/>
          <a:chOff x="0" y="0"/>
          <a:chExt cx="0" cy="0"/>
        </a:xfrm>
      </p:grpSpPr>
      <p:pic>
        <p:nvPicPr>
          <p:cNvPr id="2" name="Picture 6" descr="A picture containing bird&#10;&#10;Description automatically generated">
            <a:extLst>
              <a:ext uri="{FF2B5EF4-FFF2-40B4-BE49-F238E27FC236}">
                <a16:creationId xmlns:a16="http://schemas.microsoft.com/office/drawing/2014/main" id="{2674E216-C23E-D169-B75D-8172F1EBEB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11113"/>
            <a:ext cx="12209463" cy="16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AC98735-379D-DAF4-5A93-87B9AD7822CE}"/>
              </a:ext>
            </a:extLst>
          </p:cNvPr>
          <p:cNvSpPr txBox="1">
            <a:spLocks/>
          </p:cNvSpPr>
          <p:nvPr userDrawn="1"/>
        </p:nvSpPr>
        <p:spPr>
          <a:xfrm>
            <a:off x="10098088" y="7059613"/>
            <a:ext cx="846137" cy="296862"/>
          </a:xfrm>
          <a:prstGeom prst="rect">
            <a:avLst/>
          </a:prstGeom>
        </p:spPr>
        <p:txBody>
          <a:bodyPr lIns="121807" tIns="60904" rIns="121807" bIns="60904" anchor="ctr"/>
          <a:lstStyle>
            <a:defPPr>
              <a:defRPr lang="en-US"/>
            </a:defPPr>
            <a:lvl1pPr marL="0" algn="r" defTabSz="914400" rtl="0" eaLnBrk="1" latinLnBrk="0" hangingPunct="1">
              <a:defRPr sz="1000" b="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74B154E-D167-4FE8-ACA1-C033CF992590}" type="slidenum">
              <a:rPr lang="en-US" sz="1332" smtClean="0">
                <a:solidFill>
                  <a:schemeClr val="tx1"/>
                </a:solidFill>
                <a:latin typeface="+mj-lt"/>
              </a:rPr>
              <a:pPr>
                <a:defRPr/>
              </a:pPr>
              <a:t>‹#›</a:t>
            </a:fld>
            <a:endParaRPr lang="en-US" sz="1332" dirty="0">
              <a:solidFill>
                <a:schemeClr val="tx1"/>
              </a:solidFill>
              <a:latin typeface="+mj-lt"/>
            </a:endParaRPr>
          </a:p>
        </p:txBody>
      </p:sp>
      <p:sp>
        <p:nvSpPr>
          <p:cNvPr id="10" name="Title 1"/>
          <p:cNvSpPr>
            <a:spLocks noGrp="1"/>
          </p:cNvSpPr>
          <p:nvPr>
            <p:ph type="title"/>
          </p:nvPr>
        </p:nvSpPr>
        <p:spPr>
          <a:xfrm>
            <a:off x="844622" y="350580"/>
            <a:ext cx="8228861" cy="837831"/>
          </a:xfrm>
        </p:spPr>
        <p:txBody>
          <a:bodyPr anchor="b">
            <a:normAutofit/>
          </a:bodyPr>
          <a:lstStyle>
            <a:lvl1pPr algn="l">
              <a:defRPr sz="373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844623" y="2194998"/>
            <a:ext cx="10940979" cy="3776940"/>
          </a:xfrm>
        </p:spPr>
        <p:txBody>
          <a:bodyPr/>
          <a:lstStyle>
            <a:lvl1pPr marL="0" indent="0">
              <a:buNone/>
              <a:defRPr sz="3197">
                <a:solidFill>
                  <a:schemeClr val="tx2"/>
                </a:solidFill>
              </a:defRPr>
            </a:lvl1pPr>
            <a:lvl2pPr marL="609036" indent="0">
              <a:buNone/>
              <a:defRPr sz="2664">
                <a:solidFill>
                  <a:schemeClr val="tx1">
                    <a:tint val="75000"/>
                  </a:schemeClr>
                </a:solidFill>
              </a:defRPr>
            </a:lvl2pPr>
            <a:lvl3pPr marL="1218072" indent="0">
              <a:buNone/>
              <a:defRPr sz="2398">
                <a:solidFill>
                  <a:schemeClr val="tx1">
                    <a:tint val="75000"/>
                  </a:schemeClr>
                </a:solidFill>
              </a:defRPr>
            </a:lvl3pPr>
            <a:lvl4pPr marL="1827108" indent="0">
              <a:buNone/>
              <a:defRPr sz="2131">
                <a:solidFill>
                  <a:schemeClr val="tx1">
                    <a:tint val="75000"/>
                  </a:schemeClr>
                </a:solidFill>
              </a:defRPr>
            </a:lvl4pPr>
            <a:lvl5pPr marL="2436144" indent="0">
              <a:buNone/>
              <a:defRPr sz="2131">
                <a:solidFill>
                  <a:schemeClr val="tx1">
                    <a:tint val="75000"/>
                  </a:schemeClr>
                </a:solidFill>
              </a:defRPr>
            </a:lvl5pPr>
            <a:lvl6pPr marL="3045181" indent="0">
              <a:buNone/>
              <a:defRPr sz="2131">
                <a:solidFill>
                  <a:schemeClr val="tx1">
                    <a:tint val="75000"/>
                  </a:schemeClr>
                </a:solidFill>
              </a:defRPr>
            </a:lvl6pPr>
            <a:lvl7pPr marL="3654217" indent="0">
              <a:buNone/>
              <a:defRPr sz="2131">
                <a:solidFill>
                  <a:schemeClr val="tx1">
                    <a:tint val="75000"/>
                  </a:schemeClr>
                </a:solidFill>
              </a:defRPr>
            </a:lvl7pPr>
            <a:lvl8pPr marL="4263253" indent="0">
              <a:buNone/>
              <a:defRPr sz="2131">
                <a:solidFill>
                  <a:schemeClr val="tx1">
                    <a:tint val="75000"/>
                  </a:schemeClr>
                </a:solidFill>
              </a:defRPr>
            </a:lvl8pPr>
            <a:lvl9pPr marL="4872289" indent="0">
              <a:buNone/>
              <a:defRPr sz="213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06771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EA79F9-A9CF-07B2-B834-96C300A4BC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8"/>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10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6_Title, content,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A49BB-CB21-56F1-471D-D47588D922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99650" y="6400800"/>
            <a:ext cx="21653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itle 41"/>
          <p:cNvSpPr>
            <a:spLocks noGrp="1"/>
          </p:cNvSpPr>
          <p:nvPr>
            <p:ph type="title"/>
          </p:nvPr>
        </p:nvSpPr>
        <p:spPr>
          <a:xfrm>
            <a:off x="661338" y="690580"/>
            <a:ext cx="11052295" cy="549361"/>
          </a:xfrm>
          <a:prstGeom prst="rect">
            <a:avLst/>
          </a:prstGeom>
        </p:spPr>
        <p:txBody>
          <a:bodyPr anchor="b">
            <a:noAutofit/>
          </a:bodyPr>
          <a:lstStyle>
            <a:lvl1pPr algn="l">
              <a:defRPr sz="3733"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60401" y="1679429"/>
            <a:ext cx="11053233" cy="4497005"/>
          </a:xfrm>
          <a:prstGeom prst="rect">
            <a:avLst/>
          </a:prstGeom>
        </p:spPr>
        <p:txBody>
          <a:bodyPr/>
          <a:lstStyle>
            <a:lvl1pPr>
              <a:defRPr sz="2667"/>
            </a:lvl1pPr>
            <a:lvl2pPr>
              <a:defRPr sz="2667"/>
            </a:lvl2pPr>
            <a:lvl3pPr>
              <a:defRPr sz="2667"/>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3" name="Slide Number Placeholder 5">
            <a:extLst>
              <a:ext uri="{FF2B5EF4-FFF2-40B4-BE49-F238E27FC236}">
                <a16:creationId xmlns:a16="http://schemas.microsoft.com/office/drawing/2014/main" id="{BCD6D4A5-29CE-55E6-CBF5-C3C713738CB4}"/>
              </a:ext>
            </a:extLst>
          </p:cNvPr>
          <p:cNvSpPr>
            <a:spLocks noGrp="1"/>
          </p:cNvSpPr>
          <p:nvPr>
            <p:ph type="sldNum" sz="quarter" idx="14"/>
          </p:nvPr>
        </p:nvSpPr>
        <p:spPr>
          <a:xfrm>
            <a:off x="-280988" y="6570663"/>
            <a:ext cx="792163" cy="365125"/>
          </a:xfrm>
          <a:prstGeom prst="rect">
            <a:avLst/>
          </a:prstGeom>
        </p:spPr>
        <p:txBody>
          <a:bodyPr/>
          <a:lstStyle>
            <a:lvl1pPr algn="r">
              <a:defRPr sz="1067">
                <a:solidFill>
                  <a:srgbClr val="666666"/>
                </a:solidFill>
              </a:defRPr>
            </a:lvl1pPr>
          </a:lstStyle>
          <a:p>
            <a:pPr>
              <a:defRPr/>
            </a:pPr>
            <a:fld id="{E1C0DE9C-760C-4577-84B1-E3BC4FD1DDA3}" type="slidenum">
              <a:rPr lang="en-US"/>
              <a:pPr>
                <a:defRPr/>
              </a:pPr>
              <a:t>‹#›</a:t>
            </a:fld>
            <a:r>
              <a:rPr lang="en-US" dirty="0">
                <a:solidFill>
                  <a:schemeClr val="accent1"/>
                </a:solidFill>
              </a:rPr>
              <a:t>  |</a:t>
            </a:r>
          </a:p>
        </p:txBody>
      </p:sp>
      <p:sp>
        <p:nvSpPr>
          <p:cNvPr id="4" name="Footer Placeholder 4">
            <a:extLst>
              <a:ext uri="{FF2B5EF4-FFF2-40B4-BE49-F238E27FC236}">
                <a16:creationId xmlns:a16="http://schemas.microsoft.com/office/drawing/2014/main" id="{05C02C0E-86A4-2BD0-F821-1CD91521BBFB}"/>
              </a:ext>
            </a:extLst>
          </p:cNvPr>
          <p:cNvSpPr>
            <a:spLocks noGrp="1"/>
          </p:cNvSpPr>
          <p:nvPr>
            <p:ph type="ftr" sz="quarter" idx="15"/>
          </p:nvPr>
        </p:nvSpPr>
        <p:spPr>
          <a:xfrm>
            <a:off x="430213" y="6570663"/>
            <a:ext cx="7950200" cy="365125"/>
          </a:xfrm>
          <a:prstGeom prst="rect">
            <a:avLst/>
          </a:prstGeom>
        </p:spPr>
        <p:txBody>
          <a:bodyPr/>
          <a:lstStyle>
            <a:lvl1pPr>
              <a:defRPr sz="1067">
                <a:solidFill>
                  <a:srgbClr val="666666"/>
                </a:solidFill>
              </a:defRPr>
            </a:lvl1pPr>
          </a:lstStyle>
          <a:p>
            <a:pPr>
              <a:defRPr/>
            </a:pPr>
            <a:r>
              <a:rPr lang="en-US"/>
              <a:t>Trade Secret, Confidential, Proprietary, Do Not Copy  |  OSU Wexner Medical Center  © 2018 </a:t>
            </a:r>
            <a:endParaRPr lang="en-US" dirty="0"/>
          </a:p>
        </p:txBody>
      </p:sp>
    </p:spTree>
    <p:extLst>
      <p:ext uri="{BB962C8B-B14F-4D97-AF65-F5344CB8AC3E}">
        <p14:creationId xmlns:p14="http://schemas.microsoft.com/office/powerpoint/2010/main" val="3675113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599" y="1232452"/>
            <a:ext cx="10972799"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676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12"/>
          <p:cNvSpPr>
            <a:spLocks noGrp="1"/>
          </p:cNvSpPr>
          <p:nvPr>
            <p:ph type="body" sz="quarter" idx="10"/>
          </p:nvPr>
        </p:nvSpPr>
        <p:spPr>
          <a:xfrm>
            <a:off x="406400" y="6324600"/>
            <a:ext cx="6096000" cy="381000"/>
          </a:xfrm>
        </p:spPr>
        <p:txBody>
          <a:bodyPr/>
          <a:lstStyle>
            <a:lvl1pPr marL="0" indent="0">
              <a:buNone/>
              <a:defRPr sz="1600" i="1"/>
            </a:lvl1pPr>
          </a:lstStyle>
          <a:p>
            <a:pPr lvl="0"/>
            <a:r>
              <a:rPr lang="en-US"/>
              <a:t>Click to edit Master text styles</a:t>
            </a:r>
          </a:p>
        </p:txBody>
      </p:sp>
    </p:spTree>
    <p:extLst>
      <p:ext uri="{BB962C8B-B14F-4D97-AF65-F5344CB8AC3E}">
        <p14:creationId xmlns:p14="http://schemas.microsoft.com/office/powerpoint/2010/main" val="418693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E0F66C8-C269-B072-7EF5-4DA36384C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324600"/>
            <a:ext cx="1905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1200641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F0E2A5B-F76F-BA4C-9EBB-319B88A670D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66022AC-702C-FB4A-AEDA-63981B96E352}"/>
              </a:ext>
            </a:extLst>
          </p:cNvPr>
          <p:cNvSpPr>
            <a:spLocks noGrp="1"/>
          </p:cNvSpPr>
          <p:nvPr>
            <p:ph type="ftr" sz="quarter" idx="11"/>
          </p:nvPr>
        </p:nvSpPr>
        <p:spPr/>
        <p:txBody>
          <a:bodyPr/>
          <a:lstStyle/>
          <a:p>
            <a:r>
              <a:rPr lang="en-US"/>
              <a:t>MAT-1401 v2.0</a:t>
            </a:r>
          </a:p>
        </p:txBody>
      </p:sp>
      <p:sp>
        <p:nvSpPr>
          <p:cNvPr id="5" name="Slide Number Placeholder 4">
            <a:extLst>
              <a:ext uri="{FF2B5EF4-FFF2-40B4-BE49-F238E27FC236}">
                <a16:creationId xmlns:a16="http://schemas.microsoft.com/office/drawing/2014/main" id="{A08BDA77-817D-A743-8B22-508068369C21}"/>
              </a:ext>
            </a:extLst>
          </p:cNvPr>
          <p:cNvSpPr>
            <a:spLocks noGrp="1"/>
          </p:cNvSpPr>
          <p:nvPr>
            <p:ph type="sldNum" sz="quarter" idx="12"/>
          </p:nvPr>
        </p:nvSpPr>
        <p:spPr/>
        <p:txBody>
          <a:bodyPr/>
          <a:lstStyle/>
          <a:p>
            <a:fld id="{EDB42E25-A272-E846-B0BB-D0E88DDEAD28}" type="slidenum">
              <a:t>‹#›</a:t>
            </a:fld>
            <a:endParaRPr lang="en-US"/>
          </a:p>
        </p:txBody>
      </p:sp>
      <p:sp>
        <p:nvSpPr>
          <p:cNvPr id="9" name="Title 1">
            <a:extLst>
              <a:ext uri="{FF2B5EF4-FFF2-40B4-BE49-F238E27FC236}">
                <a16:creationId xmlns:a16="http://schemas.microsoft.com/office/drawing/2014/main" id="{888AF81B-9032-E441-9A62-D11DB02C66B5}"/>
              </a:ext>
            </a:extLst>
          </p:cNvPr>
          <p:cNvSpPr>
            <a:spLocks noGrp="1"/>
          </p:cNvSpPr>
          <p:nvPr>
            <p:ph type="title"/>
          </p:nvPr>
        </p:nvSpPr>
        <p:spPr>
          <a:xfrm>
            <a:off x="442912" y="457200"/>
            <a:ext cx="11169965" cy="731520"/>
          </a:xfrm>
        </p:spPr>
        <p:txBody>
          <a:bodyPr wrap="square" lIns="0" anchor="b">
            <a:noAutofit/>
          </a:bodyPr>
          <a:lstStyle>
            <a:lvl1pPr>
              <a:defRPr sz="3200"/>
            </a:lvl1pPr>
          </a:lstStyle>
          <a:p>
            <a:r>
              <a:rPr lang="en-US"/>
              <a:t>Click to edit Master title style</a:t>
            </a:r>
          </a:p>
        </p:txBody>
      </p:sp>
      <p:sp>
        <p:nvSpPr>
          <p:cNvPr id="6" name="Text Placeholder 5">
            <a:extLst>
              <a:ext uri="{FF2B5EF4-FFF2-40B4-BE49-F238E27FC236}">
                <a16:creationId xmlns:a16="http://schemas.microsoft.com/office/drawing/2014/main" id="{E3AD1914-7994-6D4C-A408-1811B2CD68B0}"/>
              </a:ext>
            </a:extLst>
          </p:cNvPr>
          <p:cNvSpPr>
            <a:spLocks noGrp="1"/>
          </p:cNvSpPr>
          <p:nvPr>
            <p:ph type="body" sz="quarter" idx="13"/>
          </p:nvPr>
        </p:nvSpPr>
        <p:spPr>
          <a:xfrm>
            <a:off x="442913" y="1554480"/>
            <a:ext cx="11306169" cy="4572000"/>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40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601" y="1232453"/>
            <a:ext cx="10972799"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2065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ACB8-FCC5-4CE6-8575-1AAE7D04A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F4D7A-C7DA-4088-B256-AC42E5A53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5430F-9B45-4135-A654-3BCACE2AC9AB}"/>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5" name="Footer Placeholder 4">
            <a:extLst>
              <a:ext uri="{FF2B5EF4-FFF2-40B4-BE49-F238E27FC236}">
                <a16:creationId xmlns:a16="http://schemas.microsoft.com/office/drawing/2014/main" id="{E6A21227-4AFE-40F6-9D0A-260616995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029F8-4F36-41AE-BB34-0C25AB952B69}"/>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3545350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F8D3-781B-46B3-9AAA-36E679A4C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BF56A-B232-4B2B-90E2-D168B5035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CB83-10D7-4EF7-8728-4B26E608682D}"/>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5" name="Footer Placeholder 4">
            <a:extLst>
              <a:ext uri="{FF2B5EF4-FFF2-40B4-BE49-F238E27FC236}">
                <a16:creationId xmlns:a16="http://schemas.microsoft.com/office/drawing/2014/main" id="{A0CDE202-E9E1-452C-8992-5E3972226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8D95A-8343-4421-8330-C6EDD8D427B0}"/>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3932876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F8A5-A35F-4602-A5B0-EE77EF6BC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A822D-12CA-4186-9098-3E450145B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8CD82-E030-4557-8097-0D5BDA896AD9}"/>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5" name="Footer Placeholder 4">
            <a:extLst>
              <a:ext uri="{FF2B5EF4-FFF2-40B4-BE49-F238E27FC236}">
                <a16:creationId xmlns:a16="http://schemas.microsoft.com/office/drawing/2014/main" id="{C571A7C6-7653-4298-9930-5AA9C42DA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307BE-327B-4A45-B2A7-9198C3570707}"/>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1238734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ED35-D8F8-43E6-B3FF-99356A67B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8CBB7-7E4A-4C1A-B54E-DBCC8701C0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05CBA-342E-4D45-893B-A22B24467D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4626A-2EAC-4FBA-B677-CC350F19E323}"/>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6" name="Footer Placeholder 5">
            <a:extLst>
              <a:ext uri="{FF2B5EF4-FFF2-40B4-BE49-F238E27FC236}">
                <a16:creationId xmlns:a16="http://schemas.microsoft.com/office/drawing/2014/main" id="{925DD430-97AF-43DC-828B-EDE32A321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6812C-60B3-472D-BC48-0F2AA011005D}"/>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3209358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7B74-09A2-42DD-984B-8684817BF9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76D24-7B99-4154-AD4D-A312A9799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657A8-A5FB-42C4-BC71-F6A7529002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BAE5C-19B1-47AE-95A6-1BEDEE3D6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19209-4771-4536-A8EF-94A8F8F28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E8A78C-1334-42A6-AEEE-9C284BE9F30A}"/>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8" name="Footer Placeholder 7">
            <a:extLst>
              <a:ext uri="{FF2B5EF4-FFF2-40B4-BE49-F238E27FC236}">
                <a16:creationId xmlns:a16="http://schemas.microsoft.com/office/drawing/2014/main" id="{9BC8007F-03BD-4AC0-8925-5962B2D9AE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CD8468-E582-4F82-A69C-379550E4646B}"/>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4159233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8FA3-D821-4F10-BB45-868BAC3EF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E984-4192-4D11-BEDA-4D923BBF932B}"/>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4" name="Footer Placeholder 3">
            <a:extLst>
              <a:ext uri="{FF2B5EF4-FFF2-40B4-BE49-F238E27FC236}">
                <a16:creationId xmlns:a16="http://schemas.microsoft.com/office/drawing/2014/main" id="{7496EF86-8D4E-46E4-82A3-EDE235C079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1EFD9E-B9B2-40A2-A099-39068C9C1040}"/>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2806256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DAA48-F1CA-425B-8DC7-E3D905EF30CD}"/>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3" name="Footer Placeholder 2">
            <a:extLst>
              <a:ext uri="{FF2B5EF4-FFF2-40B4-BE49-F238E27FC236}">
                <a16:creationId xmlns:a16="http://schemas.microsoft.com/office/drawing/2014/main" id="{687CD27A-4E49-411A-AA5E-4606FDE360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AB8A9-BB72-4DA1-AF4C-E7EB6A851EBD}"/>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166278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F1A7-6546-4E98-87C4-217E39BE8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52804-DBA5-4205-872A-9F7015CAF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FD9F95-70E8-49C0-B1C4-765BAF2C2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73F2E-5E70-42B4-982C-BC74F9088AE1}"/>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6" name="Footer Placeholder 5">
            <a:extLst>
              <a:ext uri="{FF2B5EF4-FFF2-40B4-BE49-F238E27FC236}">
                <a16:creationId xmlns:a16="http://schemas.microsoft.com/office/drawing/2014/main" id="{B67B8B1A-4FF1-4132-9A43-684F84309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8FE48-57F9-4CD7-AB7B-34F9052BAA3C}"/>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38855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523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9466-2D89-4197-9396-29196DAA7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D8334-7D58-4E4A-80DC-4E2D6B202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6E7187-729C-4CE4-B0D5-9D792756E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CD0F3-C70D-4FB0-9EA6-BC72F0B5F5C2}"/>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6" name="Footer Placeholder 5">
            <a:extLst>
              <a:ext uri="{FF2B5EF4-FFF2-40B4-BE49-F238E27FC236}">
                <a16:creationId xmlns:a16="http://schemas.microsoft.com/office/drawing/2014/main" id="{588444F5-C462-4941-B746-F8085C9DE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C76D7-8B90-4E88-AE56-2840B4733088}"/>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1330606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66F2-5FE5-40AE-8183-0614DE5CB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4AF94D-9135-4BC9-A68A-64306B783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1A33C-B4DA-4399-8A50-FD83790B043E}"/>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5" name="Footer Placeholder 4">
            <a:extLst>
              <a:ext uri="{FF2B5EF4-FFF2-40B4-BE49-F238E27FC236}">
                <a16:creationId xmlns:a16="http://schemas.microsoft.com/office/drawing/2014/main" id="{02721E11-AEC8-4D22-887D-DF489E772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722A6-513C-4946-A34F-A545CFB571CF}"/>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3287044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05946-2C49-4F4B-A207-825A901AF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45323-AC4A-43EE-BF04-C0D1D3DF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8FFFA-E053-4773-8626-8A0ACF237A98}"/>
              </a:ext>
            </a:extLst>
          </p:cNvPr>
          <p:cNvSpPr>
            <a:spLocks noGrp="1"/>
          </p:cNvSpPr>
          <p:nvPr>
            <p:ph type="dt" sz="half" idx="10"/>
          </p:nvPr>
        </p:nvSpPr>
        <p:spPr/>
        <p:txBody>
          <a:bodyPr/>
          <a:lstStyle/>
          <a:p>
            <a:fld id="{8299E8B0-E2AA-49C7-B02B-5E7BA966BDFE}" type="datetimeFigureOut">
              <a:rPr lang="en-US" smtClean="0"/>
              <a:t>3/11/2025</a:t>
            </a:fld>
            <a:endParaRPr lang="en-US"/>
          </a:p>
        </p:txBody>
      </p:sp>
      <p:sp>
        <p:nvSpPr>
          <p:cNvPr id="5" name="Footer Placeholder 4">
            <a:extLst>
              <a:ext uri="{FF2B5EF4-FFF2-40B4-BE49-F238E27FC236}">
                <a16:creationId xmlns:a16="http://schemas.microsoft.com/office/drawing/2014/main" id="{256F54ED-D358-4F89-9EBD-25A485A67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88E90-29C4-4AF8-9E6A-5F05729599C3}"/>
              </a:ext>
            </a:extLst>
          </p:cNvPr>
          <p:cNvSpPr>
            <a:spLocks noGrp="1"/>
          </p:cNvSpPr>
          <p:nvPr>
            <p:ph type="sldNum" sz="quarter" idx="12"/>
          </p:nvPr>
        </p:nvSpPr>
        <p:spPr/>
        <p:txBody>
          <a:bodyPr/>
          <a:lstStyle/>
          <a:p>
            <a:fld id="{2AD57401-F90B-4AD2-8F12-2C193FA510C6}" type="slidenum">
              <a:rPr lang="en-US" smtClean="0"/>
              <a:t>‹#›</a:t>
            </a:fld>
            <a:endParaRPr lang="en-US"/>
          </a:p>
        </p:txBody>
      </p:sp>
    </p:spTree>
    <p:extLst>
      <p:ext uri="{BB962C8B-B14F-4D97-AF65-F5344CB8AC3E}">
        <p14:creationId xmlns:p14="http://schemas.microsoft.com/office/powerpoint/2010/main" val="3244185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w/ Footnote">
    <p:spTree>
      <p:nvGrpSpPr>
        <p:cNvPr id="1" name=""/>
        <p:cNvGrpSpPr/>
        <p:nvPr/>
      </p:nvGrpSpPr>
      <p:grpSpPr>
        <a:xfrm>
          <a:off x="0" y="0"/>
          <a:ext cx="0" cy="0"/>
          <a:chOff x="0" y="0"/>
          <a:chExt cx="0" cy="0"/>
        </a:xfrm>
      </p:grpSpPr>
      <p:sp>
        <p:nvSpPr>
          <p:cNvPr id="11" name="Text Placeholder 10"/>
          <p:cNvSpPr>
            <a:spLocks noGrp="1"/>
          </p:cNvSpPr>
          <p:nvPr>
            <p:ph type="body" sz="quarter" idx="17" hasCustomPrompt="1"/>
          </p:nvPr>
        </p:nvSpPr>
        <p:spPr>
          <a:xfrm>
            <a:off x="1307531" y="6062928"/>
            <a:ext cx="5721920" cy="581010"/>
          </a:xfrm>
          <a:prstGeom prst="rect">
            <a:avLst/>
          </a:prstGeom>
        </p:spPr>
        <p:txBody>
          <a:bodyPr tIns="91440">
            <a:noAutofit/>
          </a:bodyPr>
          <a:lstStyle>
            <a:lvl1pPr marL="0" indent="0" algn="l">
              <a:buNone/>
              <a:defRPr sz="1000" baseline="0">
                <a:solidFill>
                  <a:schemeClr val="tx1">
                    <a:lumMod val="75000"/>
                    <a:lumOff val="2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footnote content goes here. To place footnotes on additional slides, copy and paste this footnote onto those slides.</a:t>
            </a:r>
          </a:p>
        </p:txBody>
      </p:sp>
      <p:sp>
        <p:nvSpPr>
          <p:cNvPr id="8" name="Slide Number Placeholder 8">
            <a:extLst>
              <a:ext uri="{FF2B5EF4-FFF2-40B4-BE49-F238E27FC236}">
                <a16:creationId xmlns:a16="http://schemas.microsoft.com/office/drawing/2014/main" id="{691A5427-DB1D-F143-A86C-104FEB50021D}"/>
              </a:ext>
            </a:extLst>
          </p:cNvPr>
          <p:cNvSpPr>
            <a:spLocks noGrp="1"/>
          </p:cNvSpPr>
          <p:nvPr>
            <p:ph type="sldNum" sz="quarter" idx="16"/>
          </p:nvPr>
        </p:nvSpPr>
        <p:spPr>
          <a:xfrm>
            <a:off x="11544952" y="6166751"/>
            <a:ext cx="355119" cy="182880"/>
          </a:xfrm>
        </p:spPr>
        <p:txBody>
          <a:bodyPr/>
          <a:lstStyle/>
          <a:p>
            <a:fld id="{34971C27-C87E-45F4-8EEB-007BFB32C23B}" type="slidenum">
              <a:rPr lang="en-US" smtClean="0"/>
              <a:pPr/>
              <a:t>‹#›</a:t>
            </a:fld>
            <a:endParaRPr lang="en-US" dirty="0"/>
          </a:p>
        </p:txBody>
      </p:sp>
      <p:sp>
        <p:nvSpPr>
          <p:cNvPr id="6" name="Content Placeholder 6">
            <a:extLst>
              <a:ext uri="{FF2B5EF4-FFF2-40B4-BE49-F238E27FC236}">
                <a16:creationId xmlns:a16="http://schemas.microsoft.com/office/drawing/2014/main" id="{D610636D-7196-EE47-AD8B-090073B425DF}"/>
              </a:ext>
            </a:extLst>
          </p:cNvPr>
          <p:cNvSpPr>
            <a:spLocks noGrp="1"/>
          </p:cNvSpPr>
          <p:nvPr>
            <p:ph sz="quarter" idx="13"/>
          </p:nvPr>
        </p:nvSpPr>
        <p:spPr>
          <a:xfrm>
            <a:off x="1307530" y="1795463"/>
            <a:ext cx="9231778" cy="3966359"/>
          </a:xfrm>
          <a:prstGeom prst="rect">
            <a:avLst/>
          </a:prstGeom>
        </p:spPr>
        <p:txBody>
          <a:bodyPr/>
          <a:lstStyle>
            <a:lvl4pPr>
              <a:spcBef>
                <a:spcPts val="0"/>
              </a:spcBef>
              <a:defRPr/>
            </a:lvl4pPr>
            <a:lvl5pPr>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8190C09F-3611-9349-BBBD-09398FCCE526}"/>
              </a:ext>
            </a:extLst>
          </p:cNvPr>
          <p:cNvSpPr>
            <a:spLocks noGrp="1"/>
          </p:cNvSpPr>
          <p:nvPr>
            <p:ph type="title"/>
          </p:nvPr>
        </p:nvSpPr>
        <p:spPr>
          <a:xfrm>
            <a:off x="1307530" y="566898"/>
            <a:ext cx="10360246" cy="346449"/>
          </a:xfrm>
          <a:prstGeom prst="rect">
            <a:avLst/>
          </a:prstGeom>
        </p:spPr>
        <p:txBody>
          <a:bodyPr vert="horz" lIns="0" tIns="0" rIns="0" bIns="0" rtlCol="0" anchor="t" anchorCtr="0">
            <a:noAutofit/>
          </a:bodyPr>
          <a:lstStyle/>
          <a:p>
            <a:r>
              <a:rPr lang="en-US" dirty="0"/>
              <a:t>Slide Title, Georgia Bold 34 </a:t>
            </a:r>
            <a:r>
              <a:rPr lang="en-US" dirty="0" err="1"/>
              <a:t>pt</a:t>
            </a:r>
            <a:endParaRPr lang="en-US" dirty="0"/>
          </a:p>
        </p:txBody>
      </p:sp>
    </p:spTree>
    <p:extLst>
      <p:ext uri="{BB962C8B-B14F-4D97-AF65-F5344CB8AC3E}">
        <p14:creationId xmlns:p14="http://schemas.microsoft.com/office/powerpoint/2010/main" val="8483983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76" y="365125"/>
            <a:ext cx="12188824"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49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6456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06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BC6DFAD-5A97-B698-9A00-640548127D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575" y="2438400"/>
            <a:ext cx="601662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32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179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4">
            <a:extLst>
              <a:ext uri="{FF2B5EF4-FFF2-40B4-BE49-F238E27FC236}">
                <a16:creationId xmlns:a16="http://schemas.microsoft.com/office/drawing/2014/main" id="{A3372339-B7C3-DC37-A7C2-6C0EAE725131}"/>
              </a:ext>
            </a:extLst>
          </p:cNvPr>
          <p:cNvGrpSpPr>
            <a:grpSpLocks/>
          </p:cNvGrpSpPr>
          <p:nvPr userDrawn="1"/>
        </p:nvGrpSpPr>
        <p:grpSpPr bwMode="auto">
          <a:xfrm>
            <a:off x="9601200" y="4648200"/>
            <a:ext cx="2590800" cy="2209800"/>
            <a:chOff x="9601200" y="4648200"/>
            <a:chExt cx="2590801" cy="2209800"/>
          </a:xfrm>
        </p:grpSpPr>
        <p:pic>
          <p:nvPicPr>
            <p:cNvPr id="1029" name="Picture 6">
              <a:extLst>
                <a:ext uri="{FF2B5EF4-FFF2-40B4-BE49-F238E27FC236}">
                  <a16:creationId xmlns:a16="http://schemas.microsoft.com/office/drawing/2014/main" id="{96F69FC4-F8A3-08DA-80DA-B648448354F9}"/>
                </a:ext>
              </a:extLst>
            </p:cNvPr>
            <p:cNvPicPr>
              <a:picLocks noChangeAspect="1"/>
            </p:cNvPicPr>
            <p:nvPr userDrawn="1"/>
          </p:nvPicPr>
          <p:blipFill>
            <a:blip r:embed="rId33">
              <a:extLst>
                <a:ext uri="{28A0092B-C50C-407E-A947-70E740481C1C}">
                  <a14:useLocalDpi xmlns:a14="http://schemas.microsoft.com/office/drawing/2010/main" val="0"/>
                </a:ext>
              </a:extLst>
            </a:blip>
            <a:srcRect r="11935" b="19354"/>
            <a:stretch>
              <a:fillRect/>
            </a:stretch>
          </p:blipFill>
          <p:spPr bwMode="auto">
            <a:xfrm>
              <a:off x="10058401" y="4953000"/>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95CE348-B2BE-DAB6-1AA7-E479345321BE}"/>
                </a:ext>
              </a:extLst>
            </p:cNvPr>
            <p:cNvSpPr/>
            <p:nvPr userDrawn="1"/>
          </p:nvSpPr>
          <p:spPr>
            <a:xfrm>
              <a:off x="9601200" y="4648200"/>
              <a:ext cx="2590801" cy="22098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27" name="Title Placeholder 1">
            <a:extLst>
              <a:ext uri="{FF2B5EF4-FFF2-40B4-BE49-F238E27FC236}">
                <a16:creationId xmlns:a16="http://schemas.microsoft.com/office/drawing/2014/main" id="{B2B9CBC7-54D6-8BC0-4E00-E0EF44DA080A}"/>
              </a:ext>
            </a:extLst>
          </p:cNvPr>
          <p:cNvSpPr>
            <a:spLocks noGrp="1"/>
          </p:cNvSpPr>
          <p:nvPr>
            <p:ph type="title"/>
          </p:nvPr>
        </p:nvSpPr>
        <p:spPr bwMode="auto">
          <a:xfrm>
            <a:off x="0" y="228600"/>
            <a:ext cx="12192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DE8B413F-9698-E844-C2A7-BF965540CCC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721471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89" r:id="rId28"/>
    <p:sldLayoutId id="2147483691" r:id="rId29"/>
    <p:sldLayoutId id="2147483692" r:id="rId30"/>
    <p:sldLayoutId id="2147483693" r:id="rId31"/>
  </p:sldLayoutIdLst>
  <p:txStyles>
    <p:titleStyle>
      <a:lvl1pPr algn="ctr" rtl="0" eaLnBrk="0" fontAlgn="base" hangingPunct="0">
        <a:lnSpc>
          <a:spcPct val="90000"/>
        </a:lnSpc>
        <a:spcBef>
          <a:spcPct val="0"/>
        </a:spcBef>
        <a:spcAft>
          <a:spcPct val="0"/>
        </a:spcAft>
        <a:defRPr sz="5400" kern="1200">
          <a:solidFill>
            <a:schemeClr val="bg2"/>
          </a:solidFill>
          <a:latin typeface="Arial" panose="020B0604020202020204" pitchFamily="34" charset="0"/>
          <a:ea typeface="+mj-ea"/>
          <a:cs typeface="Arial" panose="020B0604020202020204" pitchFamily="34" charset="0"/>
        </a:defRPr>
      </a:lvl1pPr>
      <a:lvl2pPr algn="ctr" rtl="0" eaLnBrk="0" fontAlgn="base" hangingPunct="0">
        <a:lnSpc>
          <a:spcPct val="90000"/>
        </a:lnSpc>
        <a:spcBef>
          <a:spcPct val="0"/>
        </a:spcBef>
        <a:spcAft>
          <a:spcPct val="0"/>
        </a:spcAft>
        <a:defRPr sz="5400">
          <a:solidFill>
            <a:schemeClr val="bg2"/>
          </a:solidFill>
          <a:latin typeface="Arial" pitchFamily="34" charset="0"/>
          <a:cs typeface="Arial" pitchFamily="34" charset="0"/>
        </a:defRPr>
      </a:lvl2pPr>
      <a:lvl3pPr algn="ctr" rtl="0" eaLnBrk="0" fontAlgn="base" hangingPunct="0">
        <a:lnSpc>
          <a:spcPct val="90000"/>
        </a:lnSpc>
        <a:spcBef>
          <a:spcPct val="0"/>
        </a:spcBef>
        <a:spcAft>
          <a:spcPct val="0"/>
        </a:spcAft>
        <a:defRPr sz="5400">
          <a:solidFill>
            <a:schemeClr val="bg2"/>
          </a:solidFill>
          <a:latin typeface="Arial" pitchFamily="34" charset="0"/>
          <a:cs typeface="Arial" pitchFamily="34" charset="0"/>
        </a:defRPr>
      </a:lvl3pPr>
      <a:lvl4pPr algn="ctr" rtl="0" eaLnBrk="0" fontAlgn="base" hangingPunct="0">
        <a:lnSpc>
          <a:spcPct val="90000"/>
        </a:lnSpc>
        <a:spcBef>
          <a:spcPct val="0"/>
        </a:spcBef>
        <a:spcAft>
          <a:spcPct val="0"/>
        </a:spcAft>
        <a:defRPr sz="5400">
          <a:solidFill>
            <a:schemeClr val="bg2"/>
          </a:solidFill>
          <a:latin typeface="Arial" pitchFamily="34" charset="0"/>
          <a:cs typeface="Arial" pitchFamily="34" charset="0"/>
        </a:defRPr>
      </a:lvl4pPr>
      <a:lvl5pPr algn="ctr" rtl="0" eaLnBrk="0" fontAlgn="base" hangingPunct="0">
        <a:lnSpc>
          <a:spcPct val="90000"/>
        </a:lnSpc>
        <a:spcBef>
          <a:spcPct val="0"/>
        </a:spcBef>
        <a:spcAft>
          <a:spcPct val="0"/>
        </a:spcAft>
        <a:defRPr sz="5400">
          <a:solidFill>
            <a:schemeClr val="bg2"/>
          </a:solidFill>
          <a:latin typeface="Arial" pitchFamily="34" charset="0"/>
          <a:cs typeface="Arial" pitchFamily="34" charset="0"/>
        </a:defRPr>
      </a:lvl5pPr>
      <a:lvl6pPr marL="457200" algn="ctr" rtl="0" fontAlgn="base">
        <a:lnSpc>
          <a:spcPct val="90000"/>
        </a:lnSpc>
        <a:spcBef>
          <a:spcPct val="0"/>
        </a:spcBef>
        <a:spcAft>
          <a:spcPct val="0"/>
        </a:spcAft>
        <a:defRPr sz="5400">
          <a:solidFill>
            <a:schemeClr val="bg2"/>
          </a:solidFill>
          <a:latin typeface="Arial" pitchFamily="34" charset="0"/>
          <a:cs typeface="Arial" pitchFamily="34" charset="0"/>
        </a:defRPr>
      </a:lvl6pPr>
      <a:lvl7pPr marL="914400" algn="ctr" rtl="0" fontAlgn="base">
        <a:lnSpc>
          <a:spcPct val="90000"/>
        </a:lnSpc>
        <a:spcBef>
          <a:spcPct val="0"/>
        </a:spcBef>
        <a:spcAft>
          <a:spcPct val="0"/>
        </a:spcAft>
        <a:defRPr sz="5400">
          <a:solidFill>
            <a:schemeClr val="bg2"/>
          </a:solidFill>
          <a:latin typeface="Arial" pitchFamily="34" charset="0"/>
          <a:cs typeface="Arial" pitchFamily="34" charset="0"/>
        </a:defRPr>
      </a:lvl7pPr>
      <a:lvl8pPr marL="1371600" algn="ctr" rtl="0" fontAlgn="base">
        <a:lnSpc>
          <a:spcPct val="90000"/>
        </a:lnSpc>
        <a:spcBef>
          <a:spcPct val="0"/>
        </a:spcBef>
        <a:spcAft>
          <a:spcPct val="0"/>
        </a:spcAft>
        <a:defRPr sz="5400">
          <a:solidFill>
            <a:schemeClr val="bg2"/>
          </a:solidFill>
          <a:latin typeface="Arial" pitchFamily="34" charset="0"/>
          <a:cs typeface="Arial" pitchFamily="34" charset="0"/>
        </a:defRPr>
      </a:lvl8pPr>
      <a:lvl9pPr marL="1828800" algn="ctr" rtl="0" fontAlgn="base">
        <a:lnSpc>
          <a:spcPct val="90000"/>
        </a:lnSpc>
        <a:spcBef>
          <a:spcPct val="0"/>
        </a:spcBef>
        <a:spcAft>
          <a:spcPct val="0"/>
        </a:spcAft>
        <a:defRPr sz="5400">
          <a:solidFill>
            <a:schemeClr val="bg2"/>
          </a:solidFill>
          <a:latin typeface="Arial" pitchFamily="34" charset="0"/>
          <a:cs typeface="Arial" pitchFamily="34" charset="0"/>
        </a:defRPr>
      </a:lvl9pPr>
    </p:titleStyle>
    <p:bodyStyle>
      <a:lvl1pPr marL="457200" indent="-457200" algn="l" rtl="0" eaLnBrk="0" fontAlgn="base" hangingPunct="0">
        <a:lnSpc>
          <a:spcPct val="90000"/>
        </a:lnSpc>
        <a:spcBef>
          <a:spcPts val="1000"/>
        </a:spcBef>
        <a:spcAft>
          <a:spcPct val="0"/>
        </a:spcAft>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rtl="0" eaLnBrk="0" fontAlgn="base" hangingPunct="0">
        <a:lnSpc>
          <a:spcPct val="90000"/>
        </a:lnSpc>
        <a:spcBef>
          <a:spcPts val="500"/>
        </a:spcBef>
        <a:spcAft>
          <a:spcPct val="0"/>
        </a:spcAft>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rtl="0" eaLnBrk="0" fontAlgn="base" hangingPunct="0">
        <a:lnSpc>
          <a:spcPct val="90000"/>
        </a:lnSpc>
        <a:spcBef>
          <a:spcPts val="500"/>
        </a:spcBef>
        <a:spcAft>
          <a:spcPct val="0"/>
        </a:spcAft>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rtl="0" eaLnBrk="0" fontAlgn="base" hangingPunct="0">
        <a:lnSpc>
          <a:spcPct val="90000"/>
        </a:lnSpc>
        <a:spcBef>
          <a:spcPts val="500"/>
        </a:spcBef>
        <a:spcAft>
          <a:spcPct val="0"/>
        </a:spcAft>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rtl="0" eaLnBrk="0" fontAlgn="base" hangingPunct="0">
        <a:lnSpc>
          <a:spcPct val="90000"/>
        </a:lnSpc>
        <a:spcBef>
          <a:spcPts val="500"/>
        </a:spcBef>
        <a:spcAft>
          <a:spcPct val="0"/>
        </a:spcAft>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C8083-1F19-481E-8324-2F3FA3FAC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C2D4B-5210-4D5D-B940-5F18C2425F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24971-94E0-47CD-A8F9-FB8EB7B0C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9E8B0-E2AA-49C7-B02B-5E7BA966BDFE}" type="datetimeFigureOut">
              <a:rPr lang="en-US" smtClean="0"/>
              <a:t>3/11/2025</a:t>
            </a:fld>
            <a:endParaRPr lang="en-US"/>
          </a:p>
        </p:txBody>
      </p:sp>
      <p:sp>
        <p:nvSpPr>
          <p:cNvPr id="5" name="Footer Placeholder 4">
            <a:extLst>
              <a:ext uri="{FF2B5EF4-FFF2-40B4-BE49-F238E27FC236}">
                <a16:creationId xmlns:a16="http://schemas.microsoft.com/office/drawing/2014/main" id="{1D0C0929-BACA-485F-AAD8-A7BD89912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F475C2-3A5B-4F97-A3D8-B81BEB6AF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57401-F90B-4AD2-8F12-2C193FA510C6}" type="slidenum">
              <a:rPr lang="en-US" smtClean="0"/>
              <a:t>‹#›</a:t>
            </a:fld>
            <a:endParaRPr lang="en-US"/>
          </a:p>
        </p:txBody>
      </p:sp>
    </p:spTree>
    <p:extLst>
      <p:ext uri="{BB962C8B-B14F-4D97-AF65-F5344CB8AC3E}">
        <p14:creationId xmlns:p14="http://schemas.microsoft.com/office/powerpoint/2010/main" val="21580964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hellolingo.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hellolingo.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telo.com/en-u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hyperlink" Target="mailto:isaacsd@ccf.or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098B16A2-8619-93E8-0B28-F4B43309B202}"/>
              </a:ext>
            </a:extLst>
          </p:cNvPr>
          <p:cNvSpPr>
            <a:spLocks noGrp="1"/>
          </p:cNvSpPr>
          <p:nvPr>
            <p:ph type="ctrTitle"/>
          </p:nvPr>
        </p:nvSpPr>
        <p:spPr>
          <a:xfrm>
            <a:off x="536222" y="370241"/>
            <a:ext cx="10374488" cy="2387600"/>
          </a:xfrm>
        </p:spPr>
        <p:txBody>
          <a:bodyPr/>
          <a:lstStyle/>
          <a:p>
            <a:pPr algn="ctr" eaLnBrk="1" hangingPunct="1"/>
            <a:r>
              <a:rPr lang="en-US" b="0" i="0" dirty="0">
                <a:solidFill>
                  <a:srgbClr val="222222"/>
                </a:solidFill>
                <a:effectLst/>
                <a:latin typeface="Arial" panose="020B0604020202020204" pitchFamily="34" charset="0"/>
              </a:rPr>
              <a:t>Innovations in Diabetes Care: 2025 ADA Standards and Pregnancy Updates</a:t>
            </a:r>
            <a:endParaRPr lang="en-US" altLang="en-US" dirty="0"/>
          </a:p>
        </p:txBody>
      </p:sp>
      <p:sp>
        <p:nvSpPr>
          <p:cNvPr id="184323" name="Subtitle 1">
            <a:extLst>
              <a:ext uri="{FF2B5EF4-FFF2-40B4-BE49-F238E27FC236}">
                <a16:creationId xmlns:a16="http://schemas.microsoft.com/office/drawing/2014/main" id="{B3067BA8-5B20-1794-FE59-33514CE792CA}"/>
              </a:ext>
            </a:extLst>
          </p:cNvPr>
          <p:cNvSpPr>
            <a:spLocks noGrp="1"/>
          </p:cNvSpPr>
          <p:nvPr>
            <p:ph type="subTitle" idx="1"/>
          </p:nvPr>
        </p:nvSpPr>
        <p:spPr>
          <a:xfrm>
            <a:off x="762000" y="3581400"/>
            <a:ext cx="8610600" cy="2387600"/>
          </a:xfrm>
        </p:spPr>
        <p:txBody>
          <a:bodyPr>
            <a:normAutofit fontScale="47500" lnSpcReduction="20000"/>
          </a:bodyPr>
          <a:lstStyle/>
          <a:p>
            <a:pPr eaLnBrk="1" hangingPunct="1"/>
            <a:r>
              <a:rPr lang="en-US" altLang="en-US" sz="5500" dirty="0"/>
              <a:t>Diana Isaacs, PharmD, BCPS, BC-ADM, BCACP CDCES, FADCES, FCCP</a:t>
            </a:r>
          </a:p>
          <a:p>
            <a:pPr eaLnBrk="1" hangingPunct="1"/>
            <a:r>
              <a:rPr lang="en-US" altLang="en-US" sz="5500" dirty="0"/>
              <a:t>Co-Director, Endocrine Disorders in Pregnancy</a:t>
            </a:r>
          </a:p>
          <a:p>
            <a:pPr eaLnBrk="1" hangingPunct="1"/>
            <a:r>
              <a:rPr lang="en-US" altLang="en-US" sz="5500" dirty="0"/>
              <a:t>Director, Education and Training in Technology </a:t>
            </a:r>
          </a:p>
          <a:p>
            <a:pPr eaLnBrk="1" hangingPunct="1"/>
            <a:r>
              <a:rPr lang="en-US" altLang="en-US" sz="5500" dirty="0"/>
              <a:t>Endocrinology Medical Specialty Institute</a:t>
            </a:r>
          </a:p>
          <a:p>
            <a:pPr eaLnBrk="1" hangingPunct="1"/>
            <a:r>
              <a:rPr lang="en-US" altLang="en-US" sz="5500" dirty="0"/>
              <a:t>Cleveland Clinic </a:t>
            </a:r>
          </a:p>
          <a:p>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6D4D1-4B1D-75CB-7603-CD350E0038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03A6F7-7C5F-EA1A-06FB-9A20F634AA97}"/>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10</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5D94152-EB6F-8F46-2FE7-DC1E7ECDE417}"/>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
        <p:nvSpPr>
          <p:cNvPr id="2" name="TextBox 1">
            <a:extLst>
              <a:ext uri="{FF2B5EF4-FFF2-40B4-BE49-F238E27FC236}">
                <a16:creationId xmlns:a16="http://schemas.microsoft.com/office/drawing/2014/main" id="{4A666DD5-052C-0D8C-F2D0-AD4953EA59BE}"/>
              </a:ext>
            </a:extLst>
          </p:cNvPr>
          <p:cNvSpPr txBox="1">
            <a:spLocks noChangeArrowheads="1"/>
          </p:cNvSpPr>
          <p:nvPr/>
        </p:nvSpPr>
        <p:spPr bwMode="auto">
          <a:xfrm>
            <a:off x="0" y="626851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Comprehensive Medical Evaluation and Assessment of Comorbidities: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1):S59-S85</a:t>
            </a:r>
          </a:p>
        </p:txBody>
      </p:sp>
      <p:pic>
        <p:nvPicPr>
          <p:cNvPr id="9" name="Picture 8">
            <a:extLst>
              <a:ext uri="{FF2B5EF4-FFF2-40B4-BE49-F238E27FC236}">
                <a16:creationId xmlns:a16="http://schemas.microsoft.com/office/drawing/2014/main" id="{4F746DAF-119C-EDD0-2EEB-4A40090736B6}"/>
              </a:ext>
            </a:extLst>
          </p:cNvPr>
          <p:cNvPicPr>
            <a:picLocks noChangeAspect="1"/>
          </p:cNvPicPr>
          <p:nvPr/>
        </p:nvPicPr>
        <p:blipFill>
          <a:blip r:embed="rId2"/>
          <a:stretch>
            <a:fillRect/>
          </a:stretch>
        </p:blipFill>
        <p:spPr>
          <a:xfrm>
            <a:off x="369622" y="283646"/>
            <a:ext cx="9726878" cy="6042454"/>
          </a:xfrm>
          <a:prstGeom prst="rect">
            <a:avLst/>
          </a:prstGeom>
        </p:spPr>
      </p:pic>
    </p:spTree>
    <p:extLst>
      <p:ext uri="{BB962C8B-B14F-4D97-AF65-F5344CB8AC3E}">
        <p14:creationId xmlns:p14="http://schemas.microsoft.com/office/powerpoint/2010/main" val="216213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4BFF-7C37-8FA9-90B0-846F8CDA0723}"/>
              </a:ext>
            </a:extLst>
          </p:cNvPr>
          <p:cNvSpPr>
            <a:spLocks noGrp="1"/>
          </p:cNvSpPr>
          <p:nvPr>
            <p:ph type="title"/>
          </p:nvPr>
        </p:nvSpPr>
        <p:spPr>
          <a:xfrm>
            <a:off x="0" y="228600"/>
            <a:ext cx="12192000" cy="2214563"/>
          </a:xfrm>
        </p:spPr>
        <p:txBody>
          <a:bodyPr/>
          <a:lstStyle/>
          <a:p>
            <a:r>
              <a:rPr lang="en-US" sz="3600" b="0" i="0" dirty="0">
                <a:solidFill>
                  <a:srgbClr val="222222"/>
                </a:solidFill>
                <a:effectLst/>
                <a:latin typeface="Arial" panose="020B0604020202020204" pitchFamily="34" charset="0"/>
              </a:rPr>
              <a:t>According to the 2025 ADA Standards of Care, which of the following medications is preferred if a patient has metabolic dysfunction–associated </a:t>
            </a:r>
            <a:r>
              <a:rPr lang="en-US" sz="3600" b="0" i="0" dirty="0" err="1">
                <a:solidFill>
                  <a:srgbClr val="222222"/>
                </a:solidFill>
                <a:effectLst/>
                <a:latin typeface="Arial" panose="020B0604020202020204" pitchFamily="34" charset="0"/>
              </a:rPr>
              <a:t>steatotic</a:t>
            </a:r>
            <a:r>
              <a:rPr lang="en-US" sz="3600" b="0" i="0" dirty="0">
                <a:solidFill>
                  <a:srgbClr val="222222"/>
                </a:solidFill>
                <a:effectLst/>
                <a:latin typeface="Arial" panose="020B0604020202020204" pitchFamily="34" charset="0"/>
              </a:rPr>
              <a:t> liver disease (MASLD)?</a:t>
            </a:r>
            <a:br>
              <a:rPr lang="en-US" sz="3200" b="0" i="0" dirty="0">
                <a:solidFill>
                  <a:srgbClr val="222222"/>
                </a:solidFill>
                <a:effectLst/>
                <a:latin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72ECE9E2-9A10-0A1A-D214-CDE959E8B762}"/>
              </a:ext>
            </a:extLst>
          </p:cNvPr>
          <p:cNvSpPr>
            <a:spLocks noGrp="1"/>
          </p:cNvSpPr>
          <p:nvPr>
            <p:ph idx="1"/>
          </p:nvPr>
        </p:nvSpPr>
        <p:spPr>
          <a:xfrm>
            <a:off x="838200" y="2867377"/>
            <a:ext cx="10515600" cy="2214563"/>
          </a:xfrm>
        </p:spPr>
        <p:txBody>
          <a:bodyPr/>
          <a:lstStyle/>
          <a:p>
            <a:pPr marL="885825" indent="-742950" algn="l">
              <a:buFont typeface="+mj-lt"/>
              <a:buAutoNum type="alphaUcPeriod"/>
            </a:pPr>
            <a:r>
              <a:rPr lang="en-US" b="0" i="0" dirty="0">
                <a:solidFill>
                  <a:srgbClr val="222222"/>
                </a:solidFill>
                <a:effectLst/>
                <a:latin typeface="Arial" panose="020B0604020202020204" pitchFamily="34" charset="0"/>
              </a:rPr>
              <a:t>Sitagliptin</a:t>
            </a:r>
          </a:p>
          <a:p>
            <a:pPr marL="885825" indent="-742950" algn="l">
              <a:buFont typeface="+mj-lt"/>
              <a:buAutoNum type="alphaUcPeriod"/>
            </a:pPr>
            <a:r>
              <a:rPr lang="en-US" i="0" dirty="0">
                <a:solidFill>
                  <a:srgbClr val="222222"/>
                </a:solidFill>
                <a:effectLst/>
                <a:latin typeface="Arial" panose="020B0604020202020204" pitchFamily="34" charset="0"/>
              </a:rPr>
              <a:t>Pioglitazone</a:t>
            </a:r>
          </a:p>
          <a:p>
            <a:pPr marL="885825" indent="-742950" algn="l">
              <a:buFont typeface="+mj-lt"/>
              <a:buAutoNum type="alphaUcPeriod"/>
            </a:pPr>
            <a:r>
              <a:rPr lang="en-US" b="0" i="0" dirty="0">
                <a:solidFill>
                  <a:srgbClr val="222222"/>
                </a:solidFill>
                <a:effectLst/>
                <a:latin typeface="Arial" panose="020B0604020202020204" pitchFamily="34" charset="0"/>
              </a:rPr>
              <a:t>Metformin</a:t>
            </a:r>
          </a:p>
          <a:p>
            <a:pPr marL="885825" indent="-742950" algn="l">
              <a:buFont typeface="+mj-lt"/>
              <a:buAutoNum type="alphaUcPeriod"/>
            </a:pPr>
            <a:r>
              <a:rPr lang="en-US" b="0" i="0" dirty="0">
                <a:solidFill>
                  <a:srgbClr val="222222"/>
                </a:solidFill>
                <a:effectLst/>
                <a:latin typeface="Arial" panose="020B0604020202020204" pitchFamily="34" charset="0"/>
              </a:rPr>
              <a:t>Glipizide</a:t>
            </a:r>
          </a:p>
          <a:p>
            <a:endParaRPr lang="en-US" dirty="0"/>
          </a:p>
        </p:txBody>
      </p:sp>
    </p:spTree>
    <p:extLst>
      <p:ext uri="{BB962C8B-B14F-4D97-AF65-F5344CB8AC3E}">
        <p14:creationId xmlns:p14="http://schemas.microsoft.com/office/powerpoint/2010/main" val="226667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D4641-5AFD-15FD-8E5F-3985E0EFA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63627-E614-8188-5F32-AA33C502B0EA}"/>
              </a:ext>
            </a:extLst>
          </p:cNvPr>
          <p:cNvSpPr>
            <a:spLocks noGrp="1"/>
          </p:cNvSpPr>
          <p:nvPr>
            <p:ph type="title"/>
          </p:nvPr>
        </p:nvSpPr>
        <p:spPr>
          <a:xfrm>
            <a:off x="0" y="228600"/>
            <a:ext cx="12192000" cy="2214563"/>
          </a:xfrm>
        </p:spPr>
        <p:txBody>
          <a:bodyPr/>
          <a:lstStyle/>
          <a:p>
            <a:r>
              <a:rPr lang="en-US" sz="3600" b="0" i="0" dirty="0">
                <a:solidFill>
                  <a:srgbClr val="222222"/>
                </a:solidFill>
                <a:effectLst/>
                <a:latin typeface="Arial" panose="020B0604020202020204" pitchFamily="34" charset="0"/>
              </a:rPr>
              <a:t>According to the 2025 ADA Standards of Care, which of the following medications is preferred if a patient has metabolic dysfunction–associated </a:t>
            </a:r>
            <a:r>
              <a:rPr lang="en-US" sz="3600" b="0" i="0" dirty="0" err="1">
                <a:solidFill>
                  <a:srgbClr val="222222"/>
                </a:solidFill>
                <a:effectLst/>
                <a:latin typeface="Arial" panose="020B0604020202020204" pitchFamily="34" charset="0"/>
              </a:rPr>
              <a:t>steatotic</a:t>
            </a:r>
            <a:r>
              <a:rPr lang="en-US" sz="3600" b="0" i="0" dirty="0">
                <a:solidFill>
                  <a:srgbClr val="222222"/>
                </a:solidFill>
                <a:effectLst/>
                <a:latin typeface="Arial" panose="020B0604020202020204" pitchFamily="34" charset="0"/>
              </a:rPr>
              <a:t> liver disease (MASLD)?</a:t>
            </a:r>
            <a:br>
              <a:rPr lang="en-US" sz="3200" b="0" i="0" dirty="0">
                <a:solidFill>
                  <a:srgbClr val="222222"/>
                </a:solidFill>
                <a:effectLst/>
                <a:latin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1D74320D-7B0F-75CF-9D5E-F22AC61BD92E}"/>
              </a:ext>
            </a:extLst>
          </p:cNvPr>
          <p:cNvSpPr>
            <a:spLocks noGrp="1"/>
          </p:cNvSpPr>
          <p:nvPr>
            <p:ph idx="1"/>
          </p:nvPr>
        </p:nvSpPr>
        <p:spPr>
          <a:xfrm>
            <a:off x="838200" y="2867377"/>
            <a:ext cx="10515600" cy="2214563"/>
          </a:xfrm>
        </p:spPr>
        <p:txBody>
          <a:bodyPr/>
          <a:lstStyle/>
          <a:p>
            <a:pPr marL="885825" indent="-742950" algn="l">
              <a:buFont typeface="+mj-lt"/>
              <a:buAutoNum type="alphaUcPeriod"/>
            </a:pPr>
            <a:r>
              <a:rPr lang="en-US" b="0" i="0" dirty="0">
                <a:solidFill>
                  <a:srgbClr val="222222"/>
                </a:solidFill>
                <a:effectLst/>
                <a:latin typeface="Arial" panose="020B0604020202020204" pitchFamily="34" charset="0"/>
              </a:rPr>
              <a:t>Sitagliptin</a:t>
            </a:r>
          </a:p>
          <a:p>
            <a:pPr marL="885825" indent="-742950" algn="l">
              <a:buFont typeface="+mj-lt"/>
              <a:buAutoNum type="alphaUcPeriod"/>
            </a:pPr>
            <a:r>
              <a:rPr lang="en-US" i="0" dirty="0">
                <a:solidFill>
                  <a:srgbClr val="222222"/>
                </a:solidFill>
                <a:effectLst/>
                <a:highlight>
                  <a:srgbClr val="FFFF00"/>
                </a:highlight>
                <a:latin typeface="Arial" panose="020B0604020202020204" pitchFamily="34" charset="0"/>
              </a:rPr>
              <a:t>Pioglitazone</a:t>
            </a:r>
          </a:p>
          <a:p>
            <a:pPr marL="885825" indent="-742950" algn="l">
              <a:buFont typeface="+mj-lt"/>
              <a:buAutoNum type="alphaUcPeriod"/>
            </a:pPr>
            <a:r>
              <a:rPr lang="en-US" b="0" i="0" dirty="0">
                <a:solidFill>
                  <a:srgbClr val="222222"/>
                </a:solidFill>
                <a:effectLst/>
                <a:latin typeface="Arial" panose="020B0604020202020204" pitchFamily="34" charset="0"/>
              </a:rPr>
              <a:t>Metformin</a:t>
            </a:r>
          </a:p>
          <a:p>
            <a:pPr marL="885825" indent="-742950" algn="l">
              <a:buFont typeface="+mj-lt"/>
              <a:buAutoNum type="alphaUcPeriod"/>
            </a:pPr>
            <a:r>
              <a:rPr lang="en-US" b="0" i="0" dirty="0">
                <a:solidFill>
                  <a:srgbClr val="222222"/>
                </a:solidFill>
                <a:effectLst/>
                <a:latin typeface="Arial" panose="020B0604020202020204" pitchFamily="34" charset="0"/>
              </a:rPr>
              <a:t>Glipizide</a:t>
            </a:r>
          </a:p>
          <a:p>
            <a:endParaRPr lang="en-US" dirty="0"/>
          </a:p>
        </p:txBody>
      </p:sp>
    </p:spTree>
    <p:extLst>
      <p:ext uri="{BB962C8B-B14F-4D97-AF65-F5344CB8AC3E}">
        <p14:creationId xmlns:p14="http://schemas.microsoft.com/office/powerpoint/2010/main" val="88701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178D-F55D-7E6C-A36E-486F718C69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4C65A-AE5F-CE78-3327-0C2169AB7DC0}"/>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13</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2854F39E-DA9E-CA4C-A916-0F3C60C6B177}"/>
              </a:ext>
            </a:extLst>
          </p:cNvPr>
          <p:cNvSpPr txBox="1"/>
          <p:nvPr/>
        </p:nvSpPr>
        <p:spPr>
          <a:xfrm>
            <a:off x="5136" y="6647"/>
            <a:ext cx="5866158"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5. Facilitating Positive Behaviors and Well-being to Improve Health Outcomes</a:t>
            </a:r>
          </a:p>
        </p:txBody>
      </p:sp>
      <p:sp>
        <p:nvSpPr>
          <p:cNvPr id="2" name="TextBox 1">
            <a:extLst>
              <a:ext uri="{FF2B5EF4-FFF2-40B4-BE49-F238E27FC236}">
                <a16:creationId xmlns:a16="http://schemas.microsoft.com/office/drawing/2014/main" id="{D7650204-C9D3-5349-ACF2-BB3FE904CCBD}"/>
              </a:ext>
            </a:extLst>
          </p:cNvPr>
          <p:cNvSpPr txBox="1">
            <a:spLocks noChangeArrowheads="1"/>
          </p:cNvSpPr>
          <p:nvPr/>
        </p:nvSpPr>
        <p:spPr bwMode="auto">
          <a:xfrm>
            <a:off x="0" y="626851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Facilitating Positive Heath Behaviors and Well-being to Improve Health Outcomes: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1):S86-S127</a:t>
            </a:r>
          </a:p>
        </p:txBody>
      </p:sp>
      <p:pic>
        <p:nvPicPr>
          <p:cNvPr id="6" name="Picture 5">
            <a:extLst>
              <a:ext uri="{FF2B5EF4-FFF2-40B4-BE49-F238E27FC236}">
                <a16:creationId xmlns:a16="http://schemas.microsoft.com/office/drawing/2014/main" id="{49A06A5B-F75F-1170-DCCC-A2F0321C4227}"/>
              </a:ext>
            </a:extLst>
          </p:cNvPr>
          <p:cNvPicPr>
            <a:picLocks noChangeAspect="1"/>
          </p:cNvPicPr>
          <p:nvPr/>
        </p:nvPicPr>
        <p:blipFill>
          <a:blip r:embed="rId2"/>
          <a:stretch>
            <a:fillRect/>
          </a:stretch>
        </p:blipFill>
        <p:spPr>
          <a:xfrm>
            <a:off x="60554" y="687907"/>
            <a:ext cx="6001386" cy="5317831"/>
          </a:xfrm>
          <a:prstGeom prst="rect">
            <a:avLst/>
          </a:prstGeom>
        </p:spPr>
      </p:pic>
      <p:pic>
        <p:nvPicPr>
          <p:cNvPr id="8" name="Picture 7">
            <a:extLst>
              <a:ext uri="{FF2B5EF4-FFF2-40B4-BE49-F238E27FC236}">
                <a16:creationId xmlns:a16="http://schemas.microsoft.com/office/drawing/2014/main" id="{595DBA36-7257-62F5-9766-B00EBACC4606}"/>
              </a:ext>
            </a:extLst>
          </p:cNvPr>
          <p:cNvPicPr>
            <a:picLocks noChangeAspect="1"/>
          </p:cNvPicPr>
          <p:nvPr/>
        </p:nvPicPr>
        <p:blipFill>
          <a:blip r:embed="rId3"/>
          <a:srcRect l="1171"/>
          <a:stretch/>
        </p:blipFill>
        <p:spPr>
          <a:xfrm>
            <a:off x="6152358" y="1738420"/>
            <a:ext cx="6024051" cy="2433529"/>
          </a:xfrm>
          <a:prstGeom prst="rect">
            <a:avLst/>
          </a:prstGeom>
        </p:spPr>
      </p:pic>
    </p:spTree>
    <p:extLst>
      <p:ext uri="{BB962C8B-B14F-4D97-AF65-F5344CB8AC3E}">
        <p14:creationId xmlns:p14="http://schemas.microsoft.com/office/powerpoint/2010/main" val="172945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5053C-FFAA-AAC4-D7F1-E23431CF7482}"/>
            </a:ext>
          </a:extLst>
        </p:cNvPr>
        <p:cNvGrpSpPr/>
        <p:nvPr/>
      </p:nvGrpSpPr>
      <p:grpSpPr>
        <a:xfrm>
          <a:off x="0" y="0"/>
          <a:ext cx="0" cy="0"/>
          <a:chOff x="0" y="0"/>
          <a:chExt cx="0" cy="0"/>
        </a:xfrm>
      </p:grpSpPr>
      <p:sp>
        <p:nvSpPr>
          <p:cNvPr id="5" name="TextBox 2">
            <a:extLst>
              <a:ext uri="{FF2B5EF4-FFF2-40B4-BE49-F238E27FC236}">
                <a16:creationId xmlns:a16="http://schemas.microsoft.com/office/drawing/2014/main" id="{07D08C01-54B7-7C5D-905D-5CE375843601}"/>
              </a:ext>
            </a:extLst>
          </p:cNvPr>
          <p:cNvSpPr txBox="1"/>
          <p:nvPr/>
        </p:nvSpPr>
        <p:spPr>
          <a:xfrm>
            <a:off x="5136" y="6647"/>
            <a:ext cx="2912977"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6. Glycemic Goals and Hypoglycemia</a:t>
            </a:r>
          </a:p>
        </p:txBody>
      </p:sp>
      <p:sp>
        <p:nvSpPr>
          <p:cNvPr id="2" name="TextBox 1">
            <a:extLst>
              <a:ext uri="{FF2B5EF4-FFF2-40B4-BE49-F238E27FC236}">
                <a16:creationId xmlns:a16="http://schemas.microsoft.com/office/drawing/2014/main" id="{172FE620-B055-1721-0310-C733431ADF45}"/>
              </a:ext>
            </a:extLst>
          </p:cNvPr>
          <p:cNvSpPr txBox="1">
            <a:spLocks noChangeArrowheads="1"/>
          </p:cNvSpPr>
          <p:nvPr/>
        </p:nvSpPr>
        <p:spPr bwMode="auto">
          <a:xfrm>
            <a:off x="0" y="626851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Glycemic Goals and Hypoglycemia: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1):S128-S145</a:t>
            </a:r>
          </a:p>
        </p:txBody>
      </p:sp>
      <p:pic>
        <p:nvPicPr>
          <p:cNvPr id="12" name="Picture 11">
            <a:extLst>
              <a:ext uri="{FF2B5EF4-FFF2-40B4-BE49-F238E27FC236}">
                <a16:creationId xmlns:a16="http://schemas.microsoft.com/office/drawing/2014/main" id="{F22D823A-CE2D-5EEC-D2A3-4C6767A5722C}"/>
              </a:ext>
            </a:extLst>
          </p:cNvPr>
          <p:cNvPicPr>
            <a:picLocks noChangeAspect="1"/>
          </p:cNvPicPr>
          <p:nvPr/>
        </p:nvPicPr>
        <p:blipFill>
          <a:blip r:embed="rId3"/>
          <a:stretch>
            <a:fillRect/>
          </a:stretch>
        </p:blipFill>
        <p:spPr>
          <a:xfrm>
            <a:off x="26722" y="419923"/>
            <a:ext cx="5698901" cy="5712311"/>
          </a:xfrm>
          <a:prstGeom prst="rect">
            <a:avLst/>
          </a:prstGeom>
        </p:spPr>
      </p:pic>
      <p:pic>
        <p:nvPicPr>
          <p:cNvPr id="14" name="Picture 13">
            <a:extLst>
              <a:ext uri="{FF2B5EF4-FFF2-40B4-BE49-F238E27FC236}">
                <a16:creationId xmlns:a16="http://schemas.microsoft.com/office/drawing/2014/main" id="{E51ED52C-4A22-8989-D597-35871F44B80E}"/>
              </a:ext>
            </a:extLst>
          </p:cNvPr>
          <p:cNvPicPr>
            <a:picLocks noChangeAspect="1"/>
          </p:cNvPicPr>
          <p:nvPr/>
        </p:nvPicPr>
        <p:blipFill>
          <a:blip r:embed="rId4"/>
          <a:stretch>
            <a:fillRect/>
          </a:stretch>
        </p:blipFill>
        <p:spPr>
          <a:xfrm>
            <a:off x="5823086" y="611466"/>
            <a:ext cx="6361432" cy="2350809"/>
          </a:xfrm>
          <a:prstGeom prst="rect">
            <a:avLst/>
          </a:prstGeom>
        </p:spPr>
      </p:pic>
      <p:sp>
        <p:nvSpPr>
          <p:cNvPr id="3" name="Content Placeholder 2">
            <a:extLst>
              <a:ext uri="{FF2B5EF4-FFF2-40B4-BE49-F238E27FC236}">
                <a16:creationId xmlns:a16="http://schemas.microsoft.com/office/drawing/2014/main" id="{CE589B37-678B-C1BD-63F5-D27E3F5633E9}"/>
              </a:ext>
            </a:extLst>
          </p:cNvPr>
          <p:cNvSpPr>
            <a:spLocks noGrp="1"/>
          </p:cNvSpPr>
          <p:nvPr>
            <p:ph idx="1"/>
          </p:nvPr>
        </p:nvSpPr>
        <p:spPr>
          <a:xfrm>
            <a:off x="6096000" y="3160393"/>
            <a:ext cx="5764478" cy="3184553"/>
          </a:xfrm>
        </p:spPr>
        <p:txBody>
          <a:bodyPr>
            <a:normAutofit/>
          </a:bodyPr>
          <a:lstStyle/>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6.1</a:t>
            </a:r>
            <a:r>
              <a:rPr lang="en-US" sz="2000" b="0" i="0" u="none" strike="noStrike" baseline="0" dirty="0">
                <a:solidFill>
                  <a:srgbClr val="000000"/>
                </a:solidFill>
                <a:latin typeface="Arial" panose="020B0604020202020204" pitchFamily="34" charset="0"/>
                <a:cs typeface="Arial" panose="020B0604020202020204" pitchFamily="34" charset="0"/>
              </a:rPr>
              <a:t> Assess glycemic status by A1C </a:t>
            </a:r>
            <a:r>
              <a:rPr lang="en-US" sz="2000" b="1" i="0" u="none" strike="noStrike" baseline="0" dirty="0">
                <a:solidFill>
                  <a:srgbClr val="C00000"/>
                </a:solidFill>
                <a:latin typeface="Arial" panose="020B0604020202020204" pitchFamily="34" charset="0"/>
                <a:cs typeface="Arial" panose="020B0604020202020204" pitchFamily="34" charset="0"/>
              </a:rPr>
              <a:t>A</a:t>
            </a:r>
            <a:r>
              <a:rPr lang="en-US" sz="2000" b="0" i="0" u="none" strike="noStrike" baseline="0" dirty="0">
                <a:solidFill>
                  <a:srgbClr val="000000"/>
                </a:solidFill>
                <a:latin typeface="Arial" panose="020B0604020202020204" pitchFamily="34" charset="0"/>
                <a:cs typeface="Arial" panose="020B0604020202020204" pitchFamily="34" charset="0"/>
              </a:rPr>
              <a:t> and/or CGM metrics such as TIR, TAR, TBR. </a:t>
            </a:r>
            <a:r>
              <a:rPr lang="en-US" sz="2000" b="1" i="0" u="none" strike="noStrike" baseline="0" dirty="0">
                <a:solidFill>
                  <a:srgbClr val="C00000"/>
                </a:solidFill>
                <a:latin typeface="Arial" panose="020B0604020202020204" pitchFamily="34" charset="0"/>
                <a:cs typeface="Arial" panose="020B0604020202020204" pitchFamily="34" charset="0"/>
              </a:rPr>
              <a:t>B</a:t>
            </a:r>
            <a:r>
              <a:rPr lang="en-US" sz="2000" b="0" i="0" u="none" strike="noStrike" baseline="0" dirty="0">
                <a:solidFill>
                  <a:srgbClr val="88161F"/>
                </a:solidFill>
                <a:latin typeface="Arial" panose="020B0604020202020204" pitchFamily="34" charset="0"/>
                <a:cs typeface="Arial" panose="020B0604020202020204" pitchFamily="34" charset="0"/>
              </a:rPr>
              <a:t> </a:t>
            </a:r>
            <a:r>
              <a:rPr lang="en-US" sz="2000" b="0" i="0" u="none" strike="noStrike" baseline="0" dirty="0" err="1">
                <a:solidFill>
                  <a:srgbClr val="000000"/>
                </a:solidFill>
                <a:latin typeface="Arial" panose="020B0604020202020204" pitchFamily="34" charset="0"/>
                <a:cs typeface="Arial" panose="020B0604020202020204" pitchFamily="34" charset="0"/>
              </a:rPr>
              <a:t>Fructosamine</a:t>
            </a:r>
            <a:r>
              <a:rPr lang="en-US" sz="2000" b="0" i="0" u="none" strike="noStrike" baseline="0" dirty="0">
                <a:solidFill>
                  <a:srgbClr val="000000"/>
                </a:solidFill>
                <a:latin typeface="Arial" panose="020B0604020202020204" pitchFamily="34" charset="0"/>
                <a:cs typeface="Arial" panose="020B0604020202020204" pitchFamily="34" charset="0"/>
              </a:rPr>
              <a:t> or CGM can be used for glycemic monitoring when an alternative to A1C is required. </a:t>
            </a:r>
            <a:r>
              <a:rPr lang="en-US" sz="2000" b="1" i="0" u="none" strike="noStrike" baseline="0" dirty="0">
                <a:solidFill>
                  <a:srgbClr val="C00000"/>
                </a:solidFill>
                <a:latin typeface="Arial" panose="020B0604020202020204" pitchFamily="34" charset="0"/>
                <a:cs typeface="Arial" panose="020B0604020202020204" pitchFamily="34" charset="0"/>
              </a:rPr>
              <a:t>B</a:t>
            </a:r>
          </a:p>
          <a:p>
            <a:pPr marL="0" indent="0">
              <a:buNone/>
            </a:pPr>
            <a:r>
              <a:rPr lang="en-US" sz="2000" b="1" i="0" u="none" strike="noStrike" baseline="0" dirty="0">
                <a:solidFill>
                  <a:srgbClr val="000000"/>
                </a:solidFill>
                <a:latin typeface="Arial" panose="020B0604020202020204" pitchFamily="34" charset="0"/>
                <a:cs typeface="Arial" panose="020B0604020202020204" pitchFamily="34" charset="0"/>
              </a:rPr>
              <a:t>6.14</a:t>
            </a:r>
            <a:r>
              <a:rPr lang="en-US" sz="2000" b="0" i="0" u="none" strike="noStrike" baseline="0" dirty="0">
                <a:solidFill>
                  <a:srgbClr val="000000"/>
                </a:solidFill>
                <a:latin typeface="Arial" panose="020B0604020202020204" pitchFamily="34" charset="0"/>
                <a:cs typeface="Arial" panose="020B0604020202020204" pitchFamily="34" charset="0"/>
              </a:rPr>
              <a:t> Use of CGM is beneficial and recommended for individuals at high risk for hypoglycemia. </a:t>
            </a:r>
            <a:r>
              <a:rPr lang="en-US" sz="2000" b="1" i="0" u="none" strike="noStrike" baseline="0" dirty="0">
                <a:solidFill>
                  <a:srgbClr val="C00000"/>
                </a:solidFill>
                <a:latin typeface="Arial" panose="020B0604020202020204" pitchFamily="34" charset="0"/>
                <a:cs typeface="Arial" panose="020B0604020202020204" pitchFamily="34" charset="0"/>
              </a:rPr>
              <a:t>A</a:t>
            </a:r>
          </a:p>
          <a:p>
            <a:pPr marL="0" indent="0" algn="l">
              <a:buNone/>
            </a:pP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52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B382-9468-BF1F-9C92-3C4D047C006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F12656A-3244-208A-940D-DA56D5956DBC}"/>
              </a:ext>
            </a:extLst>
          </p:cNvPr>
          <p:cNvPicPr>
            <a:picLocks noChangeAspect="1"/>
          </p:cNvPicPr>
          <p:nvPr/>
        </p:nvPicPr>
        <p:blipFill>
          <a:blip r:embed="rId2"/>
          <a:srcRect l="1277" t="1864"/>
          <a:stretch/>
        </p:blipFill>
        <p:spPr>
          <a:xfrm>
            <a:off x="1366787" y="127824"/>
            <a:ext cx="8816742" cy="6192437"/>
          </a:xfrm>
          <a:prstGeom prst="rect">
            <a:avLst/>
          </a:prstGeom>
        </p:spPr>
      </p:pic>
      <p:sp>
        <p:nvSpPr>
          <p:cNvPr id="4" name="Slide Number Placeholder 3">
            <a:extLst>
              <a:ext uri="{FF2B5EF4-FFF2-40B4-BE49-F238E27FC236}">
                <a16:creationId xmlns:a16="http://schemas.microsoft.com/office/drawing/2014/main" id="{37EC6868-7549-0B63-6AC0-C27AFE50A0C3}"/>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15</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3B28404-6F65-3573-D78D-6D00A05FDCAD}"/>
              </a:ext>
            </a:extLst>
          </p:cNvPr>
          <p:cNvSpPr txBox="1"/>
          <p:nvPr/>
        </p:nvSpPr>
        <p:spPr>
          <a:xfrm>
            <a:off x="5136" y="6647"/>
            <a:ext cx="2912977"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6. Glycemic Goals and Hypoglycemia</a:t>
            </a:r>
          </a:p>
        </p:txBody>
      </p:sp>
      <p:sp>
        <p:nvSpPr>
          <p:cNvPr id="7" name="TextBox 6">
            <a:extLst>
              <a:ext uri="{FF2B5EF4-FFF2-40B4-BE49-F238E27FC236}">
                <a16:creationId xmlns:a16="http://schemas.microsoft.com/office/drawing/2014/main" id="{061C3DC2-BC0D-1252-8738-44508FDE1BF2}"/>
              </a:ext>
            </a:extLst>
          </p:cNvPr>
          <p:cNvSpPr txBox="1">
            <a:spLocks noChangeArrowheads="1"/>
          </p:cNvSpPr>
          <p:nvPr/>
        </p:nvSpPr>
        <p:spPr bwMode="auto">
          <a:xfrm>
            <a:off x="0" y="626851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Glycemic Goals and Hypoglycemia: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1):S128-S145</a:t>
            </a:r>
          </a:p>
        </p:txBody>
      </p:sp>
    </p:spTree>
    <p:extLst>
      <p:ext uri="{BB962C8B-B14F-4D97-AF65-F5344CB8AC3E}">
        <p14:creationId xmlns:p14="http://schemas.microsoft.com/office/powerpoint/2010/main" val="252427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D8EF-6C56-54FB-52AD-8855C53DF6DE}"/>
              </a:ext>
            </a:extLst>
          </p:cNvPr>
          <p:cNvSpPr>
            <a:spLocks noGrp="1"/>
          </p:cNvSpPr>
          <p:nvPr>
            <p:ph type="ctrTitle"/>
          </p:nvPr>
        </p:nvSpPr>
        <p:spPr/>
        <p:txBody>
          <a:bodyPr/>
          <a:lstStyle/>
          <a:p>
            <a:r>
              <a:rPr lang="en-US" dirty="0"/>
              <a:t>Diabetes Technology </a:t>
            </a:r>
          </a:p>
        </p:txBody>
      </p:sp>
      <p:sp>
        <p:nvSpPr>
          <p:cNvPr id="3" name="Subtitle 2">
            <a:extLst>
              <a:ext uri="{FF2B5EF4-FFF2-40B4-BE49-F238E27FC236}">
                <a16:creationId xmlns:a16="http://schemas.microsoft.com/office/drawing/2014/main" id="{9561A28E-AB31-8A42-B627-85CCAB97E7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910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166C21C-5A6C-6B26-C32B-34778164C7EA}"/>
              </a:ext>
            </a:extLst>
          </p:cNvPr>
          <p:cNvSpPr>
            <a:spLocks noGrp="1"/>
          </p:cNvSpPr>
          <p:nvPr>
            <p:ph type="title"/>
          </p:nvPr>
        </p:nvSpPr>
        <p:spPr>
          <a:xfrm>
            <a:off x="533400" y="452438"/>
            <a:ext cx="10515600" cy="793750"/>
          </a:xfrm>
        </p:spPr>
        <p:txBody>
          <a:bodyPr>
            <a:normAutofit fontScale="90000"/>
          </a:bodyPr>
          <a:lstStyle/>
          <a:p>
            <a:pPr>
              <a:defRPr/>
            </a:pPr>
            <a:r>
              <a:rPr lang="en-US" altLang="en-US" dirty="0"/>
              <a:t>Personal CGM Options (Rx)</a:t>
            </a:r>
            <a:endParaRPr lang="en-US" altLang="en-US" i="1" dirty="0"/>
          </a:p>
        </p:txBody>
      </p:sp>
      <p:sp>
        <p:nvSpPr>
          <p:cNvPr id="16" name="Content Placeholder 5">
            <a:extLst>
              <a:ext uri="{FF2B5EF4-FFF2-40B4-BE49-F238E27FC236}">
                <a16:creationId xmlns:a16="http://schemas.microsoft.com/office/drawing/2014/main" id="{A8181395-9472-1ADE-72A1-A78A88DCB2A8}"/>
              </a:ext>
            </a:extLst>
          </p:cNvPr>
          <p:cNvSpPr txBox="1">
            <a:spLocks noChangeArrowheads="1"/>
          </p:cNvSpPr>
          <p:nvPr/>
        </p:nvSpPr>
        <p:spPr bwMode="auto">
          <a:xfrm>
            <a:off x="407799" y="2976840"/>
            <a:ext cx="1689100" cy="1201738"/>
          </a:xfrm>
          <a:prstGeom prst="rect">
            <a:avLst/>
          </a:prstGeom>
          <a:solidFill>
            <a:schemeClr val="accent3"/>
          </a:solidFill>
          <a:ln>
            <a:noFill/>
          </a:ln>
        </p:spPr>
        <p:txBody>
          <a:bodyPr anchor="ctr">
            <a:spAutoFit/>
          </a:bodyPr>
          <a:lstStyle>
            <a:defPPr>
              <a:defRPr lang="en-US"/>
            </a:defPPr>
            <a:lvl1pPr algn="ctr">
              <a:defRPr sz="2400" b="1">
                <a:solidFill>
                  <a:schemeClr val="bg1"/>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7E6E6"/>
                </a:solidFill>
                <a:effectLst/>
                <a:uLnTx/>
                <a:uFillTx/>
                <a:latin typeface="Calibri Light"/>
                <a:ea typeface="+mn-ea"/>
                <a:cs typeface="+mn-cs"/>
              </a:rPr>
              <a:t>Freestyle Libre 2 and 2+</a:t>
            </a:r>
          </a:p>
        </p:txBody>
      </p:sp>
      <p:sp>
        <p:nvSpPr>
          <p:cNvPr id="10" name="TextBox 10">
            <a:extLst>
              <a:ext uri="{FF2B5EF4-FFF2-40B4-BE49-F238E27FC236}">
                <a16:creationId xmlns:a16="http://schemas.microsoft.com/office/drawing/2014/main" id="{01363AB2-3B91-E5A7-026E-631B4AC2F33D}"/>
              </a:ext>
            </a:extLst>
          </p:cNvPr>
          <p:cNvSpPr txBox="1">
            <a:spLocks noChangeArrowheads="1"/>
          </p:cNvSpPr>
          <p:nvPr/>
        </p:nvSpPr>
        <p:spPr bwMode="auto">
          <a:xfrm>
            <a:off x="1443642" y="5086241"/>
            <a:ext cx="1306513" cy="830263"/>
          </a:xfrm>
          <a:prstGeom prst="rect">
            <a:avLst/>
          </a:prstGeom>
          <a:solidFill>
            <a:schemeClr val="accent3"/>
          </a:solidFill>
          <a:ln>
            <a:noFill/>
          </a:ln>
        </p:spPr>
        <p:txBody>
          <a:bodyPr anchor="ctr">
            <a:spAutoFit/>
          </a:bodyPr>
          <a:lstStyle>
            <a:defPPr>
              <a:defRPr lang="en-US"/>
            </a:defPPr>
            <a:lvl1pPr algn="ctr">
              <a:defRPr sz="2400" b="1">
                <a:solidFill>
                  <a:schemeClr val="bg1"/>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7E6E6"/>
                </a:solidFill>
                <a:effectLst/>
                <a:uLnTx/>
                <a:uFillTx/>
                <a:latin typeface="Calibri Light"/>
                <a:ea typeface="+mn-ea"/>
                <a:cs typeface="+mn-cs"/>
              </a:rPr>
              <a:t>Dexcom G6</a:t>
            </a:r>
            <a:endParaRPr kumimoji="0" lang="en-US" altLang="en-US" sz="2400" b="1" i="0" u="none" strike="noStrike" kern="1200" cap="none" spc="0" normalizeH="0" baseline="0" noProof="0" dirty="0">
              <a:ln>
                <a:noFill/>
              </a:ln>
              <a:solidFill>
                <a:srgbClr val="E7E6E6"/>
              </a:solidFill>
              <a:effectLst/>
              <a:uLnTx/>
              <a:uFillTx/>
              <a:latin typeface="Calibri Light"/>
              <a:ea typeface="+mn-ea"/>
              <a:cs typeface="Calibri Light"/>
            </a:endParaRPr>
          </a:p>
        </p:txBody>
      </p:sp>
      <p:sp>
        <p:nvSpPr>
          <p:cNvPr id="11" name="TextBox 10">
            <a:extLst>
              <a:ext uri="{FF2B5EF4-FFF2-40B4-BE49-F238E27FC236}">
                <a16:creationId xmlns:a16="http://schemas.microsoft.com/office/drawing/2014/main" id="{01F0AE0F-3062-EFEA-47C5-CB072DD7BA2F}"/>
              </a:ext>
            </a:extLst>
          </p:cNvPr>
          <p:cNvSpPr txBox="1">
            <a:spLocks noChangeArrowheads="1"/>
          </p:cNvSpPr>
          <p:nvPr/>
        </p:nvSpPr>
        <p:spPr bwMode="auto">
          <a:xfrm>
            <a:off x="5085556" y="3429000"/>
            <a:ext cx="2020888" cy="461962"/>
          </a:xfrm>
          <a:prstGeom prst="rect">
            <a:avLst/>
          </a:prstGeom>
          <a:solidFill>
            <a:schemeClr val="accent3"/>
          </a:solidFill>
          <a:ln>
            <a:noFill/>
          </a:ln>
        </p:spPr>
        <p:txBody>
          <a:bodyPr anchor="ctr">
            <a:spAutoFit/>
          </a:bodyPr>
          <a:lstStyle>
            <a:defPPr>
              <a:defRPr lang="en-US"/>
            </a:defPPr>
            <a:lvl1pPr algn="ctr">
              <a:defRPr sz="2400" b="1">
                <a:solidFill>
                  <a:schemeClr val="bg1"/>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Light"/>
                <a:ea typeface="+mn-ea"/>
                <a:cs typeface="+mn-cs"/>
              </a:rPr>
              <a:t> </a:t>
            </a:r>
            <a:r>
              <a:rPr kumimoji="0" lang="en-US" altLang="en-US" sz="2400" b="1" i="0" u="none" strike="noStrike" kern="1200" cap="none" spc="0" normalizeH="0" baseline="0" noProof="0" dirty="0" err="1">
                <a:ln>
                  <a:noFill/>
                </a:ln>
                <a:solidFill>
                  <a:prstClr val="white"/>
                </a:solidFill>
                <a:effectLst/>
                <a:uLnTx/>
                <a:uFillTx/>
                <a:latin typeface="Calibri Light"/>
                <a:ea typeface="+mn-ea"/>
                <a:cs typeface="+mn-cs"/>
              </a:rPr>
              <a:t>Eversense</a:t>
            </a:r>
            <a:endParaRPr kumimoji="0" lang="en-US" altLang="en-US" sz="24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 name="TextBox 10">
            <a:extLst>
              <a:ext uri="{FF2B5EF4-FFF2-40B4-BE49-F238E27FC236}">
                <a16:creationId xmlns:a16="http://schemas.microsoft.com/office/drawing/2014/main" id="{61F019FC-A030-C7B3-0FE6-29AF5BA4C98B}"/>
              </a:ext>
            </a:extLst>
          </p:cNvPr>
          <p:cNvSpPr txBox="1">
            <a:spLocks noChangeArrowheads="1"/>
          </p:cNvSpPr>
          <p:nvPr/>
        </p:nvSpPr>
        <p:spPr bwMode="auto">
          <a:xfrm>
            <a:off x="7788899" y="3346728"/>
            <a:ext cx="1306512" cy="831850"/>
          </a:xfrm>
          <a:prstGeom prst="rect">
            <a:avLst/>
          </a:prstGeom>
          <a:solidFill>
            <a:schemeClr val="accent3"/>
          </a:solid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Light"/>
                <a:ea typeface="+mn-ea"/>
                <a:cs typeface="+mn-cs"/>
              </a:rPr>
              <a:t>Guardian 4 </a:t>
            </a:r>
          </a:p>
        </p:txBody>
      </p:sp>
      <p:sp>
        <p:nvSpPr>
          <p:cNvPr id="4" name="Content Placeholder 5">
            <a:extLst>
              <a:ext uri="{FF2B5EF4-FFF2-40B4-BE49-F238E27FC236}">
                <a16:creationId xmlns:a16="http://schemas.microsoft.com/office/drawing/2014/main" id="{19D8347C-3250-E7D1-CCC5-F6456C75AF52}"/>
              </a:ext>
            </a:extLst>
          </p:cNvPr>
          <p:cNvSpPr txBox="1">
            <a:spLocks noChangeArrowheads="1"/>
          </p:cNvSpPr>
          <p:nvPr/>
        </p:nvSpPr>
        <p:spPr bwMode="auto">
          <a:xfrm>
            <a:off x="2645039" y="2953319"/>
            <a:ext cx="1689100" cy="1201738"/>
          </a:xfrm>
          <a:prstGeom prst="rect">
            <a:avLst/>
          </a:prstGeom>
          <a:solidFill>
            <a:schemeClr val="accent3"/>
          </a:solidFill>
          <a:ln>
            <a:noFill/>
          </a:ln>
        </p:spPr>
        <p:txBody>
          <a:bodyPr anchor="ctr">
            <a:spAutoFit/>
          </a:bodyPr>
          <a:lstStyle>
            <a:defPPr>
              <a:defRPr lang="en-US"/>
            </a:defPPr>
            <a:lvl1pPr algn="ctr">
              <a:defRPr sz="2400" b="1">
                <a:solidFill>
                  <a:schemeClr val="bg1"/>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7E6E6"/>
                </a:solidFill>
                <a:effectLst/>
                <a:uLnTx/>
                <a:uFillTx/>
                <a:latin typeface="Calibri Light"/>
                <a:ea typeface="+mn-ea"/>
                <a:cs typeface="+mn-cs"/>
              </a:rPr>
              <a:t>Freestyle Libre 3 and 3+</a:t>
            </a:r>
            <a:endParaRPr kumimoji="0" lang="en-US" altLang="en-US" sz="2400" b="1" i="0" u="none" strike="noStrike" kern="1200" cap="none" spc="0" normalizeH="0" baseline="0" noProof="0" dirty="0">
              <a:ln>
                <a:noFill/>
              </a:ln>
              <a:solidFill>
                <a:srgbClr val="E7E6E6"/>
              </a:solidFill>
              <a:effectLst/>
              <a:uLnTx/>
              <a:uFillTx/>
              <a:latin typeface="Calibri Light"/>
              <a:ea typeface="+mn-ea"/>
              <a:cs typeface="Calibri Light"/>
            </a:endParaRPr>
          </a:p>
        </p:txBody>
      </p:sp>
      <p:sp>
        <p:nvSpPr>
          <p:cNvPr id="2" name="TextBox 10">
            <a:extLst>
              <a:ext uri="{FF2B5EF4-FFF2-40B4-BE49-F238E27FC236}">
                <a16:creationId xmlns:a16="http://schemas.microsoft.com/office/drawing/2014/main" id="{04D668BC-BAA6-F5ED-7CE9-F82799063267}"/>
              </a:ext>
            </a:extLst>
          </p:cNvPr>
          <p:cNvSpPr txBox="1">
            <a:spLocks noChangeArrowheads="1"/>
          </p:cNvSpPr>
          <p:nvPr/>
        </p:nvSpPr>
        <p:spPr bwMode="auto">
          <a:xfrm>
            <a:off x="5825332" y="5086241"/>
            <a:ext cx="1306512" cy="830263"/>
          </a:xfrm>
          <a:prstGeom prst="rect">
            <a:avLst/>
          </a:prstGeom>
          <a:solidFill>
            <a:schemeClr val="accent3"/>
          </a:solidFill>
          <a:ln>
            <a:noFill/>
          </a:ln>
        </p:spPr>
        <p:txBody>
          <a:bodyPr anchor="ctr">
            <a:spAutoFit/>
          </a:bodyPr>
          <a:lstStyle>
            <a:defPPr>
              <a:defRPr lang="en-US"/>
            </a:defPPr>
            <a:lvl1pPr algn="ctr">
              <a:defRPr sz="2400" b="1">
                <a:solidFill>
                  <a:schemeClr val="bg1"/>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7E6E6"/>
                </a:solidFill>
                <a:effectLst/>
                <a:uLnTx/>
                <a:uFillTx/>
                <a:latin typeface="Calibri Light"/>
                <a:ea typeface="+mn-ea"/>
                <a:cs typeface="+mn-cs"/>
              </a:rPr>
              <a:t>Dexcom G7</a:t>
            </a:r>
            <a:endParaRPr kumimoji="0" lang="en-US" altLang="en-US" sz="2400" b="1" i="0" u="none" strike="noStrike" kern="1200" cap="none" spc="0" normalizeH="0" baseline="0" noProof="0" dirty="0">
              <a:ln>
                <a:noFill/>
              </a:ln>
              <a:solidFill>
                <a:srgbClr val="E7E6E6"/>
              </a:solidFill>
              <a:effectLst/>
              <a:uLnTx/>
              <a:uFillTx/>
              <a:latin typeface="Calibri Light"/>
              <a:ea typeface="+mn-ea"/>
              <a:cs typeface="Calibri Light"/>
            </a:endParaRPr>
          </a:p>
        </p:txBody>
      </p:sp>
      <p:sp>
        <p:nvSpPr>
          <p:cNvPr id="3" name="TextBox 10">
            <a:extLst>
              <a:ext uri="{FF2B5EF4-FFF2-40B4-BE49-F238E27FC236}">
                <a16:creationId xmlns:a16="http://schemas.microsoft.com/office/drawing/2014/main" id="{84A13DDB-8D17-EB97-6289-BFEE5A58F991}"/>
              </a:ext>
            </a:extLst>
          </p:cNvPr>
          <p:cNvSpPr txBox="1">
            <a:spLocks noChangeArrowheads="1"/>
          </p:cNvSpPr>
          <p:nvPr/>
        </p:nvSpPr>
        <p:spPr bwMode="auto">
          <a:xfrm>
            <a:off x="10044907" y="3618806"/>
            <a:ext cx="1306512" cy="460375"/>
          </a:xfrm>
          <a:prstGeom prst="rect">
            <a:avLst/>
          </a:prstGeom>
          <a:solidFill>
            <a:schemeClr val="accent3"/>
          </a:solid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prstClr val="white"/>
                </a:solidFill>
                <a:effectLst/>
                <a:uLnTx/>
                <a:uFillTx/>
                <a:latin typeface="Calibri Light"/>
                <a:ea typeface="+mn-ea"/>
                <a:cs typeface="+mn-cs"/>
              </a:rPr>
              <a:t>Simplera</a:t>
            </a:r>
            <a:endParaRPr kumimoji="0" lang="en-US" altLang="en-US" sz="2400" b="1"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6" name="Picture 5">
            <a:extLst>
              <a:ext uri="{FF2B5EF4-FFF2-40B4-BE49-F238E27FC236}">
                <a16:creationId xmlns:a16="http://schemas.microsoft.com/office/drawing/2014/main" id="{A80B22CE-7568-6340-B69D-5E2D472C677A}"/>
              </a:ext>
            </a:extLst>
          </p:cNvPr>
          <p:cNvPicPr>
            <a:picLocks noChangeAspect="1"/>
          </p:cNvPicPr>
          <p:nvPr/>
        </p:nvPicPr>
        <p:blipFill>
          <a:blip r:embed="rId3"/>
          <a:stretch>
            <a:fillRect/>
          </a:stretch>
        </p:blipFill>
        <p:spPr>
          <a:xfrm>
            <a:off x="336890" y="1356627"/>
            <a:ext cx="1703218" cy="1432684"/>
          </a:xfrm>
          <a:prstGeom prst="rect">
            <a:avLst/>
          </a:prstGeom>
        </p:spPr>
      </p:pic>
      <p:pic>
        <p:nvPicPr>
          <p:cNvPr id="62466" name="Picture 2" descr="Abbott's FreeStyle® Libre 3 System Receives CE Mark - Features World's ...">
            <a:extLst>
              <a:ext uri="{FF2B5EF4-FFF2-40B4-BE49-F238E27FC236}">
                <a16:creationId xmlns:a16="http://schemas.microsoft.com/office/drawing/2014/main" id="{4F840614-20B7-43E5-A858-A3E51B6D3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906" y="1557581"/>
            <a:ext cx="1979613" cy="10359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9A95168-3C0F-07A3-870C-F6BB92BB2223}"/>
              </a:ext>
            </a:extLst>
          </p:cNvPr>
          <p:cNvPicPr>
            <a:picLocks noChangeAspect="1"/>
          </p:cNvPicPr>
          <p:nvPr/>
        </p:nvPicPr>
        <p:blipFill>
          <a:blip r:embed="rId5"/>
          <a:stretch>
            <a:fillRect/>
          </a:stretch>
        </p:blipFill>
        <p:spPr>
          <a:xfrm>
            <a:off x="4922555" y="1354724"/>
            <a:ext cx="1685414" cy="1786792"/>
          </a:xfrm>
          <a:prstGeom prst="rect">
            <a:avLst/>
          </a:prstGeom>
        </p:spPr>
      </p:pic>
      <p:pic>
        <p:nvPicPr>
          <p:cNvPr id="13" name="Picture 12">
            <a:extLst>
              <a:ext uri="{FF2B5EF4-FFF2-40B4-BE49-F238E27FC236}">
                <a16:creationId xmlns:a16="http://schemas.microsoft.com/office/drawing/2014/main" id="{7E39DE96-79A7-F4DA-DCD0-687B46DCDDD9}"/>
              </a:ext>
            </a:extLst>
          </p:cNvPr>
          <p:cNvPicPr>
            <a:picLocks noChangeAspect="1"/>
          </p:cNvPicPr>
          <p:nvPr/>
        </p:nvPicPr>
        <p:blipFill>
          <a:blip r:embed="rId6"/>
          <a:stretch>
            <a:fillRect/>
          </a:stretch>
        </p:blipFill>
        <p:spPr>
          <a:xfrm>
            <a:off x="7561263" y="1671070"/>
            <a:ext cx="1761784" cy="1473967"/>
          </a:xfrm>
          <a:prstGeom prst="rect">
            <a:avLst/>
          </a:prstGeom>
        </p:spPr>
      </p:pic>
      <p:pic>
        <p:nvPicPr>
          <p:cNvPr id="15" name="Picture 14">
            <a:extLst>
              <a:ext uri="{FF2B5EF4-FFF2-40B4-BE49-F238E27FC236}">
                <a16:creationId xmlns:a16="http://schemas.microsoft.com/office/drawing/2014/main" id="{B4C92EAB-40CA-8883-28CB-5D3908167392}"/>
              </a:ext>
            </a:extLst>
          </p:cNvPr>
          <p:cNvPicPr>
            <a:picLocks noChangeAspect="1"/>
          </p:cNvPicPr>
          <p:nvPr/>
        </p:nvPicPr>
        <p:blipFill>
          <a:blip r:embed="rId7"/>
          <a:stretch>
            <a:fillRect/>
          </a:stretch>
        </p:blipFill>
        <p:spPr>
          <a:xfrm>
            <a:off x="9821239" y="1613631"/>
            <a:ext cx="1805601" cy="1786792"/>
          </a:xfrm>
          <a:prstGeom prst="rect">
            <a:avLst/>
          </a:prstGeom>
        </p:spPr>
      </p:pic>
      <p:pic>
        <p:nvPicPr>
          <p:cNvPr id="18" name="Picture 17">
            <a:extLst>
              <a:ext uri="{FF2B5EF4-FFF2-40B4-BE49-F238E27FC236}">
                <a16:creationId xmlns:a16="http://schemas.microsoft.com/office/drawing/2014/main" id="{4E1678B1-82F5-C48C-538A-F9FD61D97DFF}"/>
              </a:ext>
            </a:extLst>
          </p:cNvPr>
          <p:cNvPicPr>
            <a:picLocks noChangeAspect="1"/>
          </p:cNvPicPr>
          <p:nvPr/>
        </p:nvPicPr>
        <p:blipFill>
          <a:blip r:embed="rId8"/>
          <a:stretch>
            <a:fillRect/>
          </a:stretch>
        </p:blipFill>
        <p:spPr>
          <a:xfrm>
            <a:off x="7561263" y="4689771"/>
            <a:ext cx="3444538" cy="1623201"/>
          </a:xfrm>
          <a:prstGeom prst="rect">
            <a:avLst/>
          </a:prstGeom>
        </p:spPr>
      </p:pic>
      <p:pic>
        <p:nvPicPr>
          <p:cNvPr id="20" name="Picture 19">
            <a:extLst>
              <a:ext uri="{FF2B5EF4-FFF2-40B4-BE49-F238E27FC236}">
                <a16:creationId xmlns:a16="http://schemas.microsoft.com/office/drawing/2014/main" id="{3E462182-E0F6-1921-C0B9-EFF1FE6C430D}"/>
              </a:ext>
            </a:extLst>
          </p:cNvPr>
          <p:cNvPicPr>
            <a:picLocks noChangeAspect="1"/>
          </p:cNvPicPr>
          <p:nvPr/>
        </p:nvPicPr>
        <p:blipFill>
          <a:blip r:embed="rId9"/>
          <a:stretch>
            <a:fillRect/>
          </a:stretch>
        </p:blipFill>
        <p:spPr>
          <a:xfrm>
            <a:off x="3088943" y="4568325"/>
            <a:ext cx="1996613" cy="1806097"/>
          </a:xfrm>
          <a:prstGeom prst="rect">
            <a:avLst/>
          </a:prstGeom>
        </p:spPr>
      </p:pic>
      <p:sp>
        <p:nvSpPr>
          <p:cNvPr id="5" name="TextBox 4">
            <a:extLst>
              <a:ext uri="{FF2B5EF4-FFF2-40B4-BE49-F238E27FC236}">
                <a16:creationId xmlns:a16="http://schemas.microsoft.com/office/drawing/2014/main" id="{B75AF126-6157-E8E6-A464-AE583237D669}"/>
              </a:ext>
            </a:extLst>
          </p:cNvPr>
          <p:cNvSpPr txBox="1"/>
          <p:nvPr/>
        </p:nvSpPr>
        <p:spPr>
          <a:xfrm>
            <a:off x="9821239" y="1354724"/>
            <a:ext cx="2033871" cy="461665"/>
          </a:xfrm>
          <a:prstGeom prst="rect">
            <a:avLst/>
          </a:prstGeom>
          <a:noFill/>
        </p:spPr>
        <p:txBody>
          <a:bodyPr wrap="square" rtlCol="0">
            <a:spAutoFit/>
          </a:bodyPr>
          <a:lstStyle/>
          <a:p>
            <a:r>
              <a:rPr lang="en-US" sz="2400" dirty="0">
                <a:solidFill>
                  <a:schemeClr val="bg2"/>
                </a:solidFill>
              </a:rPr>
              <a:t>Coming soon</a:t>
            </a:r>
          </a:p>
        </p:txBody>
      </p:sp>
    </p:spTree>
    <p:extLst>
      <p:ext uri="{BB962C8B-B14F-4D97-AF65-F5344CB8AC3E}">
        <p14:creationId xmlns:p14="http://schemas.microsoft.com/office/powerpoint/2010/main" val="62457629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Placeholder 3">
            <a:extLst>
              <a:ext uri="{FF2B5EF4-FFF2-40B4-BE49-F238E27FC236}">
                <a16:creationId xmlns:a16="http://schemas.microsoft.com/office/drawing/2014/main" id="{7D2EED7D-2DF4-88E8-9E59-59DCBAE6C231}"/>
              </a:ext>
            </a:extLst>
          </p:cNvPr>
          <p:cNvSpPr>
            <a:spLocks noGrp="1"/>
          </p:cNvSpPr>
          <p:nvPr>
            <p:ph type="title"/>
          </p:nvPr>
        </p:nvSpPr>
        <p:spPr/>
        <p:txBody>
          <a:bodyPr anchor="t"/>
          <a:lstStyle/>
          <a:p>
            <a:pPr marL="6350" indent="-6350"/>
            <a:r>
              <a:rPr lang="en-US" altLang="en-US"/>
              <a:t>CGM Comparison</a:t>
            </a:r>
            <a:endParaRPr lang="en-US" altLang="en-US">
              <a:cs typeface="Calibri" panose="020F0502020204030204" pitchFamily="34" charset="0"/>
            </a:endParaRPr>
          </a:p>
        </p:txBody>
      </p:sp>
      <p:sp>
        <p:nvSpPr>
          <p:cNvPr id="6" name="TextBox 5">
            <a:extLst>
              <a:ext uri="{FF2B5EF4-FFF2-40B4-BE49-F238E27FC236}">
                <a16:creationId xmlns:a16="http://schemas.microsoft.com/office/drawing/2014/main" id="{2CE449E4-AE7D-B5A3-BFF4-2305949E3166}"/>
              </a:ext>
            </a:extLst>
          </p:cNvPr>
          <p:cNvSpPr txBox="1"/>
          <p:nvPr/>
        </p:nvSpPr>
        <p:spPr>
          <a:xfrm>
            <a:off x="4470400" y="6292850"/>
            <a:ext cx="5902325" cy="534988"/>
          </a:xfrm>
          <a:prstGeom prst="rect">
            <a:avLst/>
          </a:prstGeom>
          <a:noFill/>
        </p:spPr>
        <p:txBody>
          <a:bodyPr lIns="82907" tIns="41452" rIns="82907" bIns="41452">
            <a:spAutoFit/>
          </a:bodyPr>
          <a:lstStyle/>
          <a:p>
            <a:pPr marL="0" marR="0" lvl="0" indent="0" algn="l" defTabSz="829122" rtl="0" eaLnBrk="0" fontAlgn="base" latinLnBrk="0" hangingPunct="0">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Product user guides: Dexcom G6, Dexcom G7, Libre 2, Libre 3, Medtronic Guardian Connect, Guardian 3, </a:t>
            </a:r>
            <a:r>
              <a:rPr kumimoji="0" lang="en-US" sz="1467"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Eversense</a:t>
            </a:r>
            <a:endParaRPr kumimoji="0" lang="en-US" sz="14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5FEF86D7-47BE-0444-0A9D-589F7079B739}"/>
              </a:ext>
            </a:extLst>
          </p:cNvPr>
          <p:cNvGraphicFramePr>
            <a:graphicFrameLocks noGrp="1"/>
          </p:cNvGraphicFramePr>
          <p:nvPr>
            <p:extLst>
              <p:ext uri="{D42A27DB-BD31-4B8C-83A1-F6EECF244321}">
                <p14:modId xmlns:p14="http://schemas.microsoft.com/office/powerpoint/2010/main" val="3122957636"/>
              </p:ext>
            </p:extLst>
          </p:nvPr>
        </p:nvGraphicFramePr>
        <p:xfrm>
          <a:off x="152400" y="914400"/>
          <a:ext cx="11582399" cy="5272723"/>
        </p:xfrm>
        <a:graphic>
          <a:graphicData uri="http://schemas.openxmlformats.org/drawingml/2006/table">
            <a:tbl>
              <a:tblPr firstRow="1" bandRow="1">
                <a:tableStyleId>{5C22544A-7EE6-4342-B048-85BDC9FD1C3A}</a:tableStyleId>
              </a:tblPr>
              <a:tblGrid>
                <a:gridCol w="1916512">
                  <a:extLst>
                    <a:ext uri="{9D8B030D-6E8A-4147-A177-3AD203B41FA5}">
                      <a16:colId xmlns:a16="http://schemas.microsoft.com/office/drawing/2014/main" val="20000"/>
                    </a:ext>
                  </a:extLst>
                </a:gridCol>
                <a:gridCol w="1583206">
                  <a:extLst>
                    <a:ext uri="{9D8B030D-6E8A-4147-A177-3AD203B41FA5}">
                      <a16:colId xmlns:a16="http://schemas.microsoft.com/office/drawing/2014/main" val="20001"/>
                    </a:ext>
                  </a:extLst>
                </a:gridCol>
                <a:gridCol w="1499879">
                  <a:extLst>
                    <a:ext uri="{9D8B030D-6E8A-4147-A177-3AD203B41FA5}">
                      <a16:colId xmlns:a16="http://schemas.microsoft.com/office/drawing/2014/main" val="20002"/>
                    </a:ext>
                  </a:extLst>
                </a:gridCol>
                <a:gridCol w="1499879">
                  <a:extLst>
                    <a:ext uri="{9D8B030D-6E8A-4147-A177-3AD203B41FA5}">
                      <a16:colId xmlns:a16="http://schemas.microsoft.com/office/drawing/2014/main" val="20003"/>
                    </a:ext>
                  </a:extLst>
                </a:gridCol>
                <a:gridCol w="1284647">
                  <a:extLst>
                    <a:ext uri="{9D8B030D-6E8A-4147-A177-3AD203B41FA5}">
                      <a16:colId xmlns:a16="http://schemas.microsoft.com/office/drawing/2014/main" val="20004"/>
                    </a:ext>
                  </a:extLst>
                </a:gridCol>
                <a:gridCol w="1664677">
                  <a:extLst>
                    <a:ext uri="{9D8B030D-6E8A-4147-A177-3AD203B41FA5}">
                      <a16:colId xmlns:a16="http://schemas.microsoft.com/office/drawing/2014/main" val="20005"/>
                    </a:ext>
                  </a:extLst>
                </a:gridCol>
                <a:gridCol w="2133599">
                  <a:extLst>
                    <a:ext uri="{9D8B030D-6E8A-4147-A177-3AD203B41FA5}">
                      <a16:colId xmlns:a16="http://schemas.microsoft.com/office/drawing/2014/main" val="20007"/>
                    </a:ext>
                  </a:extLst>
                </a:gridCol>
              </a:tblGrid>
              <a:tr h="37513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auto"/>
                      <a:r>
                        <a:rPr lang="en-US" sz="1900" dirty="0">
                          <a:effectLst/>
                        </a:rPr>
                        <a:t>​</a:t>
                      </a:r>
                      <a:endParaRPr lang="en-US" sz="1900" b="1" dirty="0">
                        <a:effectLst/>
                        <a:latin typeface="Calibri" panose="020F0502020204030204" pitchFamily="34" charset="0"/>
                      </a:endParaRPr>
                    </a:p>
                  </a:txBody>
                  <a:tcPr marL="91434" marR="91434" marT="45700" marB="45700"/>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base"/>
                      <a:r>
                        <a:rPr lang="en-US" sz="1900">
                          <a:effectLst/>
                        </a:rPr>
                        <a:t>G6​</a:t>
                      </a:r>
                    </a:p>
                  </a:txBody>
                  <a:tcPr marL="91434" marR="91434" marT="45700" marB="45700"/>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base"/>
                      <a:r>
                        <a:rPr lang="en-US" sz="1900">
                          <a:effectLst/>
                        </a:rPr>
                        <a:t>G7​</a:t>
                      </a:r>
                    </a:p>
                  </a:txBody>
                  <a:tcPr marL="91434" marR="91434" marT="45700" marB="45700"/>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base"/>
                      <a:r>
                        <a:rPr lang="en-US" sz="1900" dirty="0">
                          <a:effectLst/>
                        </a:rPr>
                        <a:t>Libre 2​+</a:t>
                      </a:r>
                    </a:p>
                  </a:txBody>
                  <a:tcPr marL="91434" marR="91434" marT="45700" marB="45700"/>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base"/>
                      <a:r>
                        <a:rPr lang="en-US" sz="1900" dirty="0">
                          <a:effectLst/>
                        </a:rPr>
                        <a:t>Libre 3​+</a:t>
                      </a:r>
                    </a:p>
                  </a:txBody>
                  <a:tcPr marL="91434" marR="91434" marT="45700" marB="45700"/>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base"/>
                      <a:r>
                        <a:rPr lang="en-US" sz="1900" dirty="0">
                          <a:effectLst/>
                        </a:rPr>
                        <a:t>Guardian 4</a:t>
                      </a:r>
                    </a:p>
                  </a:txBody>
                  <a:tcPr marL="91434" marR="91434" marT="45700" marB="45700"/>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rtl="0" fontAlgn="base"/>
                      <a:r>
                        <a:rPr lang="en-US" sz="1900" dirty="0" err="1">
                          <a:effectLst/>
                        </a:rPr>
                        <a:t>Eversense</a:t>
                      </a:r>
                      <a:r>
                        <a:rPr lang="en-US" sz="1900" dirty="0">
                          <a:effectLst/>
                        </a:rPr>
                        <a:t>​ 365</a:t>
                      </a:r>
                    </a:p>
                  </a:txBody>
                  <a:tcPr marL="91434" marR="91434" marT="45700" marB="45700"/>
                </a:tc>
                <a:extLst>
                  <a:ext uri="{0D108BD9-81ED-4DB2-BD59-A6C34878D82A}">
                    <a16:rowId xmlns:a16="http://schemas.microsoft.com/office/drawing/2014/main" val="10000"/>
                  </a:ext>
                </a:extLst>
              </a:tr>
              <a:tr h="124962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Pump Integration​</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T:Slim X2,      Omnipod5, </a:t>
                      </a:r>
                      <a:r>
                        <a:rPr lang="en-US" sz="1900" dirty="0" err="1">
                          <a:effectLst/>
                        </a:rPr>
                        <a:t>iLet</a:t>
                      </a:r>
                      <a:r>
                        <a:rPr lang="en-US" sz="1900" dirty="0">
                          <a:effectLst/>
                        </a:rPr>
                        <a:t>, Mobi</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T:Slim X2 </a:t>
                      </a:r>
                      <a:r>
                        <a:rPr lang="en-US" sz="1900" dirty="0" err="1">
                          <a:effectLst/>
                        </a:rPr>
                        <a:t>iLet</a:t>
                      </a:r>
                      <a:r>
                        <a:rPr lang="en-US" sz="1900" dirty="0">
                          <a:effectLst/>
                        </a:rPr>
                        <a:t>, Mobi</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T:Slim X2, </a:t>
                      </a:r>
                      <a:r>
                        <a:rPr lang="en-US" sz="1900" dirty="0" err="1">
                          <a:effectLst/>
                        </a:rPr>
                        <a:t>Omnipod</a:t>
                      </a:r>
                      <a:r>
                        <a:rPr lang="en-US" sz="1900" dirty="0">
                          <a:effectLst/>
                        </a:rPr>
                        <a:t> 5 </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err="1">
                          <a:effectLst/>
                        </a:rPr>
                        <a:t>iLet</a:t>
                      </a:r>
                      <a:r>
                        <a:rPr lang="en-US" sz="1900" dirty="0">
                          <a:effectLst/>
                        </a:rPr>
                        <a:t>              </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780G</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No​</a:t>
                      </a:r>
                    </a:p>
                  </a:txBody>
                  <a:tcPr marL="91434" marR="91434" marT="45700" marB="45700"/>
                </a:tc>
                <a:extLst>
                  <a:ext uri="{0D108BD9-81ED-4DB2-BD59-A6C34878D82A}">
                    <a16:rowId xmlns:a16="http://schemas.microsoft.com/office/drawing/2014/main" val="10001"/>
                  </a:ext>
                </a:extLst>
              </a:tr>
              <a:tr h="67051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Maximum wear time​</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10 days​</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10.5 days​</a:t>
                      </a:r>
                    </a:p>
                  </a:txBody>
                  <a:tcPr marL="91434" marR="91434" marT="45700" marB="45700"/>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15 days</a:t>
                      </a:r>
                    </a:p>
                  </a:txBody>
                  <a:tcPr marL="91434" marR="91434" marT="45700" marB="45700"/>
                </a:tc>
                <a:tc hMerge="1">
                  <a:txBody>
                    <a:bodyPr/>
                    <a:lstStyle/>
                    <a:p>
                      <a:pPr rtl="0" fontAlgn="base"/>
                      <a:r>
                        <a:rPr lang="en-US" sz="1900">
                          <a:effectLst/>
                        </a:rPr>
                        <a:t>14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7 days​</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365 days</a:t>
                      </a:r>
                    </a:p>
                  </a:txBody>
                  <a:tcPr marL="91434" marR="91434" marT="45700" marB="45700"/>
                </a:tc>
                <a:extLst>
                  <a:ext uri="{0D108BD9-81ED-4DB2-BD59-A6C34878D82A}">
                    <a16:rowId xmlns:a16="http://schemas.microsoft.com/office/drawing/2014/main" val="10003"/>
                  </a:ext>
                </a:extLst>
              </a:tr>
              <a:tr h="67051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Warm-up time​</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2 hours​</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30 min​</a:t>
                      </a:r>
                    </a:p>
                  </a:txBody>
                  <a:tcPr marL="91434" marR="91434" marT="45700" marB="45700"/>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1 hour​</a:t>
                      </a:r>
                    </a:p>
                  </a:txBody>
                  <a:tcPr marL="91434" marR="91434" marT="45700" marB="45700"/>
                </a:tc>
                <a:tc hMerge="1">
                  <a:txBody>
                    <a:bodyPr/>
                    <a:lstStyle/>
                    <a:p>
                      <a:pPr rtl="0" fontAlgn="base"/>
                      <a:r>
                        <a:rPr lang="en-US" sz="1900">
                          <a:effectLst/>
                        </a:rPr>
                        <a:t>1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Up to 2 hours​</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24 hours​</a:t>
                      </a:r>
                    </a:p>
                  </a:txBody>
                  <a:tcPr marL="91434" marR="91434" marT="45700" marB="45700"/>
                </a:tc>
                <a:extLst>
                  <a:ext uri="{0D108BD9-81ED-4DB2-BD59-A6C34878D82A}">
                    <a16:rowId xmlns:a16="http://schemas.microsoft.com/office/drawing/2014/main" val="10004"/>
                  </a:ext>
                </a:extLst>
              </a:tr>
              <a:tr h="67051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Calibrations </a:t>
                      </a:r>
                      <a:endParaRPr lang="en-US" sz="1900"/>
                    </a:p>
                    <a:p>
                      <a:pPr lvl="0">
                        <a:buNone/>
                      </a:pPr>
                      <a:r>
                        <a:rPr lang="en-US" sz="1900">
                          <a:effectLst/>
                        </a:rPr>
                        <a:t>required​</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0​</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0​</a:t>
                      </a:r>
                    </a:p>
                  </a:txBody>
                  <a:tcPr marL="91434" marR="91434" marT="45700" marB="45700"/>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0​</a:t>
                      </a:r>
                    </a:p>
                  </a:txBody>
                  <a:tcPr marL="91434" marR="91434" marT="45700" marB="45700"/>
                </a:tc>
                <a:tc hMerge="1">
                  <a:txBody>
                    <a:bodyPr/>
                    <a:lstStyle/>
                    <a:p>
                      <a:pPr rtl="0" fontAlgn="base"/>
                      <a:r>
                        <a:rPr lang="en-US" sz="1900">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To enter auto mode</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After 14 days, Weekly</a:t>
                      </a:r>
                    </a:p>
                  </a:txBody>
                  <a:tcPr marL="91434" marR="91434" marT="45700" marB="45700"/>
                </a:tc>
                <a:extLst>
                  <a:ext uri="{0D108BD9-81ED-4DB2-BD59-A6C34878D82A}">
                    <a16:rowId xmlns:a16="http://schemas.microsoft.com/office/drawing/2014/main" val="10005"/>
                  </a:ext>
                </a:extLst>
              </a:tr>
              <a:tr h="67051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buNone/>
                      </a:pPr>
                      <a:r>
                        <a:rPr lang="en-US" sz="1900" dirty="0">
                          <a:effectLst/>
                        </a:rPr>
                        <a:t>Water depth</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8 feet, 24h</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a:effectLst/>
                        </a:rPr>
                        <a:t>8 feet, 24h</a:t>
                      </a:r>
                    </a:p>
                  </a:txBody>
                  <a:tcPr marL="91434" marR="91434" marT="45700" marB="45700"/>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3 feet, 30 min</a:t>
                      </a:r>
                    </a:p>
                  </a:txBody>
                  <a:tcPr marL="91434" marR="91434" marT="45700" marB="45700"/>
                </a:tc>
                <a:tc hMerge="1">
                  <a:txBody>
                    <a:bodyPr/>
                    <a:lstStyle/>
                    <a:p>
                      <a:pPr rtl="0" fontAlgn="base"/>
                      <a:r>
                        <a:rPr lang="en-US" sz="1900">
                          <a:effectLst/>
                        </a:rPr>
                        <a:t>3 feet, 30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8 feet, 30 min</a:t>
                      </a:r>
                    </a:p>
                  </a:txBody>
                  <a:tcPr marL="91434" marR="91434" marT="45700" marB="45700"/>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900" dirty="0">
                          <a:effectLst/>
                        </a:rPr>
                        <a:t>3.28 feet, 30 min</a:t>
                      </a:r>
                    </a:p>
                  </a:txBody>
                  <a:tcPr marL="91434" marR="91434" marT="45700" marB="45700"/>
                </a:tc>
                <a:extLst>
                  <a:ext uri="{0D108BD9-81ED-4DB2-BD59-A6C34878D82A}">
                    <a16:rowId xmlns:a16="http://schemas.microsoft.com/office/drawing/2014/main" val="10006"/>
                  </a:ext>
                </a:extLst>
              </a:tr>
              <a:tr h="960066">
                <a:tc>
                  <a:txBody>
                    <a:bodyPr/>
                    <a:lstStyle/>
                    <a:p>
                      <a:pPr lvl="0">
                        <a:buNone/>
                      </a:pPr>
                      <a:r>
                        <a:rPr lang="en-US" sz="1900" dirty="0">
                          <a:solidFill>
                            <a:schemeClr val="bg1"/>
                          </a:solidFill>
                          <a:effectLst/>
                          <a:latin typeface="Arial" panose="020B0604020202020204" pitchFamily="34" charset="0"/>
                          <a:cs typeface="Arial" panose="020B0604020202020204" pitchFamily="34" charset="0"/>
                        </a:rPr>
                        <a:t>Viewing Data</a:t>
                      </a:r>
                    </a:p>
                  </a:txBody>
                  <a:tcPr marL="91434" marR="91434" marT="45700" marB="45700"/>
                </a:tc>
                <a:tc gridSpan="2">
                  <a:txBody>
                    <a:bodyPr/>
                    <a:lstStyle/>
                    <a:p>
                      <a:pPr rtl="0" fontAlgn="base"/>
                      <a:r>
                        <a:rPr lang="en-US" sz="1900" dirty="0">
                          <a:solidFill>
                            <a:schemeClr val="bg1"/>
                          </a:solidFill>
                          <a:effectLst/>
                          <a:latin typeface="Arial" panose="020B0604020202020204" pitchFamily="34" charset="0"/>
                          <a:cs typeface="Arial" panose="020B0604020202020204" pitchFamily="34" charset="0"/>
                        </a:rPr>
                        <a:t>Dexcom Clarity </a:t>
                      </a:r>
                    </a:p>
                  </a:txBody>
                  <a:tcPr marL="91434" marR="91434" marT="45700" marB="45700"/>
                </a:tc>
                <a:tc hMerge="1">
                  <a:txBody>
                    <a:bodyPr/>
                    <a:lstStyle/>
                    <a:p>
                      <a:pPr rtl="0" fontAlgn="base"/>
                      <a:endParaRPr lang="en-US" sz="1900" dirty="0">
                        <a:effectLst/>
                      </a:endParaRPr>
                    </a:p>
                  </a:txBody>
                  <a:tcPr marL="91434" marR="914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gridSpan="2">
                  <a:txBody>
                    <a:bodyPr/>
                    <a:lstStyle/>
                    <a:p>
                      <a:pPr rtl="0" fontAlgn="base"/>
                      <a:r>
                        <a:rPr lang="en-US" sz="1900" dirty="0" err="1">
                          <a:solidFill>
                            <a:schemeClr val="bg1"/>
                          </a:solidFill>
                          <a:effectLst/>
                          <a:latin typeface="Arial" panose="020B0604020202020204" pitchFamily="34" charset="0"/>
                          <a:cs typeface="Arial" panose="020B0604020202020204" pitchFamily="34" charset="0"/>
                        </a:rPr>
                        <a:t>LibreView</a:t>
                      </a:r>
                      <a:endParaRPr lang="en-US" sz="1900" dirty="0">
                        <a:solidFill>
                          <a:schemeClr val="bg1"/>
                        </a:solidFill>
                        <a:effectLst/>
                        <a:latin typeface="Arial" panose="020B0604020202020204" pitchFamily="34" charset="0"/>
                        <a:cs typeface="Arial" panose="020B0604020202020204" pitchFamily="34" charset="0"/>
                      </a:endParaRPr>
                    </a:p>
                  </a:txBody>
                  <a:tcPr marL="91434" marR="91434" marT="45700" marB="45700"/>
                </a:tc>
                <a:tc hMerge="1">
                  <a:txBody>
                    <a:bodyPr/>
                    <a:lstStyle/>
                    <a:p>
                      <a:endParaRPr lang="en-US"/>
                    </a:p>
                  </a:txBody>
                  <a:tcPr/>
                </a:tc>
                <a:tc>
                  <a:txBody>
                    <a:bodyPr/>
                    <a:lstStyle/>
                    <a:p>
                      <a:pPr rtl="0" fontAlgn="base"/>
                      <a:r>
                        <a:rPr lang="en-US" sz="1900" dirty="0" err="1">
                          <a:solidFill>
                            <a:schemeClr val="bg1"/>
                          </a:solidFill>
                          <a:effectLst/>
                          <a:latin typeface="Arial" panose="020B0604020202020204" pitchFamily="34" charset="0"/>
                          <a:cs typeface="Arial" panose="020B0604020202020204" pitchFamily="34" charset="0"/>
                        </a:rPr>
                        <a:t>Carelink</a:t>
                      </a:r>
                      <a:endParaRPr lang="en-US" sz="1900" dirty="0">
                        <a:solidFill>
                          <a:schemeClr val="bg1"/>
                        </a:solidFill>
                        <a:effectLst/>
                        <a:latin typeface="Arial" panose="020B0604020202020204" pitchFamily="34" charset="0"/>
                        <a:cs typeface="Arial" panose="020B0604020202020204" pitchFamily="34" charset="0"/>
                      </a:endParaRPr>
                    </a:p>
                  </a:txBody>
                  <a:tcPr marL="91434" marR="91434" marT="45700" marB="45700"/>
                </a:tc>
                <a:tc>
                  <a:txBody>
                    <a:bodyPr/>
                    <a:lstStyle/>
                    <a:p>
                      <a:pPr rtl="0" fontAlgn="base"/>
                      <a:r>
                        <a:rPr lang="en-US" sz="1900" dirty="0" err="1">
                          <a:solidFill>
                            <a:schemeClr val="bg1"/>
                          </a:solidFill>
                          <a:effectLst/>
                          <a:latin typeface="Arial" panose="020B0604020202020204" pitchFamily="34" charset="0"/>
                          <a:cs typeface="Arial" panose="020B0604020202020204" pitchFamily="34" charset="0"/>
                        </a:rPr>
                        <a:t>Eversense</a:t>
                      </a:r>
                      <a:r>
                        <a:rPr lang="en-US" sz="1900" dirty="0">
                          <a:solidFill>
                            <a:schemeClr val="bg1"/>
                          </a:solidFill>
                          <a:effectLst/>
                          <a:latin typeface="Arial" panose="020B0604020202020204" pitchFamily="34" charset="0"/>
                          <a:cs typeface="Arial" panose="020B0604020202020204" pitchFamily="34" charset="0"/>
                        </a:rPr>
                        <a:t> Data Management System</a:t>
                      </a:r>
                    </a:p>
                  </a:txBody>
                  <a:tcPr marL="91434" marR="91434" marT="45700" marB="457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1519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5F6FB8-1EE5-8EAF-0846-8B459A301378}"/>
              </a:ext>
            </a:extLst>
          </p:cNvPr>
          <p:cNvSpPr txBox="1"/>
          <p:nvPr/>
        </p:nvSpPr>
        <p:spPr>
          <a:xfrm>
            <a:off x="1727200" y="6170613"/>
            <a:ext cx="5902325" cy="534987"/>
          </a:xfrm>
          <a:prstGeom prst="rect">
            <a:avLst/>
          </a:prstGeom>
          <a:noFill/>
        </p:spPr>
        <p:txBody>
          <a:bodyPr lIns="82907" tIns="41452" rIns="82907" bIns="41452">
            <a:spAutoFit/>
          </a:bodyPr>
          <a:lstStyle/>
          <a:p>
            <a:pPr marL="0" marR="0" lvl="0" indent="0" algn="l" defTabSz="829122" rtl="0" eaLnBrk="0" fontAlgn="base" latinLnBrk="0" hangingPunct="0">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Product user guides: Dexcom G6, Dexcom G7, Libre 2, Libre 3, Medtronic Guardian Connect, Guardian 4, </a:t>
            </a:r>
            <a:r>
              <a:rPr kumimoji="0" lang="en-US" sz="1467"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Eversense</a:t>
            </a:r>
            <a:endParaRPr kumimoji="0" lang="en-US" sz="14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6739" name="Title 3">
            <a:extLst>
              <a:ext uri="{FF2B5EF4-FFF2-40B4-BE49-F238E27FC236}">
                <a16:creationId xmlns:a16="http://schemas.microsoft.com/office/drawing/2014/main" id="{0E42E5D7-774B-F90E-97D0-017EA5BED5B1}"/>
              </a:ext>
            </a:extLst>
          </p:cNvPr>
          <p:cNvSpPr>
            <a:spLocks noGrp="1"/>
          </p:cNvSpPr>
          <p:nvPr>
            <p:ph type="title"/>
          </p:nvPr>
        </p:nvSpPr>
        <p:spPr>
          <a:xfrm>
            <a:off x="411163" y="184150"/>
            <a:ext cx="12192000" cy="1325563"/>
          </a:xfrm>
        </p:spPr>
        <p:txBody>
          <a:bodyPr/>
          <a:lstStyle/>
          <a:p>
            <a:r>
              <a:rPr lang="en-US" altLang="en-US"/>
              <a:t>CGM Comparison (Continued) </a:t>
            </a:r>
          </a:p>
        </p:txBody>
      </p:sp>
      <p:graphicFrame>
        <p:nvGraphicFramePr>
          <p:cNvPr id="3" name="Table 2">
            <a:extLst>
              <a:ext uri="{FF2B5EF4-FFF2-40B4-BE49-F238E27FC236}">
                <a16:creationId xmlns:a16="http://schemas.microsoft.com/office/drawing/2014/main" id="{F7210189-5B0C-54A4-2D7E-E3F0AC069C3B}"/>
              </a:ext>
            </a:extLst>
          </p:cNvPr>
          <p:cNvGraphicFramePr>
            <a:graphicFrameLocks noGrp="1"/>
          </p:cNvGraphicFramePr>
          <p:nvPr>
            <p:extLst>
              <p:ext uri="{D42A27DB-BD31-4B8C-83A1-F6EECF244321}">
                <p14:modId xmlns:p14="http://schemas.microsoft.com/office/powerpoint/2010/main" val="2532348312"/>
              </p:ext>
            </p:extLst>
          </p:nvPr>
        </p:nvGraphicFramePr>
        <p:xfrm>
          <a:off x="198438" y="1265238"/>
          <a:ext cx="11231562" cy="4626379"/>
        </p:xfrm>
        <a:graphic>
          <a:graphicData uri="http://schemas.openxmlformats.org/drawingml/2006/table">
            <a:tbl>
              <a:tblPr firstRow="1" bandRow="1"/>
              <a:tblGrid>
                <a:gridCol w="1813209">
                  <a:extLst>
                    <a:ext uri="{9D8B030D-6E8A-4147-A177-3AD203B41FA5}">
                      <a16:colId xmlns:a16="http://schemas.microsoft.com/office/drawing/2014/main" val="20000"/>
                    </a:ext>
                  </a:extLst>
                </a:gridCol>
                <a:gridCol w="1774756">
                  <a:extLst>
                    <a:ext uri="{9D8B030D-6E8A-4147-A177-3AD203B41FA5}">
                      <a16:colId xmlns:a16="http://schemas.microsoft.com/office/drawing/2014/main" val="20001"/>
                    </a:ext>
                  </a:extLst>
                </a:gridCol>
                <a:gridCol w="1682890">
                  <a:extLst>
                    <a:ext uri="{9D8B030D-6E8A-4147-A177-3AD203B41FA5}">
                      <a16:colId xmlns:a16="http://schemas.microsoft.com/office/drawing/2014/main" val="20002"/>
                    </a:ext>
                  </a:extLst>
                </a:gridCol>
                <a:gridCol w="1060059">
                  <a:extLst>
                    <a:ext uri="{9D8B030D-6E8A-4147-A177-3AD203B41FA5}">
                      <a16:colId xmlns:a16="http://schemas.microsoft.com/office/drawing/2014/main" val="20003"/>
                    </a:ext>
                  </a:extLst>
                </a:gridCol>
                <a:gridCol w="1130578">
                  <a:extLst>
                    <a:ext uri="{9D8B030D-6E8A-4147-A177-3AD203B41FA5}">
                      <a16:colId xmlns:a16="http://schemas.microsoft.com/office/drawing/2014/main" val="20004"/>
                    </a:ext>
                  </a:extLst>
                </a:gridCol>
                <a:gridCol w="1695870">
                  <a:extLst>
                    <a:ext uri="{9D8B030D-6E8A-4147-A177-3AD203B41FA5}">
                      <a16:colId xmlns:a16="http://schemas.microsoft.com/office/drawing/2014/main" val="20005"/>
                    </a:ext>
                  </a:extLst>
                </a:gridCol>
                <a:gridCol w="2074200">
                  <a:extLst>
                    <a:ext uri="{9D8B030D-6E8A-4147-A177-3AD203B41FA5}">
                      <a16:colId xmlns:a16="http://schemas.microsoft.com/office/drawing/2014/main" val="20007"/>
                    </a:ext>
                  </a:extLst>
                </a:gridCol>
              </a:tblGrid>
              <a:tr h="3056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ts val="1000"/>
                        </a:spcAft>
                        <a:buClrTx/>
                        <a:buSzTx/>
                        <a:buFontTx/>
                        <a:buNone/>
                      </a:pPr>
                      <a:endParaRPr lang="en-US" altLang="en-US" sz="1600" b="1" i="0" u="none" strike="noStrike" cap="none" normalizeH="0" baseline="0" dirty="0">
                        <a:ln>
                          <a:noFill/>
                        </a:ln>
                        <a:solidFill>
                          <a:schemeClr val="tx1"/>
                        </a:solidFill>
                        <a:effectLst/>
                        <a:latin typeface="+mn-lt"/>
                        <a:cs typeface="Times New Roman"/>
                      </a:endParaRPr>
                    </a:p>
                  </a:txBody>
                  <a:tcPr marL="91428" marR="91428" marT="45737" marB="45737">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ts val="1000"/>
                        </a:spcAft>
                        <a:buClrTx/>
                        <a:buSzTx/>
                        <a:buFontTx/>
                        <a:buNone/>
                      </a:pPr>
                      <a:r>
                        <a:rPr lang="en-US" altLang="en-US" sz="1600" b="1" u="none" strike="noStrike" cap="none" normalizeH="0" baseline="0" dirty="0">
                          <a:ln>
                            <a:noFill/>
                          </a:ln>
                          <a:solidFill>
                            <a:schemeClr val="tx1"/>
                          </a:solidFill>
                          <a:effectLst/>
                        </a:rPr>
                        <a:t>G6</a:t>
                      </a:r>
                      <a:endParaRPr lang="en-US" altLang="en-US" sz="1600" b="1" i="0" u="none" strike="noStrike" cap="none" normalizeH="0" baseline="0" dirty="0">
                        <a:ln>
                          <a:noFill/>
                        </a:ln>
                        <a:solidFill>
                          <a:schemeClr val="tx1"/>
                        </a:solidFill>
                        <a:effectLst/>
                        <a:latin typeface="+mn-lt"/>
                        <a:cs typeface="Times New Roman"/>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ts val="1000"/>
                        </a:spcAft>
                        <a:buClrTx/>
                        <a:buSzTx/>
                        <a:buFontTx/>
                        <a:buNone/>
                      </a:pPr>
                      <a:r>
                        <a:rPr lang="en-US" altLang="en-US" sz="1600" b="1" u="none" strike="noStrike" cap="none" normalizeH="0" baseline="0" dirty="0">
                          <a:ln>
                            <a:noFill/>
                          </a:ln>
                          <a:solidFill>
                            <a:schemeClr val="tx1"/>
                          </a:solidFill>
                          <a:effectLst/>
                        </a:rPr>
                        <a:t>G7</a:t>
                      </a:r>
                      <a:endParaRPr lang="en-US" sz="1600" dirty="0">
                        <a:solidFill>
                          <a:schemeClr val="tx1"/>
                        </a:solidFill>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ts val="1000"/>
                        </a:spcAft>
                        <a:buClrTx/>
                        <a:buSzTx/>
                        <a:buFontTx/>
                        <a:buNone/>
                      </a:pPr>
                      <a:r>
                        <a:rPr lang="en-US" altLang="en-US" sz="1600" b="1" u="none" strike="noStrike" cap="none" normalizeH="0" baseline="0" dirty="0">
                          <a:ln>
                            <a:noFill/>
                          </a:ln>
                          <a:solidFill>
                            <a:schemeClr val="tx1"/>
                          </a:solidFill>
                          <a:effectLst/>
                        </a:rPr>
                        <a:t>Libre 2+</a:t>
                      </a:r>
                      <a:endParaRPr lang="en-US" altLang="en-US" sz="1600" b="1" i="0" u="none" strike="noStrike" cap="none" normalizeH="0" baseline="0" dirty="0">
                        <a:ln>
                          <a:noFill/>
                        </a:ln>
                        <a:solidFill>
                          <a:schemeClr val="tx1"/>
                        </a:solidFill>
                        <a:effectLst/>
                        <a:latin typeface="+mn-lt"/>
                        <a:cs typeface="Times New Roman"/>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ts val="1000"/>
                        </a:spcAft>
                        <a:buClrTx/>
                        <a:buSzTx/>
                        <a:buFontTx/>
                        <a:buNone/>
                      </a:pPr>
                      <a:r>
                        <a:rPr lang="en-US" altLang="en-US" sz="1600" b="1" u="none" strike="noStrike" cap="none" normalizeH="0" baseline="0" dirty="0">
                          <a:ln>
                            <a:noFill/>
                          </a:ln>
                          <a:solidFill>
                            <a:schemeClr val="tx1"/>
                          </a:solidFill>
                          <a:effectLst/>
                        </a:rPr>
                        <a:t>Libre 3+</a:t>
                      </a:r>
                      <a:endParaRPr lang="en-US" sz="1600" dirty="0">
                        <a:solidFill>
                          <a:schemeClr val="tx1"/>
                        </a:solidFill>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ct val="0"/>
                        </a:spcAft>
                        <a:buClrTx/>
                        <a:buSzTx/>
                        <a:buFontTx/>
                        <a:buNone/>
                      </a:pPr>
                      <a:r>
                        <a:rPr lang="en-US" altLang="en-US" sz="1600" b="1" u="none" strike="noStrike" cap="none" normalizeH="0" baseline="0" dirty="0">
                          <a:ln>
                            <a:noFill/>
                          </a:ln>
                          <a:solidFill>
                            <a:schemeClr val="tx1"/>
                          </a:solidFill>
                          <a:effectLst/>
                        </a:rPr>
                        <a:t>Guardian 4</a:t>
                      </a:r>
                      <a:endParaRPr lang="en-US" sz="1600" dirty="0">
                        <a:solidFill>
                          <a:schemeClr val="tx1"/>
                        </a:solidFill>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rtl="0">
                        <a:lnSpc>
                          <a:spcPct val="114999"/>
                        </a:lnSpc>
                        <a:spcBef>
                          <a:spcPct val="0"/>
                        </a:spcBef>
                        <a:spcAft>
                          <a:spcPct val="0"/>
                        </a:spcAft>
                        <a:buClrTx/>
                        <a:buSzTx/>
                        <a:buFontTx/>
                        <a:buNone/>
                      </a:pPr>
                      <a:r>
                        <a:rPr lang="en-US" altLang="en-US" sz="1600" b="1" u="none" strike="noStrike" cap="none" normalizeH="0" baseline="0" dirty="0" err="1">
                          <a:ln>
                            <a:noFill/>
                          </a:ln>
                          <a:solidFill>
                            <a:schemeClr val="tx1"/>
                          </a:solidFill>
                          <a:effectLst/>
                        </a:rPr>
                        <a:t>Eversense</a:t>
                      </a:r>
                      <a:endParaRPr lang="en-US" sz="1600" dirty="0">
                        <a:solidFill>
                          <a:schemeClr val="tx1"/>
                        </a:solidFill>
                        <a:latin typeface="+mn-lt"/>
                      </a:endParaRPr>
                    </a:p>
                  </a:txBody>
                  <a:tcPr marL="91428" marR="91428" marT="45737" marB="45737">
                    <a:lnL>
                      <a:no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142339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FDA approved sites​</a:t>
                      </a:r>
                      <a:endParaRPr lang="en-US" sz="1600" dirty="0">
                        <a:effectLst/>
                        <a:latin typeface="+mn-lt"/>
                      </a:endParaRPr>
                    </a:p>
                  </a:txBody>
                  <a:tcPr marL="91428" marR="91428" marT="45737" marB="45737">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Abdomen </a:t>
                      </a:r>
                    </a:p>
                    <a:p>
                      <a:pPr rtl="0" fontAlgn="base"/>
                      <a:r>
                        <a:rPr lang="en-US" sz="1600" dirty="0">
                          <a:effectLst/>
                        </a:rPr>
                        <a:t>(ages2+)  </a:t>
                      </a:r>
                    </a:p>
                    <a:p>
                      <a:pPr rtl="0" fontAlgn="base"/>
                      <a:r>
                        <a:rPr lang="en-US" sz="1600" dirty="0">
                          <a:effectLst/>
                        </a:rPr>
                        <a:t>Upper buttocks   (ages 2-17)​</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Upper arm (ages 7+)​</a:t>
                      </a:r>
                    </a:p>
                    <a:p>
                      <a:pPr rtl="0" fontAlgn="base"/>
                      <a:r>
                        <a:rPr lang="en-US" sz="1600" dirty="0">
                          <a:effectLst/>
                        </a:rPr>
                        <a:t>Upper buttocks   (ages 2-6)​</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Upper arm​</a:t>
                      </a: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hMerge="1">
                  <a:txBody>
                    <a:bodyPr/>
                    <a:lstStyle/>
                    <a:p>
                      <a:pPr rtl="0" fontAlgn="base"/>
                      <a:r>
                        <a:rPr lang="en-US" sz="1600">
                          <a:effectLst/>
                        </a:rPr>
                        <a:t>Upper arm​</a:t>
                      </a:r>
                      <a:endParaRPr lang="en-US" sz="160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Upper arm, abdomen​</a:t>
                      </a:r>
                    </a:p>
                    <a:p>
                      <a:pPr rtl="0" fontAlgn="base"/>
                      <a:r>
                        <a:rPr lang="en-US" sz="1600" dirty="0">
                          <a:effectLst/>
                        </a:rPr>
                        <a:t>Upper buttocks (ages 2-13)​</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Upper arm​</a:t>
                      </a:r>
                      <a:endParaRPr lang="en-US" sz="1600">
                        <a:effectLst/>
                        <a:latin typeface="+mn-lt"/>
                      </a:endParaRPr>
                    </a:p>
                  </a:txBody>
                  <a:tcPr marL="91428" marR="91428" marT="45737" marB="45737">
                    <a:lnL>
                      <a:noFill/>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1"/>
                  </a:ext>
                </a:extLst>
              </a:tr>
              <a:tr h="57934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Approved in pregnancy</a:t>
                      </a:r>
                      <a:endParaRPr lang="en-US" sz="1600" dirty="0">
                        <a:effectLst/>
                        <a:latin typeface="Arial" panose="020B0604020202020204" pitchFamily="34" charset="0"/>
                        <a:cs typeface="Arial" panose="020B0604020202020204" pitchFamily="34" charset="0"/>
                      </a:endParaRPr>
                    </a:p>
                  </a:txBody>
                  <a:tcPr marL="91428" marR="91428" marT="45737" marB="45737">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No​</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Yes​</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Yes​</a:t>
                      </a:r>
                      <a:endParaRPr lang="en-US" sz="160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hMerge="1">
                  <a:txBody>
                    <a:bodyPr/>
                    <a:lstStyle/>
                    <a:p>
                      <a:pPr rtl="0" fontAlgn="base"/>
                      <a:endParaRPr lang="en-US" sz="160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No​</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No</a:t>
                      </a:r>
                      <a:endParaRPr lang="en-US" sz="1600">
                        <a:effectLst/>
                        <a:latin typeface="+mn-lt"/>
                      </a:endParaRPr>
                    </a:p>
                  </a:txBody>
                  <a:tcPr marL="91428" marR="91428" marT="45737" marB="45737">
                    <a:lnL>
                      <a:noFill/>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3540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Transmitter</a:t>
                      </a:r>
                      <a:endParaRPr lang="en-US" sz="1600" dirty="0">
                        <a:effectLst/>
                        <a:latin typeface="Arial" panose="020B0604020202020204" pitchFamily="34" charset="0"/>
                        <a:cs typeface="Arial" panose="020B0604020202020204" pitchFamily="34" charset="0"/>
                      </a:endParaRPr>
                    </a:p>
                  </a:txBody>
                  <a:tcPr marL="91428" marR="91428" marT="45737" marB="45737">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3 months</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Disposable</a:t>
                      </a:r>
                      <a:endParaRPr lang="en-US" sz="160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Disposable</a:t>
                      </a:r>
                      <a:endParaRPr lang="en-US" sz="160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Charge weekly</a:t>
                      </a:r>
                      <a:endParaRPr lang="en-US" sz="160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Charge daily</a:t>
                      </a:r>
                      <a:endParaRPr lang="en-US" sz="1600">
                        <a:effectLst/>
                        <a:latin typeface="+mn-lt"/>
                      </a:endParaRPr>
                    </a:p>
                  </a:txBody>
                  <a:tcPr marL="91428" marR="91428" marT="45737" marB="45737">
                    <a:lnL>
                      <a:noFill/>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3"/>
                  </a:ext>
                </a:extLst>
              </a:tr>
              <a:tr h="106695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FDA approved ages (years)​</a:t>
                      </a:r>
                      <a:endParaRPr lang="en-US" sz="1600" dirty="0">
                        <a:effectLst/>
                        <a:latin typeface="Arial" panose="020B0604020202020204" pitchFamily="34" charset="0"/>
                        <a:cs typeface="Arial" panose="020B0604020202020204" pitchFamily="34" charset="0"/>
                      </a:endParaRPr>
                    </a:p>
                  </a:txBody>
                  <a:tcPr marL="91428" marR="91428" marT="45737" marB="45737">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≥2​</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≥2​</a:t>
                      </a:r>
                    </a:p>
                    <a:p>
                      <a:pPr rtl="0" fontAlgn="base"/>
                      <a:r>
                        <a:rPr lang="en-US" sz="1600" dirty="0">
                          <a:effectLst/>
                        </a:rPr>
                        <a:t>​</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≥2​</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hMerge="1">
                  <a:txBody>
                    <a:bodyPr/>
                    <a:lstStyle/>
                    <a:p>
                      <a:pPr rtl="0" fontAlgn="base"/>
                      <a:r>
                        <a:rPr lang="en-US" sz="1600">
                          <a:effectLst/>
                        </a:rPr>
                        <a:t>≥4​</a:t>
                      </a:r>
                    </a:p>
                    <a:p>
                      <a:pPr rtl="0" fontAlgn="base"/>
                      <a:r>
                        <a:rPr lang="en-US" sz="1600">
                          <a:effectLst/>
                        </a:rPr>
                        <a:t>​</a:t>
                      </a:r>
                      <a:endParaRPr lang="en-US" sz="160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≥7</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a:effectLst/>
                        </a:rPr>
                        <a:t>≥18​</a:t>
                      </a:r>
                    </a:p>
                    <a:p>
                      <a:pPr rtl="0" fontAlgn="base"/>
                      <a:r>
                        <a:rPr lang="en-US" sz="1600">
                          <a:effectLst/>
                        </a:rPr>
                        <a:t>​</a:t>
                      </a:r>
                      <a:endParaRPr lang="en-US" sz="1600">
                        <a:effectLst/>
                        <a:latin typeface="+mn-lt"/>
                      </a:endParaRPr>
                    </a:p>
                  </a:txBody>
                  <a:tcPr marL="91428" marR="91428" marT="45737" marB="45737">
                    <a:lnL>
                      <a:noFill/>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86589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Drug interactions​</a:t>
                      </a:r>
                      <a:endParaRPr lang="en-US" sz="1600" dirty="0">
                        <a:effectLst/>
                        <a:latin typeface="Arial" panose="020B0604020202020204" pitchFamily="34" charset="0"/>
                        <a:cs typeface="Arial" panose="020B0604020202020204" pitchFamily="34" charset="0"/>
                      </a:endParaRPr>
                    </a:p>
                  </a:txBody>
                  <a:tcPr marL="91428" marR="91428" marT="45737" marB="45737">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Hydroxyurea​</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Hydroxyurea​</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Vitamin C​ </a:t>
                      </a: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hMerge="1">
                  <a:txBody>
                    <a:bodyPr/>
                    <a:lstStyle/>
                    <a:p>
                      <a:pPr rtl="0" fontAlgn="base"/>
                      <a:r>
                        <a:rPr lang="en-US" sz="1600">
                          <a:effectLst/>
                        </a:rPr>
                        <a:t>Vitamin C​</a:t>
                      </a:r>
                      <a:endParaRPr lang="en-US" sz="160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Acetaminophen</a:t>
                      </a:r>
                    </a:p>
                    <a:p>
                      <a:pPr rtl="0" fontAlgn="base"/>
                      <a:r>
                        <a:rPr lang="en-US" sz="1600" dirty="0">
                          <a:effectLst/>
                        </a:rPr>
                        <a:t>Hydroxyurea​</a:t>
                      </a:r>
                      <a:endParaRPr lang="en-US" sz="1600" dirty="0">
                        <a:effectLst/>
                        <a:latin typeface="+mn-lt"/>
                      </a:endParaRPr>
                    </a:p>
                  </a:txBody>
                  <a:tcPr marL="91428" marR="91428" marT="45737" marB="45737">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rtl="0" fontAlgn="base"/>
                      <a:r>
                        <a:rPr lang="en-US" sz="1600" dirty="0">
                          <a:effectLst/>
                        </a:rPr>
                        <a:t>Tetracycline</a:t>
                      </a:r>
                    </a:p>
                    <a:p>
                      <a:pPr rtl="0" fontAlgn="base"/>
                      <a:r>
                        <a:rPr lang="en-US" sz="1600" dirty="0">
                          <a:effectLst/>
                        </a:rPr>
                        <a:t> antibiotics,</a:t>
                      </a:r>
                    </a:p>
                    <a:p>
                      <a:pPr rtl="0" fontAlgn="base"/>
                      <a:r>
                        <a:rPr lang="en-US" sz="1600" dirty="0">
                          <a:effectLst/>
                        </a:rPr>
                        <a:t> mannitol​</a:t>
                      </a:r>
                      <a:endParaRPr lang="en-US" sz="1600" dirty="0">
                        <a:effectLst/>
                        <a:latin typeface="+mn-lt"/>
                      </a:endParaRPr>
                    </a:p>
                  </a:txBody>
                  <a:tcPr marL="91428" marR="91428" marT="45737" marB="45737">
                    <a:lnL>
                      <a:no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05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5D05613-80E6-0AE2-1120-48E9B602E569}"/>
              </a:ext>
            </a:extLst>
          </p:cNvPr>
          <p:cNvSpPr>
            <a:spLocks noGrp="1"/>
          </p:cNvSpPr>
          <p:nvPr>
            <p:ph type="title"/>
          </p:nvPr>
        </p:nvSpPr>
        <p:spPr/>
        <p:txBody>
          <a:bodyPr/>
          <a:lstStyle/>
          <a:p>
            <a:r>
              <a:rPr lang="en-US" altLang="en-US" dirty="0"/>
              <a:t>Disclosures</a:t>
            </a:r>
          </a:p>
        </p:txBody>
      </p:sp>
      <p:sp>
        <p:nvSpPr>
          <p:cNvPr id="52227" name="Content Placeholder 2">
            <a:extLst>
              <a:ext uri="{FF2B5EF4-FFF2-40B4-BE49-F238E27FC236}">
                <a16:creationId xmlns:a16="http://schemas.microsoft.com/office/drawing/2014/main" id="{D93D93CB-1C33-EBBE-D805-90B202848981}"/>
              </a:ext>
            </a:extLst>
          </p:cNvPr>
          <p:cNvSpPr>
            <a:spLocks noGrp="1"/>
          </p:cNvSpPr>
          <p:nvPr>
            <p:ph idx="1"/>
          </p:nvPr>
        </p:nvSpPr>
        <p:spPr/>
        <p:txBody>
          <a:bodyPr/>
          <a:lstStyle/>
          <a:p>
            <a:r>
              <a:rPr lang="en-US" altLang="en-US" dirty="0"/>
              <a:t>Diana Isaacs, PharmD is a speaker or consultant for the following companies:</a:t>
            </a:r>
          </a:p>
          <a:p>
            <a:pPr lvl="1"/>
            <a:r>
              <a:rPr lang="en-US" altLang="en-US" dirty="0"/>
              <a:t>Abbott, Ascensia, Dexcom, Medtronic, Sanofi, Novo Nordisk, Lilly, </a:t>
            </a:r>
            <a:r>
              <a:rPr lang="en-US" altLang="en-US" dirty="0" err="1"/>
              <a:t>Mannkind</a:t>
            </a:r>
            <a:r>
              <a:rPr lang="en-US" altLang="en-US" dirty="0"/>
              <a:t>, Tandem, </a:t>
            </a:r>
            <a:r>
              <a:rPr lang="en-US" altLang="en-US" dirty="0" err="1"/>
              <a:t>Cequr</a:t>
            </a:r>
            <a:endParaRPr lang="en-US" altLang="en-US" dirty="0"/>
          </a:p>
          <a:p>
            <a:r>
              <a:rPr lang="en-US" altLang="en-US" dirty="0"/>
              <a:t>All relevant financial relationships have been mitigated. </a:t>
            </a:r>
          </a:p>
          <a:p>
            <a:endParaRPr lang="en-US" altLang="en-US" dirty="0"/>
          </a:p>
          <a:p>
            <a:pPr marL="0" indent="0">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3B74C511-A56E-F199-E54F-ADDCD3E4C4D9}"/>
              </a:ext>
            </a:extLst>
          </p:cNvPr>
          <p:cNvSpPr>
            <a:spLocks noGrp="1"/>
          </p:cNvSpPr>
          <p:nvPr>
            <p:ph type="title"/>
          </p:nvPr>
        </p:nvSpPr>
        <p:spPr/>
        <p:txBody>
          <a:bodyPr/>
          <a:lstStyle/>
          <a:p>
            <a:r>
              <a:rPr lang="en-US" altLang="en-US"/>
              <a:t>Dexcom Stelo</a:t>
            </a:r>
          </a:p>
        </p:txBody>
      </p:sp>
      <p:sp>
        <p:nvSpPr>
          <p:cNvPr id="121859" name="Content Placeholder 2">
            <a:extLst>
              <a:ext uri="{FF2B5EF4-FFF2-40B4-BE49-F238E27FC236}">
                <a16:creationId xmlns:a16="http://schemas.microsoft.com/office/drawing/2014/main" id="{A16022DC-5E0F-B605-72A8-40463EBF0B08}"/>
              </a:ext>
            </a:extLst>
          </p:cNvPr>
          <p:cNvSpPr>
            <a:spLocks noGrp="1"/>
          </p:cNvSpPr>
          <p:nvPr>
            <p:ph idx="1"/>
          </p:nvPr>
        </p:nvSpPr>
        <p:spPr>
          <a:xfrm>
            <a:off x="533400" y="1752640"/>
            <a:ext cx="9448800" cy="4351338"/>
          </a:xfrm>
        </p:spPr>
        <p:txBody>
          <a:bodyPr/>
          <a:lstStyle/>
          <a:p>
            <a:r>
              <a:rPr lang="en-US" altLang="en-US" sz="3600" dirty="0"/>
              <a:t>Glucose range: 70-250mg/dL</a:t>
            </a:r>
          </a:p>
          <a:p>
            <a:r>
              <a:rPr lang="en-US" altLang="en-US" sz="3600" dirty="0"/>
              <a:t>For people over 18 that don’t take insulin</a:t>
            </a:r>
          </a:p>
          <a:p>
            <a:r>
              <a:rPr lang="en-US" altLang="en-US" sz="3600" dirty="0"/>
              <a:t>Updates every 15 minutes, 30 minute warm-up</a:t>
            </a:r>
          </a:p>
          <a:p>
            <a:r>
              <a:rPr lang="en-US" altLang="en-US" sz="3600" dirty="0" err="1"/>
              <a:t>Stelo</a:t>
            </a:r>
            <a:r>
              <a:rPr lang="en-US" altLang="en-US" sz="3600" dirty="0"/>
              <a:t> app + Dexcom Clarity</a:t>
            </a:r>
          </a:p>
          <a:p>
            <a:r>
              <a:rPr lang="en-US" altLang="en-US" sz="3600" dirty="0"/>
              <a:t>Spike detection, no high/low alerts</a:t>
            </a:r>
          </a:p>
          <a:p>
            <a:r>
              <a:rPr lang="en-US" altLang="en-US" sz="3600" dirty="0"/>
              <a:t>Education in app</a:t>
            </a:r>
          </a:p>
          <a:p>
            <a:r>
              <a:rPr lang="en-US" altLang="en-US" sz="3600" dirty="0"/>
              <a:t>https://www.dexcom.com/stelo</a:t>
            </a:r>
          </a:p>
          <a:p>
            <a:endParaRPr lang="en-US" altLang="en-US" dirty="0"/>
          </a:p>
        </p:txBody>
      </p:sp>
      <p:pic>
        <p:nvPicPr>
          <p:cNvPr id="3" name="Picture 2">
            <a:extLst>
              <a:ext uri="{FF2B5EF4-FFF2-40B4-BE49-F238E27FC236}">
                <a16:creationId xmlns:a16="http://schemas.microsoft.com/office/drawing/2014/main" id="{45580B02-2E9C-3802-3AE7-52A0D1334A65}"/>
              </a:ext>
            </a:extLst>
          </p:cNvPr>
          <p:cNvPicPr>
            <a:picLocks noChangeAspect="1"/>
          </p:cNvPicPr>
          <p:nvPr/>
        </p:nvPicPr>
        <p:blipFill>
          <a:blip r:embed="rId2"/>
          <a:stretch>
            <a:fillRect/>
          </a:stretch>
        </p:blipFill>
        <p:spPr>
          <a:xfrm>
            <a:off x="9440095" y="180255"/>
            <a:ext cx="2743438" cy="2751058"/>
          </a:xfrm>
          <a:prstGeom prst="rect">
            <a:avLst/>
          </a:prstGeom>
        </p:spPr>
      </p:pic>
      <p:pic>
        <p:nvPicPr>
          <p:cNvPr id="5" name="Picture 4">
            <a:extLst>
              <a:ext uri="{FF2B5EF4-FFF2-40B4-BE49-F238E27FC236}">
                <a16:creationId xmlns:a16="http://schemas.microsoft.com/office/drawing/2014/main" id="{1317965E-1660-532E-D89F-F26608BE3D3A}"/>
              </a:ext>
            </a:extLst>
          </p:cNvPr>
          <p:cNvPicPr>
            <a:picLocks noChangeAspect="1"/>
          </p:cNvPicPr>
          <p:nvPr/>
        </p:nvPicPr>
        <p:blipFill>
          <a:blip r:embed="rId3"/>
          <a:stretch>
            <a:fillRect/>
          </a:stretch>
        </p:blipFill>
        <p:spPr>
          <a:xfrm>
            <a:off x="9677400" y="4749311"/>
            <a:ext cx="1676400" cy="1502095"/>
          </a:xfrm>
          <a:prstGeom prst="rect">
            <a:avLst/>
          </a:prstGeom>
        </p:spPr>
      </p:pic>
    </p:spTree>
    <p:extLst>
      <p:ext uri="{BB962C8B-B14F-4D97-AF65-F5344CB8AC3E}">
        <p14:creationId xmlns:p14="http://schemas.microsoft.com/office/powerpoint/2010/main" val="417544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79103781-7C33-CFF6-6D2A-5AC47148A2AF}"/>
              </a:ext>
            </a:extLst>
          </p:cNvPr>
          <p:cNvSpPr>
            <a:spLocks noGrp="1"/>
          </p:cNvSpPr>
          <p:nvPr>
            <p:ph type="title"/>
          </p:nvPr>
        </p:nvSpPr>
        <p:spPr/>
        <p:txBody>
          <a:bodyPr/>
          <a:lstStyle/>
          <a:p>
            <a:r>
              <a:rPr lang="en-US" altLang="en-US" dirty="0"/>
              <a:t>Abbott Lingo </a:t>
            </a:r>
          </a:p>
        </p:txBody>
      </p:sp>
      <p:sp>
        <p:nvSpPr>
          <p:cNvPr id="122883" name="Content Placeholder 2">
            <a:extLst>
              <a:ext uri="{FF2B5EF4-FFF2-40B4-BE49-F238E27FC236}">
                <a16:creationId xmlns:a16="http://schemas.microsoft.com/office/drawing/2014/main" id="{E2C3AE5B-35B3-3F9E-25C9-F219B297D0B4}"/>
              </a:ext>
            </a:extLst>
          </p:cNvPr>
          <p:cNvSpPr>
            <a:spLocks noGrp="1"/>
          </p:cNvSpPr>
          <p:nvPr>
            <p:ph idx="1"/>
          </p:nvPr>
        </p:nvSpPr>
        <p:spPr/>
        <p:txBody>
          <a:bodyPr/>
          <a:lstStyle/>
          <a:p>
            <a:r>
              <a:rPr lang="en-US" altLang="en-US" sz="3600"/>
              <a:t>For people over 18 not on insulin </a:t>
            </a:r>
          </a:p>
          <a:p>
            <a:r>
              <a:rPr lang="en-US" altLang="en-US" sz="3600"/>
              <a:t>Glucose range: 55-200mg/dL</a:t>
            </a:r>
          </a:p>
          <a:p>
            <a:r>
              <a:rPr lang="en-US" altLang="en-US" sz="3600"/>
              <a:t>Updates every minute, 1 hour warm-up</a:t>
            </a:r>
          </a:p>
          <a:p>
            <a:r>
              <a:rPr lang="en-US" altLang="en-US" sz="3600"/>
              <a:t>Lingo app</a:t>
            </a:r>
          </a:p>
          <a:p>
            <a:r>
              <a:rPr lang="en-US" altLang="en-US" sz="3600"/>
              <a:t>No real time alerts</a:t>
            </a:r>
          </a:p>
          <a:p>
            <a:r>
              <a:rPr lang="en-US" altLang="en-US" sz="3600"/>
              <a:t>Education in app, goal to stay under lingo count</a:t>
            </a:r>
          </a:p>
          <a:p>
            <a:r>
              <a:rPr lang="en-US" altLang="en-US" sz="3600">
                <a:hlinkClick r:id="rId2"/>
              </a:rPr>
              <a:t>www.hellolingo.com</a:t>
            </a:r>
            <a:endParaRPr lang="en-US" altLang="en-US" sz="3600"/>
          </a:p>
          <a:p>
            <a:endParaRPr lang="en-US" altLang="en-US"/>
          </a:p>
        </p:txBody>
      </p:sp>
      <p:pic>
        <p:nvPicPr>
          <p:cNvPr id="3" name="Picture 2">
            <a:extLst>
              <a:ext uri="{FF2B5EF4-FFF2-40B4-BE49-F238E27FC236}">
                <a16:creationId xmlns:a16="http://schemas.microsoft.com/office/drawing/2014/main" id="{B3E8EDDC-D3AC-7986-BCEB-B6F55C8B5CD3}"/>
              </a:ext>
            </a:extLst>
          </p:cNvPr>
          <p:cNvPicPr>
            <a:picLocks noChangeAspect="1"/>
          </p:cNvPicPr>
          <p:nvPr/>
        </p:nvPicPr>
        <p:blipFill>
          <a:blip r:embed="rId3"/>
          <a:stretch>
            <a:fillRect/>
          </a:stretch>
        </p:blipFill>
        <p:spPr>
          <a:xfrm>
            <a:off x="9067800" y="211667"/>
            <a:ext cx="2286000" cy="2567354"/>
          </a:xfrm>
          <a:prstGeom prst="rect">
            <a:avLst/>
          </a:prstGeom>
        </p:spPr>
      </p:pic>
    </p:spTree>
    <p:extLst>
      <p:ext uri="{BB962C8B-B14F-4D97-AF65-F5344CB8AC3E}">
        <p14:creationId xmlns:p14="http://schemas.microsoft.com/office/powerpoint/2010/main" val="36594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A4FC-3026-383C-8A1F-AB6A766228F0}"/>
              </a:ext>
            </a:extLst>
          </p:cNvPr>
          <p:cNvSpPr>
            <a:spLocks noGrp="1"/>
          </p:cNvSpPr>
          <p:nvPr>
            <p:ph type="title"/>
          </p:nvPr>
        </p:nvSpPr>
        <p:spPr/>
        <p:txBody>
          <a:bodyPr/>
          <a:lstStyle/>
          <a:p>
            <a:r>
              <a:rPr lang="en-US" dirty="0"/>
              <a:t>OTC CGM</a:t>
            </a:r>
          </a:p>
        </p:txBody>
      </p:sp>
      <p:graphicFrame>
        <p:nvGraphicFramePr>
          <p:cNvPr id="10" name="Content Placeholder 9">
            <a:extLst>
              <a:ext uri="{FF2B5EF4-FFF2-40B4-BE49-F238E27FC236}">
                <a16:creationId xmlns:a16="http://schemas.microsoft.com/office/drawing/2014/main" id="{C0EBD097-8A08-EE1B-0532-0779DF67D9E0}"/>
              </a:ext>
            </a:extLst>
          </p:cNvPr>
          <p:cNvGraphicFramePr>
            <a:graphicFrameLocks noGrp="1"/>
          </p:cNvGraphicFramePr>
          <p:nvPr>
            <p:ph idx="1"/>
          </p:nvPr>
        </p:nvGraphicFramePr>
        <p:xfrm>
          <a:off x="304800" y="1905000"/>
          <a:ext cx="10667999" cy="4313746"/>
        </p:xfrm>
        <a:graphic>
          <a:graphicData uri="http://schemas.openxmlformats.org/drawingml/2006/table">
            <a:tbl>
              <a:tblPr firstRow="1" firstCol="1" bandRow="1"/>
              <a:tblGrid>
                <a:gridCol w="3555239">
                  <a:extLst>
                    <a:ext uri="{9D8B030D-6E8A-4147-A177-3AD203B41FA5}">
                      <a16:colId xmlns:a16="http://schemas.microsoft.com/office/drawing/2014/main" val="254685264"/>
                    </a:ext>
                  </a:extLst>
                </a:gridCol>
                <a:gridCol w="3556380">
                  <a:extLst>
                    <a:ext uri="{9D8B030D-6E8A-4147-A177-3AD203B41FA5}">
                      <a16:colId xmlns:a16="http://schemas.microsoft.com/office/drawing/2014/main" val="2759822800"/>
                    </a:ext>
                  </a:extLst>
                </a:gridCol>
                <a:gridCol w="3556380">
                  <a:extLst>
                    <a:ext uri="{9D8B030D-6E8A-4147-A177-3AD203B41FA5}">
                      <a16:colId xmlns:a16="http://schemas.microsoft.com/office/drawing/2014/main" val="1607246535"/>
                    </a:ext>
                  </a:extLst>
                </a:gridCol>
              </a:tblGrid>
              <a:tr h="466725">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Dexcom Stelo</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Abbott Lingo </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8879723"/>
                  </a:ext>
                </a:extLst>
              </a:tr>
              <a:tr h="233363">
                <a:tc>
                  <a:txBody>
                    <a:bodyPr/>
                    <a:lstStyle/>
                    <a:p>
                      <a:pPr marL="0" marR="0">
                        <a:lnSpc>
                          <a:spcPct val="107000"/>
                        </a:lnSpc>
                        <a:spcBef>
                          <a:spcPts val="0"/>
                        </a:spcBef>
                        <a:spcAft>
                          <a:spcPts val="0"/>
                        </a:spcAft>
                      </a:pPr>
                      <a:r>
                        <a:rPr lang="en-US" sz="2400" b="1" dirty="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Wear Time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15.5 days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14 days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7978023"/>
                  </a:ext>
                </a:extLst>
              </a:tr>
              <a:tr h="233363">
                <a:tc>
                  <a:txBody>
                    <a:bodyPr/>
                    <a:lstStyle/>
                    <a:p>
                      <a:pPr marL="0" marR="0">
                        <a:lnSpc>
                          <a:spcPct val="107000"/>
                        </a:lnSpc>
                        <a:spcBef>
                          <a:spcPts val="0"/>
                        </a:spcBef>
                        <a:spcAft>
                          <a:spcPts val="0"/>
                        </a:spcAft>
                      </a:pPr>
                      <a:r>
                        <a:rPr lang="en-US"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Form Factor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Dexcom G7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Libre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4944378"/>
                  </a:ext>
                </a:extLst>
              </a:tr>
              <a:tr h="466725">
                <a:tc>
                  <a:txBody>
                    <a:bodyPr/>
                    <a:lstStyle/>
                    <a:p>
                      <a:pPr marL="0" marR="0">
                        <a:lnSpc>
                          <a:spcPct val="107000"/>
                        </a:lnSpc>
                        <a:spcBef>
                          <a:spcPts val="0"/>
                        </a:spcBef>
                        <a:spcAft>
                          <a:spcPts val="0"/>
                        </a:spcAft>
                      </a:pPr>
                      <a:r>
                        <a:rPr lang="en-US" sz="2400" b="1" dirty="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Ability to share data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Yes, Dexcom Clarity</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831302"/>
                  </a:ext>
                </a:extLst>
              </a:tr>
              <a:tr h="466725">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Glucose range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70-250mg/dL</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55-200mg/dL</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331752"/>
                  </a:ext>
                </a:extLst>
              </a:tr>
              <a:tr h="466725">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Real-time alerts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Yes, spike detection only</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953247"/>
                  </a:ext>
                </a:extLst>
              </a:tr>
              <a:tr h="466725">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Frequency of glucose readings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15 minutes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 minute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708846"/>
                  </a:ext>
                </a:extLst>
              </a:tr>
              <a:tr h="466725">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Education within App</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Yes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Yes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570910"/>
                  </a:ext>
                </a:extLst>
              </a:tr>
              <a:tr h="466725">
                <a:tc>
                  <a:txBody>
                    <a:bodyPr/>
                    <a:lstStyle/>
                    <a:p>
                      <a:pPr marL="0" marR="0">
                        <a:lnSpc>
                          <a:spcPct val="107000"/>
                        </a:lnSpc>
                        <a:spcBef>
                          <a:spcPts val="0"/>
                        </a:spcBef>
                        <a:spcAft>
                          <a:spcPts val="0"/>
                        </a:spcAft>
                      </a:pPr>
                      <a:r>
                        <a:rPr lang="en-US" sz="2400" b="1">
                          <a:solidFill>
                            <a:schemeClr val="bg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Patient age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bg1"/>
                          </a:solidFill>
                          <a:effectLst/>
                          <a:latin typeface="Calibri" panose="020F0502020204030204" pitchFamily="34" charset="0"/>
                          <a:ea typeface="Calibri" panose="020F0502020204030204" pitchFamily="34" charset="0"/>
                          <a:cs typeface="Calibri" panose="020F0502020204030204" pitchFamily="34" charset="0"/>
                        </a:rPr>
                        <a:t>≥ 18 yr</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18 yr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357209"/>
                  </a:ext>
                </a:extLst>
              </a:tr>
            </a:tbl>
          </a:graphicData>
        </a:graphic>
      </p:graphicFrame>
      <p:pic>
        <p:nvPicPr>
          <p:cNvPr id="11" name="Picture 10">
            <a:extLst>
              <a:ext uri="{FF2B5EF4-FFF2-40B4-BE49-F238E27FC236}">
                <a16:creationId xmlns:a16="http://schemas.microsoft.com/office/drawing/2014/main" id="{3633267F-EF6A-AA51-D87F-D1AE7F2338DB}"/>
              </a:ext>
            </a:extLst>
          </p:cNvPr>
          <p:cNvPicPr>
            <a:picLocks noChangeAspect="1"/>
          </p:cNvPicPr>
          <p:nvPr/>
        </p:nvPicPr>
        <p:blipFill>
          <a:blip r:embed="rId3"/>
          <a:stretch>
            <a:fillRect/>
          </a:stretch>
        </p:blipFill>
        <p:spPr>
          <a:xfrm>
            <a:off x="914400" y="110067"/>
            <a:ext cx="1631382" cy="1635913"/>
          </a:xfrm>
          <a:prstGeom prst="rect">
            <a:avLst/>
          </a:prstGeom>
        </p:spPr>
      </p:pic>
      <p:pic>
        <p:nvPicPr>
          <p:cNvPr id="12" name="Picture 11">
            <a:extLst>
              <a:ext uri="{FF2B5EF4-FFF2-40B4-BE49-F238E27FC236}">
                <a16:creationId xmlns:a16="http://schemas.microsoft.com/office/drawing/2014/main" id="{1E53AC1E-DBA6-4B66-B5B7-0EEE96E18440}"/>
              </a:ext>
            </a:extLst>
          </p:cNvPr>
          <p:cNvPicPr>
            <a:picLocks noChangeAspect="1"/>
          </p:cNvPicPr>
          <p:nvPr/>
        </p:nvPicPr>
        <p:blipFill>
          <a:blip r:embed="rId4"/>
          <a:stretch>
            <a:fillRect/>
          </a:stretch>
        </p:blipFill>
        <p:spPr>
          <a:xfrm>
            <a:off x="2667000" y="806358"/>
            <a:ext cx="1086454" cy="973489"/>
          </a:xfrm>
          <a:prstGeom prst="rect">
            <a:avLst/>
          </a:prstGeom>
        </p:spPr>
      </p:pic>
      <p:pic>
        <p:nvPicPr>
          <p:cNvPr id="13" name="Picture 12">
            <a:extLst>
              <a:ext uri="{FF2B5EF4-FFF2-40B4-BE49-F238E27FC236}">
                <a16:creationId xmlns:a16="http://schemas.microsoft.com/office/drawing/2014/main" id="{4521086C-A196-9B86-EF64-0FD1B1D4802B}"/>
              </a:ext>
            </a:extLst>
          </p:cNvPr>
          <p:cNvPicPr>
            <a:picLocks noChangeAspect="1"/>
          </p:cNvPicPr>
          <p:nvPr/>
        </p:nvPicPr>
        <p:blipFill>
          <a:blip r:embed="rId5"/>
          <a:stretch>
            <a:fillRect/>
          </a:stretch>
        </p:blipFill>
        <p:spPr>
          <a:xfrm>
            <a:off x="8991600" y="31057"/>
            <a:ext cx="1756481" cy="1972663"/>
          </a:xfrm>
          <a:prstGeom prst="rect">
            <a:avLst/>
          </a:prstGeom>
        </p:spPr>
      </p:pic>
      <p:sp>
        <p:nvSpPr>
          <p:cNvPr id="3" name="TextBox 2">
            <a:extLst>
              <a:ext uri="{FF2B5EF4-FFF2-40B4-BE49-F238E27FC236}">
                <a16:creationId xmlns:a16="http://schemas.microsoft.com/office/drawing/2014/main" id="{83528121-6D7C-3FF7-3D7F-EEBE0E377771}"/>
              </a:ext>
            </a:extLst>
          </p:cNvPr>
          <p:cNvSpPr txBox="1"/>
          <p:nvPr/>
        </p:nvSpPr>
        <p:spPr>
          <a:xfrm>
            <a:off x="533400" y="6172200"/>
            <a:ext cx="9753600" cy="671915"/>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Information from manufacturers websites: </a:t>
            </a:r>
            <a:r>
              <a:rPr kumimoji="0" lang="en-US" sz="1800" b="1" i="0" u="sng" strike="noStrike" kern="1200" cap="none" spc="0" normalizeH="0" baseline="0" noProof="0">
                <a:ln>
                  <a:noFill/>
                </a:ln>
                <a:solidFill>
                  <a:srgbClr val="0000FF"/>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hlinkClick r:id="rId6"/>
              </a:rPr>
              <a:t>https://www.stelo.com/en-us</a:t>
            </a:r>
            <a:r>
              <a:rPr kumimoji="0" lang="en-US" sz="1800" b="1"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1" i="0" u="sng" strike="noStrike" kern="1200" cap="none" spc="0" normalizeH="0" baseline="0" noProof="0">
                <a:ln>
                  <a:noFill/>
                </a:ln>
                <a:solidFill>
                  <a:srgbClr val="0000FF"/>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hlinkClick r:id="rId7"/>
              </a:rPr>
              <a:t>Lingo - Made by Abbott: Your body has the answers (hellolingo.com)</a:t>
            </a: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84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9A709-0237-69E5-6DE9-E2CEE373EF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8B6ABAE-E28A-43B9-AE37-A6ED5ACCA915}"/>
              </a:ext>
            </a:extLst>
          </p:cNvPr>
          <p:cNvSpPr/>
          <p:nvPr/>
        </p:nvSpPr>
        <p:spPr>
          <a:xfrm>
            <a:off x="1453662" y="5040923"/>
            <a:ext cx="9413630" cy="10550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620F2-39DB-E1BE-DC8E-2A491089867B}"/>
              </a:ext>
            </a:extLst>
          </p:cNvPr>
          <p:cNvSpPr>
            <a:spLocks noGrp="1"/>
          </p:cNvSpPr>
          <p:nvPr>
            <p:ph type="title"/>
          </p:nvPr>
        </p:nvSpPr>
        <p:spPr>
          <a:xfrm>
            <a:off x="982132" y="228600"/>
            <a:ext cx="11209867" cy="1325563"/>
          </a:xfrm>
        </p:spPr>
        <p:txBody>
          <a:bodyPr>
            <a:normAutofit/>
          </a:bodyPr>
          <a:lstStyle/>
          <a:p>
            <a:pPr algn="l"/>
            <a:r>
              <a:rPr lang="en-US" sz="4000" dirty="0">
                <a:latin typeface="Arial" panose="020B0604020202020204" pitchFamily="34" charset="0"/>
                <a:cs typeface="Arial" panose="020B0604020202020204" pitchFamily="34" charset="0"/>
              </a:rPr>
              <a:t>Use of CGM</a:t>
            </a:r>
          </a:p>
        </p:txBody>
      </p:sp>
      <p:sp>
        <p:nvSpPr>
          <p:cNvPr id="3" name="Content Placeholder 2">
            <a:extLst>
              <a:ext uri="{FF2B5EF4-FFF2-40B4-BE49-F238E27FC236}">
                <a16:creationId xmlns:a16="http://schemas.microsoft.com/office/drawing/2014/main" id="{0463384C-60C5-186C-E95E-903F332FC7B5}"/>
              </a:ext>
            </a:extLst>
          </p:cNvPr>
          <p:cNvSpPr>
            <a:spLocks noGrp="1"/>
          </p:cNvSpPr>
          <p:nvPr>
            <p:ph idx="1"/>
          </p:nvPr>
        </p:nvSpPr>
        <p:spPr>
          <a:xfrm>
            <a:off x="838200" y="1557196"/>
            <a:ext cx="10515600" cy="4725909"/>
          </a:xfrm>
        </p:spPr>
        <p:txBody>
          <a:bodyPr>
            <a:normAutofit/>
          </a:bodyPr>
          <a:lstStyle/>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7.1 </a:t>
            </a:r>
            <a:r>
              <a:rPr lang="en-US" sz="2000" b="0" i="0" u="none" strike="noStrike" baseline="0" dirty="0">
                <a:solidFill>
                  <a:srgbClr val="000000"/>
                </a:solidFill>
                <a:latin typeface="Arial" panose="020B0604020202020204" pitchFamily="34" charset="0"/>
                <a:cs typeface="Arial" panose="020B0604020202020204" pitchFamily="34" charset="0"/>
              </a:rPr>
              <a:t>Diabetes devices should be offered to people with diabetes. </a:t>
            </a:r>
            <a:r>
              <a:rPr lang="en-US" sz="2000" b="1" i="0" u="none" strike="noStrike" baseline="0" dirty="0">
                <a:solidFill>
                  <a:srgbClr val="C00000"/>
                </a:solidFill>
                <a:latin typeface="Arial" panose="020B0604020202020204" pitchFamily="34" charset="0"/>
                <a:cs typeface="Arial" panose="020B0604020202020204" pitchFamily="34" charset="0"/>
              </a:rPr>
              <a:t>A</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7.2</a:t>
            </a:r>
            <a:r>
              <a:rPr lang="en-US" sz="2000" b="0" i="0" u="none" strike="noStrike" baseline="0" dirty="0">
                <a:solidFill>
                  <a:srgbClr val="000000"/>
                </a:solidFill>
                <a:latin typeface="Arial" panose="020B0604020202020204" pitchFamily="34" charset="0"/>
                <a:cs typeface="Arial" panose="020B0604020202020204" pitchFamily="34" charset="0"/>
              </a:rPr>
              <a:t> Initiation of CGM should be offered to people with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T1D </a:t>
            </a:r>
            <a:r>
              <a:rPr lang="en-US" sz="2000" b="0" i="0" u="none" strike="noStrike" baseline="0" dirty="0">
                <a:solidFill>
                  <a:srgbClr val="000000"/>
                </a:solidFill>
                <a:latin typeface="Arial" panose="020B0604020202020204" pitchFamily="34" charset="0"/>
                <a:cs typeface="Arial" panose="020B0604020202020204" pitchFamily="34" charset="0"/>
              </a:rPr>
              <a:t>early in the disease, even at time of diagnosis. </a:t>
            </a:r>
            <a:r>
              <a:rPr lang="en-US" sz="2000" b="1" i="0" u="none" strike="noStrike" baseline="0" dirty="0">
                <a:solidFill>
                  <a:srgbClr val="C00000"/>
                </a:solidFill>
                <a:latin typeface="Arial" panose="020B0604020202020204" pitchFamily="34" charset="0"/>
                <a:cs typeface="Arial" panose="020B0604020202020204" pitchFamily="34" charset="0"/>
              </a:rPr>
              <a:t>A</a:t>
            </a:r>
          </a:p>
          <a:p>
            <a:pPr marL="0" indent="0">
              <a:buNone/>
            </a:pPr>
            <a:r>
              <a:rPr lang="en-US" sz="2000" b="1" i="0" u="none" strike="noStrike" baseline="0" dirty="0">
                <a:solidFill>
                  <a:srgbClr val="000000"/>
                </a:solidFill>
                <a:latin typeface="Arial" panose="020B0604020202020204" pitchFamily="34" charset="0"/>
                <a:cs typeface="Arial" panose="020B0604020202020204" pitchFamily="34" charset="0"/>
              </a:rPr>
              <a:t>7.15</a:t>
            </a:r>
            <a:r>
              <a:rPr lang="en-US" sz="2000" b="0" i="0" u="none" strike="noStrike" baseline="0" dirty="0">
                <a:solidFill>
                  <a:srgbClr val="000000"/>
                </a:solidFill>
                <a:latin typeface="Arial" panose="020B0604020202020204" pitchFamily="34" charset="0"/>
                <a:cs typeface="Arial" panose="020B0604020202020204" pitchFamily="34" charset="0"/>
              </a:rPr>
              <a:t> Recommend CGM for diabetes management to youth </a:t>
            </a:r>
            <a:r>
              <a:rPr lang="en-US" sz="2000" b="1" i="0" u="none" strike="noStrike" baseline="0" dirty="0">
                <a:solidFill>
                  <a:srgbClr val="C00000"/>
                </a:solidFill>
                <a:latin typeface="Arial" panose="020B0604020202020204" pitchFamily="34" charset="0"/>
                <a:cs typeface="Arial" panose="020B0604020202020204" pitchFamily="34" charset="0"/>
              </a:rPr>
              <a:t>C</a:t>
            </a:r>
            <a:r>
              <a:rPr lang="en-US" sz="2000" b="0" i="0" u="none" strike="noStrike" baseline="0" dirty="0">
                <a:solidFill>
                  <a:srgbClr val="64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and adults </a:t>
            </a:r>
            <a:r>
              <a:rPr lang="en-US" sz="2000" b="1" i="0" u="none" strike="noStrike" baseline="0" dirty="0">
                <a:solidFill>
                  <a:srgbClr val="C00000"/>
                </a:solidFill>
                <a:latin typeface="Arial" panose="020B0604020202020204" pitchFamily="34" charset="0"/>
                <a:cs typeface="Arial" panose="020B0604020202020204" pitchFamily="34" charset="0"/>
              </a:rPr>
              <a:t>B</a:t>
            </a:r>
            <a:r>
              <a:rPr lang="en-US" sz="2000" b="0" i="0" u="none" strike="noStrike" baseline="0" dirty="0">
                <a:solidFill>
                  <a:srgbClr val="64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with diabetes on any type of insulin therapy. </a:t>
            </a:r>
          </a:p>
          <a:p>
            <a:pPr marL="0" indent="0">
              <a:buNone/>
            </a:pPr>
            <a:r>
              <a:rPr lang="en-US" sz="2000" b="1" dirty="0">
                <a:solidFill>
                  <a:srgbClr val="000000"/>
                </a:solidFill>
                <a:latin typeface="Arial" panose="020B0604020202020204" pitchFamily="34" charset="0"/>
                <a:cs typeface="Arial" panose="020B0604020202020204" pitchFamily="34" charset="0"/>
              </a:rPr>
              <a:t>7.16</a:t>
            </a:r>
            <a:r>
              <a:rPr lang="en-US" sz="2000" dirty="0">
                <a:solidFill>
                  <a:srgbClr val="00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Consider using CGM in adults with T2D treated  with glucose-lowering medications </a:t>
            </a:r>
            <a:r>
              <a:rPr lang="en-US" sz="2000" b="1" i="0" u="none" strike="noStrike" baseline="0" dirty="0">
                <a:solidFill>
                  <a:srgbClr val="000000"/>
                </a:solidFill>
                <a:latin typeface="Arial" panose="020B0604020202020204" pitchFamily="34" charset="0"/>
                <a:cs typeface="Arial" panose="020B0604020202020204" pitchFamily="34" charset="0"/>
              </a:rPr>
              <a:t>other than insulin </a:t>
            </a:r>
            <a:r>
              <a:rPr lang="en-US" sz="2000" b="0" i="0" u="none" strike="noStrike" baseline="0" dirty="0">
                <a:solidFill>
                  <a:srgbClr val="000000"/>
                </a:solidFill>
                <a:latin typeface="Arial" panose="020B0604020202020204" pitchFamily="34" charset="0"/>
                <a:cs typeface="Arial" panose="020B0604020202020204" pitchFamily="34" charset="0"/>
              </a:rPr>
              <a:t>to achieve and maintain individualized glycemic goals. </a:t>
            </a:r>
            <a:r>
              <a:rPr lang="en-US" sz="2000" b="1" i="0" u="none" strike="noStrike" baseline="0" dirty="0">
                <a:solidFill>
                  <a:srgbClr val="C00000"/>
                </a:solidFill>
                <a:latin typeface="Arial" panose="020B0604020202020204" pitchFamily="34" charset="0"/>
                <a:cs typeface="Arial" panose="020B0604020202020204" pitchFamily="34" charset="0"/>
              </a:rPr>
              <a:t>B</a:t>
            </a:r>
          </a:p>
          <a:p>
            <a:pPr marL="0" indent="0">
              <a:buNone/>
            </a:pPr>
            <a:r>
              <a:rPr lang="en-US" sz="2000" b="1" i="0" u="none" strike="noStrike" baseline="0" dirty="0">
                <a:solidFill>
                  <a:srgbClr val="000000"/>
                </a:solidFill>
                <a:latin typeface="Arial" panose="020B0604020202020204" pitchFamily="34" charset="0"/>
                <a:cs typeface="Arial" panose="020B0604020202020204" pitchFamily="34" charset="0"/>
              </a:rPr>
              <a:t>7.19</a:t>
            </a:r>
            <a:r>
              <a:rPr lang="en-US" sz="2000" b="0" i="0" u="none" strike="noStrike" baseline="0" dirty="0">
                <a:solidFill>
                  <a:srgbClr val="000000"/>
                </a:solidFill>
                <a:latin typeface="Arial" panose="020B0604020202020204" pitchFamily="34" charset="0"/>
                <a:cs typeface="Arial" panose="020B0604020202020204" pitchFamily="34" charset="0"/>
              </a:rPr>
              <a:t> In circumstances when consistent use of CGM is not feasible, consider periodic use of personal or professional CGM to adjust medication and/or lifestyle. </a:t>
            </a:r>
            <a:r>
              <a:rPr lang="en-US" sz="2000" b="1" i="0" u="none" strike="noStrike" baseline="0" dirty="0">
                <a:solidFill>
                  <a:srgbClr val="C00000"/>
                </a:solidFill>
                <a:latin typeface="Arial" panose="020B0604020202020204" pitchFamily="34" charset="0"/>
                <a:cs typeface="Arial" panose="020B0604020202020204" pitchFamily="34" charset="0"/>
              </a:rPr>
              <a:t>C</a:t>
            </a:r>
          </a:p>
          <a:p>
            <a:pPr marL="0" indent="0">
              <a:buNone/>
            </a:pPr>
            <a:endParaRPr lang="en-US" sz="1800" b="1" i="0" u="none" strike="noStrike" baseline="0" dirty="0">
              <a:solidFill>
                <a:srgbClr val="C00000"/>
              </a:solidFill>
              <a:latin typeface="Arial" panose="020B0604020202020204" pitchFamily="34" charset="0"/>
              <a:cs typeface="Arial" panose="020B0604020202020204" pitchFamily="34" charset="0"/>
            </a:endParaRPr>
          </a:p>
          <a:p>
            <a:pPr marL="0" indent="0">
              <a:buNone/>
            </a:pPr>
            <a:r>
              <a:rPr lang="en-US" sz="1800" b="1" i="0" u="none" strike="noStrike" baseline="0" dirty="0">
                <a:solidFill>
                  <a:srgbClr val="C00000"/>
                </a:solidFill>
                <a:latin typeface="Arial" panose="020B0604020202020204" pitchFamily="34" charset="0"/>
                <a:cs typeface="Arial" panose="020B0604020202020204" pitchFamily="34" charset="0"/>
              </a:rPr>
              <a:t>	</a:t>
            </a:r>
          </a:p>
          <a:p>
            <a:pPr marL="0" indent="0" algn="ctr">
              <a:buNone/>
            </a:pPr>
            <a:r>
              <a:rPr lang="en-US" sz="2800" b="0" i="0" u="none" strike="noStrike" baseline="0" dirty="0">
                <a:solidFill>
                  <a:srgbClr val="000000"/>
                </a:solidFill>
                <a:latin typeface="Arial" panose="020B0604020202020204" pitchFamily="34" charset="0"/>
                <a:cs typeface="Arial" panose="020B0604020202020204" pitchFamily="34" charset="0"/>
              </a:rPr>
              <a:t>The choice of CGM device should be made based on the individual’s circumstances, preferences, and needs.</a:t>
            </a:r>
            <a:r>
              <a:rPr lang="en-US" sz="2800" dirty="0">
                <a:solidFill>
                  <a:srgbClr val="000000"/>
                </a:solidFill>
                <a:latin typeface="Arial" panose="020B0604020202020204" pitchFamily="34" charset="0"/>
                <a:cs typeface="Arial" panose="020B0604020202020204" pitchFamily="34" charset="0"/>
              </a:rPr>
              <a:t> </a:t>
            </a:r>
          </a:p>
          <a:p>
            <a:pPr marL="0" indent="0" algn="l">
              <a:buNone/>
            </a:pPr>
            <a:endParaRPr lang="en-US"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indent="0" algn="l">
              <a:buNone/>
            </a:pPr>
            <a:endParaRPr lang="en-US" sz="19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endParaRPr lang="en-US" sz="19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C1C00B2-3392-73A5-F26F-BD62736BE39C}"/>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23</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B273857-821F-3012-ED76-46FFD61524F6}"/>
              </a:ext>
            </a:extLst>
          </p:cNvPr>
          <p:cNvSpPr txBox="1"/>
          <p:nvPr/>
        </p:nvSpPr>
        <p:spPr>
          <a:xfrm>
            <a:off x="5136" y="6647"/>
            <a:ext cx="1893275"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7. Diabetes Technology</a:t>
            </a:r>
          </a:p>
        </p:txBody>
      </p:sp>
    </p:spTree>
    <p:extLst>
      <p:ext uri="{BB962C8B-B14F-4D97-AF65-F5344CB8AC3E}">
        <p14:creationId xmlns:p14="http://schemas.microsoft.com/office/powerpoint/2010/main" val="420669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FD33CA-F234-8A09-5281-FFA90C461460}"/>
              </a:ext>
            </a:extLst>
          </p:cNvPr>
          <p:cNvSpPr/>
          <p:nvPr/>
        </p:nvSpPr>
        <p:spPr>
          <a:xfrm>
            <a:off x="8735367" y="492579"/>
            <a:ext cx="2371412" cy="30929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331" name="Rectangle 2">
            <a:extLst>
              <a:ext uri="{FF2B5EF4-FFF2-40B4-BE49-F238E27FC236}">
                <a16:creationId xmlns:a16="http://schemas.microsoft.com/office/drawing/2014/main" id="{E12C66E5-1AF0-5B74-CD32-FFDD02273A5F}"/>
              </a:ext>
            </a:extLst>
          </p:cNvPr>
          <p:cNvSpPr>
            <a:spLocks noGrp="1"/>
          </p:cNvSpPr>
          <p:nvPr>
            <p:ph type="title"/>
          </p:nvPr>
        </p:nvSpPr>
        <p:spPr>
          <a:xfrm>
            <a:off x="357554" y="444970"/>
            <a:ext cx="7611005" cy="804028"/>
          </a:xfrm>
        </p:spPr>
        <p:txBody>
          <a:bodyPr/>
          <a:lstStyle/>
          <a:p>
            <a:pPr eaLnBrk="1" hangingPunct="1"/>
            <a:r>
              <a:rPr lang="en-US" altLang="en-US" dirty="0"/>
              <a:t>AID Systems</a:t>
            </a:r>
          </a:p>
        </p:txBody>
      </p:sp>
      <p:sp>
        <p:nvSpPr>
          <p:cNvPr id="48132" name="Text Box 16">
            <a:extLst>
              <a:ext uri="{FF2B5EF4-FFF2-40B4-BE49-F238E27FC236}">
                <a16:creationId xmlns:a16="http://schemas.microsoft.com/office/drawing/2014/main" id="{EED96EEA-301A-7DB5-2C19-0C92E43207B7}"/>
              </a:ext>
            </a:extLst>
          </p:cNvPr>
          <p:cNvSpPr txBox="1">
            <a:spLocks noChangeArrowheads="1"/>
          </p:cNvSpPr>
          <p:nvPr/>
        </p:nvSpPr>
        <p:spPr bwMode="auto">
          <a:xfrm>
            <a:off x="2729063" y="3111145"/>
            <a:ext cx="3065463" cy="714591"/>
          </a:xfrm>
          <a:prstGeom prst="rect">
            <a:avLst/>
          </a:prstGeom>
          <a:noFill/>
          <a:ln>
            <a:noFill/>
          </a:ln>
          <a:effectLst/>
        </p:spPr>
        <p:txBody>
          <a:bodyPr lIns="98335" tIns="49167" rIns="98335" bIns="49167">
            <a:spAutoFit/>
          </a:bodyPr>
          <a:lstStyle>
            <a:lvl1pPr defTabSz="976313">
              <a:defRPr>
                <a:solidFill>
                  <a:schemeClr val="tx1"/>
                </a:solidFill>
                <a:latin typeface="Arial" panose="020B0604020202020204" pitchFamily="34" charset="0"/>
              </a:defRPr>
            </a:lvl1pPr>
            <a:lvl2pPr marL="742950" indent="-285750" defTabSz="976313">
              <a:defRPr>
                <a:solidFill>
                  <a:schemeClr val="tx1"/>
                </a:solidFill>
                <a:latin typeface="Arial" panose="020B0604020202020204" pitchFamily="34" charset="0"/>
              </a:defRPr>
            </a:lvl2pPr>
            <a:lvl3pPr marL="1143000" indent="-228600" defTabSz="976313">
              <a:defRPr>
                <a:solidFill>
                  <a:schemeClr val="tx1"/>
                </a:solidFill>
                <a:latin typeface="Arial" panose="020B0604020202020204" pitchFamily="34" charset="0"/>
              </a:defRPr>
            </a:lvl3pPr>
            <a:lvl4pPr marL="1600200" indent="-228600" defTabSz="976313">
              <a:defRPr>
                <a:solidFill>
                  <a:schemeClr val="tx1"/>
                </a:solidFill>
                <a:latin typeface="Arial" panose="020B0604020202020204" pitchFamily="34" charset="0"/>
              </a:defRPr>
            </a:lvl4pPr>
            <a:lvl5pPr marL="2057400" indent="-228600" defTabSz="976313">
              <a:defRPr>
                <a:solidFill>
                  <a:schemeClr val="tx1"/>
                </a:solidFill>
                <a:latin typeface="Arial" panose="020B0604020202020204" pitchFamily="34" charset="0"/>
              </a:defRPr>
            </a:lvl5pPr>
            <a:lvl6pPr marL="2514600" indent="-228600" defTabSz="976313" eaLnBrk="0" fontAlgn="base" hangingPunct="0">
              <a:spcBef>
                <a:spcPct val="0"/>
              </a:spcBef>
              <a:spcAft>
                <a:spcPct val="0"/>
              </a:spcAft>
              <a:defRPr>
                <a:solidFill>
                  <a:schemeClr val="tx1"/>
                </a:solidFill>
                <a:latin typeface="Arial" panose="020B0604020202020204" pitchFamily="34" charset="0"/>
              </a:defRPr>
            </a:lvl6pPr>
            <a:lvl7pPr marL="2971800" indent="-228600" defTabSz="976313" eaLnBrk="0" fontAlgn="base" hangingPunct="0">
              <a:spcBef>
                <a:spcPct val="0"/>
              </a:spcBef>
              <a:spcAft>
                <a:spcPct val="0"/>
              </a:spcAft>
              <a:defRPr>
                <a:solidFill>
                  <a:schemeClr val="tx1"/>
                </a:solidFill>
                <a:latin typeface="Arial" panose="020B0604020202020204" pitchFamily="34" charset="0"/>
              </a:defRPr>
            </a:lvl7pPr>
            <a:lvl8pPr marL="3429000" indent="-228600" defTabSz="976313" eaLnBrk="0" fontAlgn="base" hangingPunct="0">
              <a:spcBef>
                <a:spcPct val="0"/>
              </a:spcBef>
              <a:spcAft>
                <a:spcPct val="0"/>
              </a:spcAft>
              <a:defRPr>
                <a:solidFill>
                  <a:schemeClr val="tx1"/>
                </a:solidFill>
                <a:latin typeface="Arial" panose="020B0604020202020204" pitchFamily="34" charset="0"/>
              </a:defRPr>
            </a:lvl8pPr>
            <a:lvl9pPr marL="3886200" indent="-228600" defTabSz="976313" eaLnBrk="0" fontAlgn="base" hangingPunct="0">
              <a:spcBef>
                <a:spcPct val="0"/>
              </a:spcBef>
              <a:spcAft>
                <a:spcPct val="0"/>
              </a:spcAft>
              <a:defRPr>
                <a:solidFill>
                  <a:schemeClr val="tx1"/>
                </a:solidFill>
                <a:latin typeface="Arial" panose="020B0604020202020204" pitchFamily="34" charset="0"/>
              </a:defRPr>
            </a:lvl9pPr>
          </a:lstStyle>
          <a:p>
            <a:pPr algn="ctr" defTabSz="975386" eaLnBrk="0" fontAlgn="base" hangingPunct="0">
              <a:spcBef>
                <a:spcPct val="0"/>
              </a:spcBef>
              <a:spcAft>
                <a:spcPct val="0"/>
              </a:spcAft>
              <a:buClr>
                <a:srgbClr val="7AD0E7"/>
              </a:buClr>
              <a:defRPr/>
            </a:pPr>
            <a:r>
              <a:rPr lang="en-US" altLang="en-US" sz="1999" dirty="0">
                <a:solidFill>
                  <a:prstClr val="black"/>
                </a:solidFill>
                <a:cs typeface="Arial" panose="020B0604020202020204" pitchFamily="34" charset="0"/>
              </a:rPr>
              <a:t>T:slim X2 (Tandem)</a:t>
            </a:r>
          </a:p>
          <a:p>
            <a:pPr algn="ctr" defTabSz="975386" eaLnBrk="0" fontAlgn="base" hangingPunct="0">
              <a:spcBef>
                <a:spcPct val="0"/>
              </a:spcBef>
              <a:spcAft>
                <a:spcPct val="0"/>
              </a:spcAft>
              <a:buClr>
                <a:srgbClr val="7AD0E7"/>
              </a:buClr>
              <a:defRPr/>
            </a:pPr>
            <a:r>
              <a:rPr lang="en-US" altLang="en-US" sz="1999" dirty="0">
                <a:solidFill>
                  <a:prstClr val="black"/>
                </a:solidFill>
                <a:cs typeface="Arial" panose="020B0604020202020204" pitchFamily="34" charset="0"/>
              </a:rPr>
              <a:t>Control IQ</a:t>
            </a:r>
          </a:p>
        </p:txBody>
      </p:sp>
      <p:pic>
        <p:nvPicPr>
          <p:cNvPr id="99335" name="Picture 4" descr="First Impressions of Control-IQ | diaTribe">
            <a:extLst>
              <a:ext uri="{FF2B5EF4-FFF2-40B4-BE49-F238E27FC236}">
                <a16:creationId xmlns:a16="http://schemas.microsoft.com/office/drawing/2014/main" id="{F6162272-2F0E-91B1-EDDD-D56D193E8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196" y="1315772"/>
            <a:ext cx="2751137" cy="185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7">
            <a:extLst>
              <a:ext uri="{FF2B5EF4-FFF2-40B4-BE49-F238E27FC236}">
                <a16:creationId xmlns:a16="http://schemas.microsoft.com/office/drawing/2014/main" id="{DC23EF40-5563-5445-B34A-BE1F53E15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671" y="818006"/>
            <a:ext cx="1773237" cy="209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D8A8028A-A445-09D0-D65D-4E6BFF5EE727}"/>
              </a:ext>
            </a:extLst>
          </p:cNvPr>
          <p:cNvSpPr txBox="1">
            <a:spLocks noChangeArrowheads="1"/>
          </p:cNvSpPr>
          <p:nvPr/>
        </p:nvSpPr>
        <p:spPr bwMode="auto">
          <a:xfrm>
            <a:off x="6208887" y="2809445"/>
            <a:ext cx="2819400" cy="776146"/>
          </a:xfrm>
          <a:prstGeom prst="rect">
            <a:avLst/>
          </a:prstGeom>
          <a:noFill/>
          <a:ln>
            <a:noFill/>
          </a:ln>
          <a:effectLst/>
        </p:spPr>
        <p:txBody>
          <a:bodyPr wrap="square" lIns="98335" tIns="49167" rIns="98335" bIns="49167">
            <a:spAutoFit/>
          </a:bodyPr>
          <a:lstStyle>
            <a:lvl1pPr defTabSz="976313">
              <a:defRPr>
                <a:solidFill>
                  <a:schemeClr val="tx1"/>
                </a:solidFill>
                <a:latin typeface="Arial" panose="020B0604020202020204" pitchFamily="34" charset="0"/>
              </a:defRPr>
            </a:lvl1pPr>
            <a:lvl2pPr marL="742950" indent="-285750" defTabSz="976313">
              <a:defRPr>
                <a:solidFill>
                  <a:schemeClr val="tx1"/>
                </a:solidFill>
                <a:latin typeface="Arial" panose="020B0604020202020204" pitchFamily="34" charset="0"/>
              </a:defRPr>
            </a:lvl2pPr>
            <a:lvl3pPr marL="1143000" indent="-228600" defTabSz="976313">
              <a:defRPr>
                <a:solidFill>
                  <a:schemeClr val="tx1"/>
                </a:solidFill>
                <a:latin typeface="Arial" panose="020B0604020202020204" pitchFamily="34" charset="0"/>
              </a:defRPr>
            </a:lvl3pPr>
            <a:lvl4pPr marL="1600200" indent="-228600" defTabSz="976313">
              <a:defRPr>
                <a:solidFill>
                  <a:schemeClr val="tx1"/>
                </a:solidFill>
                <a:latin typeface="Arial" panose="020B0604020202020204" pitchFamily="34" charset="0"/>
              </a:defRPr>
            </a:lvl4pPr>
            <a:lvl5pPr marL="2057400" indent="-228600" defTabSz="976313">
              <a:defRPr>
                <a:solidFill>
                  <a:schemeClr val="tx1"/>
                </a:solidFill>
                <a:latin typeface="Arial" panose="020B0604020202020204" pitchFamily="34" charset="0"/>
              </a:defRPr>
            </a:lvl5pPr>
            <a:lvl6pPr marL="2514600" indent="-228600" defTabSz="976313" eaLnBrk="0" fontAlgn="base" hangingPunct="0">
              <a:spcBef>
                <a:spcPct val="0"/>
              </a:spcBef>
              <a:spcAft>
                <a:spcPct val="0"/>
              </a:spcAft>
              <a:defRPr>
                <a:solidFill>
                  <a:schemeClr val="tx1"/>
                </a:solidFill>
                <a:latin typeface="Arial" panose="020B0604020202020204" pitchFamily="34" charset="0"/>
              </a:defRPr>
            </a:lvl6pPr>
            <a:lvl7pPr marL="2971800" indent="-228600" defTabSz="976313" eaLnBrk="0" fontAlgn="base" hangingPunct="0">
              <a:spcBef>
                <a:spcPct val="0"/>
              </a:spcBef>
              <a:spcAft>
                <a:spcPct val="0"/>
              </a:spcAft>
              <a:defRPr>
                <a:solidFill>
                  <a:schemeClr val="tx1"/>
                </a:solidFill>
                <a:latin typeface="Arial" panose="020B0604020202020204" pitchFamily="34" charset="0"/>
              </a:defRPr>
            </a:lvl7pPr>
            <a:lvl8pPr marL="3429000" indent="-228600" defTabSz="976313" eaLnBrk="0" fontAlgn="base" hangingPunct="0">
              <a:spcBef>
                <a:spcPct val="0"/>
              </a:spcBef>
              <a:spcAft>
                <a:spcPct val="0"/>
              </a:spcAft>
              <a:defRPr>
                <a:solidFill>
                  <a:schemeClr val="tx1"/>
                </a:solidFill>
                <a:latin typeface="Arial" panose="020B0604020202020204" pitchFamily="34" charset="0"/>
              </a:defRPr>
            </a:lvl8pPr>
            <a:lvl9pPr marL="3886200" indent="-228600" defTabSz="976313" eaLnBrk="0" fontAlgn="base" hangingPunct="0">
              <a:spcBef>
                <a:spcPct val="0"/>
              </a:spcBef>
              <a:spcAft>
                <a:spcPct val="0"/>
              </a:spcAft>
              <a:defRPr>
                <a:solidFill>
                  <a:schemeClr val="tx1"/>
                </a:solidFill>
                <a:latin typeface="Arial" panose="020B0604020202020204" pitchFamily="34" charset="0"/>
              </a:defRPr>
            </a:lvl9pPr>
          </a:lstStyle>
          <a:p>
            <a:pPr algn="ctr" defTabSz="975386" eaLnBrk="0" fontAlgn="base" hangingPunct="0">
              <a:spcBef>
                <a:spcPct val="20000"/>
              </a:spcBef>
              <a:spcAft>
                <a:spcPct val="0"/>
              </a:spcAft>
              <a:buClr>
                <a:srgbClr val="7AD0E7"/>
              </a:buClr>
              <a:defRPr/>
            </a:pPr>
            <a:r>
              <a:rPr lang="en-US" altLang="en-US" sz="1999" dirty="0">
                <a:solidFill>
                  <a:prstClr val="black"/>
                </a:solidFill>
                <a:cs typeface="Arial" panose="020B0604020202020204" pitchFamily="34" charset="0"/>
              </a:rPr>
              <a:t>780G </a:t>
            </a:r>
          </a:p>
          <a:p>
            <a:pPr algn="ctr" defTabSz="975386" eaLnBrk="0" fontAlgn="base" hangingPunct="0">
              <a:spcBef>
                <a:spcPct val="20000"/>
              </a:spcBef>
              <a:spcAft>
                <a:spcPct val="0"/>
              </a:spcAft>
              <a:buClr>
                <a:srgbClr val="7AD0E7"/>
              </a:buClr>
              <a:defRPr/>
            </a:pPr>
            <a:r>
              <a:rPr lang="en-US" altLang="en-US" sz="1999" dirty="0">
                <a:solidFill>
                  <a:prstClr val="black"/>
                </a:solidFill>
                <a:cs typeface="Arial" panose="020B0604020202020204" pitchFamily="34" charset="0"/>
              </a:rPr>
              <a:t>(Medtronic)</a:t>
            </a:r>
          </a:p>
        </p:txBody>
      </p:sp>
      <p:pic>
        <p:nvPicPr>
          <p:cNvPr id="99338" name="Content Placeholder 13">
            <a:extLst>
              <a:ext uri="{FF2B5EF4-FFF2-40B4-BE49-F238E27FC236}">
                <a16:creationId xmlns:a16="http://schemas.microsoft.com/office/drawing/2014/main" id="{F47987C3-0C43-F036-9509-1984D15CB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515" y="3720048"/>
            <a:ext cx="225901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a:extLst>
              <a:ext uri="{FF2B5EF4-FFF2-40B4-BE49-F238E27FC236}">
                <a16:creationId xmlns:a16="http://schemas.microsoft.com/office/drawing/2014/main" id="{2AD650E9-CEAB-1982-36A9-DE3CECE29032}"/>
              </a:ext>
            </a:extLst>
          </p:cNvPr>
          <p:cNvSpPr txBox="1">
            <a:spLocks noChangeArrowheads="1"/>
          </p:cNvSpPr>
          <p:nvPr/>
        </p:nvSpPr>
        <p:spPr bwMode="auto">
          <a:xfrm>
            <a:off x="7175898" y="5877548"/>
            <a:ext cx="2847975" cy="714591"/>
          </a:xfrm>
          <a:prstGeom prst="rect">
            <a:avLst/>
          </a:prstGeom>
          <a:noFill/>
          <a:ln>
            <a:noFill/>
          </a:ln>
          <a:effectLst/>
        </p:spPr>
        <p:txBody>
          <a:bodyPr lIns="98335" tIns="49167" rIns="98335" bIns="49167">
            <a:spAutoFit/>
          </a:bodyPr>
          <a:lstStyle>
            <a:lvl1pPr defTabSz="976313">
              <a:defRPr>
                <a:solidFill>
                  <a:schemeClr val="tx1"/>
                </a:solidFill>
                <a:latin typeface="Arial" panose="020B0604020202020204" pitchFamily="34" charset="0"/>
              </a:defRPr>
            </a:lvl1pPr>
            <a:lvl2pPr marL="742950" indent="-285750" defTabSz="976313">
              <a:defRPr>
                <a:solidFill>
                  <a:schemeClr val="tx1"/>
                </a:solidFill>
                <a:latin typeface="Arial" panose="020B0604020202020204" pitchFamily="34" charset="0"/>
              </a:defRPr>
            </a:lvl2pPr>
            <a:lvl3pPr marL="1143000" indent="-228600" defTabSz="976313">
              <a:defRPr>
                <a:solidFill>
                  <a:schemeClr val="tx1"/>
                </a:solidFill>
                <a:latin typeface="Arial" panose="020B0604020202020204" pitchFamily="34" charset="0"/>
              </a:defRPr>
            </a:lvl3pPr>
            <a:lvl4pPr marL="1600200" indent="-228600" defTabSz="976313">
              <a:defRPr>
                <a:solidFill>
                  <a:schemeClr val="tx1"/>
                </a:solidFill>
                <a:latin typeface="Arial" panose="020B0604020202020204" pitchFamily="34" charset="0"/>
              </a:defRPr>
            </a:lvl4pPr>
            <a:lvl5pPr marL="2057400" indent="-228600" defTabSz="976313">
              <a:defRPr>
                <a:solidFill>
                  <a:schemeClr val="tx1"/>
                </a:solidFill>
                <a:latin typeface="Arial" panose="020B0604020202020204" pitchFamily="34" charset="0"/>
              </a:defRPr>
            </a:lvl5pPr>
            <a:lvl6pPr marL="2514600" indent="-228600" defTabSz="976313" eaLnBrk="0" fontAlgn="base" hangingPunct="0">
              <a:spcBef>
                <a:spcPct val="0"/>
              </a:spcBef>
              <a:spcAft>
                <a:spcPct val="0"/>
              </a:spcAft>
              <a:defRPr>
                <a:solidFill>
                  <a:schemeClr val="tx1"/>
                </a:solidFill>
                <a:latin typeface="Arial" panose="020B0604020202020204" pitchFamily="34" charset="0"/>
              </a:defRPr>
            </a:lvl6pPr>
            <a:lvl7pPr marL="2971800" indent="-228600" defTabSz="976313" eaLnBrk="0" fontAlgn="base" hangingPunct="0">
              <a:spcBef>
                <a:spcPct val="0"/>
              </a:spcBef>
              <a:spcAft>
                <a:spcPct val="0"/>
              </a:spcAft>
              <a:defRPr>
                <a:solidFill>
                  <a:schemeClr val="tx1"/>
                </a:solidFill>
                <a:latin typeface="Arial" panose="020B0604020202020204" pitchFamily="34" charset="0"/>
              </a:defRPr>
            </a:lvl7pPr>
            <a:lvl8pPr marL="3429000" indent="-228600" defTabSz="976313" eaLnBrk="0" fontAlgn="base" hangingPunct="0">
              <a:spcBef>
                <a:spcPct val="0"/>
              </a:spcBef>
              <a:spcAft>
                <a:spcPct val="0"/>
              </a:spcAft>
              <a:defRPr>
                <a:solidFill>
                  <a:schemeClr val="tx1"/>
                </a:solidFill>
                <a:latin typeface="Arial" panose="020B0604020202020204" pitchFamily="34" charset="0"/>
              </a:defRPr>
            </a:lvl8pPr>
            <a:lvl9pPr marL="3886200" indent="-228600" defTabSz="976313" eaLnBrk="0" fontAlgn="base" hangingPunct="0">
              <a:spcBef>
                <a:spcPct val="0"/>
              </a:spcBef>
              <a:spcAft>
                <a:spcPct val="0"/>
              </a:spcAft>
              <a:defRPr>
                <a:solidFill>
                  <a:schemeClr val="tx1"/>
                </a:solidFill>
                <a:latin typeface="Arial" panose="020B0604020202020204" pitchFamily="34" charset="0"/>
              </a:defRPr>
            </a:lvl9pPr>
          </a:lstStyle>
          <a:p>
            <a:pPr algn="ctr" defTabSz="975386" eaLnBrk="0" fontAlgn="base" hangingPunct="0">
              <a:spcBef>
                <a:spcPct val="20000"/>
              </a:spcBef>
              <a:spcAft>
                <a:spcPct val="0"/>
              </a:spcAft>
              <a:buClr>
                <a:srgbClr val="7AD0E7"/>
              </a:buClr>
              <a:defRPr/>
            </a:pPr>
            <a:r>
              <a:rPr lang="en-US" altLang="en-US" sz="1999" dirty="0" err="1">
                <a:solidFill>
                  <a:prstClr val="black"/>
                </a:solidFill>
                <a:cs typeface="Arial" panose="020B0604020202020204" pitchFamily="34" charset="0"/>
              </a:rPr>
              <a:t>Twiist</a:t>
            </a:r>
            <a:r>
              <a:rPr lang="en-US" altLang="en-US" sz="1999" dirty="0">
                <a:solidFill>
                  <a:prstClr val="black"/>
                </a:solidFill>
                <a:cs typeface="Arial" panose="020B0604020202020204" pitchFamily="34" charset="0"/>
              </a:rPr>
              <a:t> (Sequel) Tidepool</a:t>
            </a:r>
          </a:p>
        </p:txBody>
      </p:sp>
      <p:pic>
        <p:nvPicPr>
          <p:cNvPr id="99340" name="Picture 2">
            <a:extLst>
              <a:ext uri="{FF2B5EF4-FFF2-40B4-BE49-F238E27FC236}">
                <a16:creationId xmlns:a16="http://schemas.microsoft.com/office/drawing/2014/main" id="{F5669055-29F1-736F-4BD1-043D9FEBEC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4452937"/>
            <a:ext cx="1972535" cy="137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1">
            <a:extLst>
              <a:ext uri="{FF2B5EF4-FFF2-40B4-BE49-F238E27FC236}">
                <a16:creationId xmlns:a16="http://schemas.microsoft.com/office/drawing/2014/main" id="{410797BA-D935-466B-0511-A274BC567626}"/>
              </a:ext>
            </a:extLst>
          </p:cNvPr>
          <p:cNvSpPr txBox="1">
            <a:spLocks noChangeArrowheads="1"/>
          </p:cNvSpPr>
          <p:nvPr/>
        </p:nvSpPr>
        <p:spPr bwMode="auto">
          <a:xfrm>
            <a:off x="720724" y="5604728"/>
            <a:ext cx="2036763" cy="733015"/>
          </a:xfrm>
          <a:prstGeom prst="rect">
            <a:avLst/>
          </a:prstGeom>
          <a:noFill/>
          <a:ln>
            <a:noFill/>
          </a:ln>
          <a:effectLst/>
        </p:spPr>
        <p:txBody>
          <a:bodyPr lIns="55364" tIns="27683" rIns="55364" bIns="27683">
            <a:spAutoFit/>
          </a:bodyPr>
          <a:lstStyle>
            <a:lvl1pPr defTabSz="977900">
              <a:defRPr>
                <a:solidFill>
                  <a:schemeClr val="tx1"/>
                </a:solidFill>
                <a:latin typeface="Arial" panose="020B0604020202020204" pitchFamily="34" charset="0"/>
              </a:defRPr>
            </a:lvl1pPr>
            <a:lvl2pPr marL="742950" indent="-285750" defTabSz="977900">
              <a:defRPr>
                <a:solidFill>
                  <a:schemeClr val="tx1"/>
                </a:solidFill>
                <a:latin typeface="Arial" panose="020B0604020202020204" pitchFamily="34" charset="0"/>
              </a:defRPr>
            </a:lvl2pPr>
            <a:lvl3pPr marL="1143000" indent="-228600" defTabSz="977900">
              <a:defRPr>
                <a:solidFill>
                  <a:schemeClr val="tx1"/>
                </a:solidFill>
                <a:latin typeface="Arial" panose="020B0604020202020204" pitchFamily="34" charset="0"/>
              </a:defRPr>
            </a:lvl3pPr>
            <a:lvl4pPr marL="1600200" indent="-228600" defTabSz="977900">
              <a:defRPr>
                <a:solidFill>
                  <a:schemeClr val="tx1"/>
                </a:solidFill>
                <a:latin typeface="Arial" panose="020B0604020202020204" pitchFamily="34" charset="0"/>
              </a:defRPr>
            </a:lvl4pPr>
            <a:lvl5pPr marL="2057400" indent="-228600" defTabSz="977900">
              <a:defRPr>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defRPr>
            </a:lvl9pPr>
          </a:lstStyle>
          <a:p>
            <a:pPr algn="ctr" defTabSz="550056" eaLnBrk="0" fontAlgn="base" hangingPunct="0">
              <a:spcBef>
                <a:spcPct val="20000"/>
              </a:spcBef>
              <a:spcAft>
                <a:spcPct val="0"/>
              </a:spcAft>
              <a:buClr>
                <a:srgbClr val="7AD0E7"/>
              </a:buClr>
              <a:defRPr/>
            </a:pPr>
            <a:r>
              <a:rPr lang="en-US" altLang="en-US" sz="2000" dirty="0">
                <a:solidFill>
                  <a:srgbClr val="000000"/>
                </a:solidFill>
                <a:latin typeface="Calibri" panose="020F0502020204030204"/>
                <a:cs typeface="Arial" panose="020B0604020202020204" pitchFamily="34" charset="0"/>
              </a:rPr>
              <a:t> </a:t>
            </a:r>
            <a:r>
              <a:rPr lang="en-US" altLang="en-US" sz="2000" dirty="0" err="1">
                <a:solidFill>
                  <a:srgbClr val="000000"/>
                </a:solidFill>
                <a:latin typeface="Calibri" panose="020F0502020204030204"/>
                <a:cs typeface="Arial" panose="020B0604020202020204" pitchFamily="34" charset="0"/>
              </a:rPr>
              <a:t>iLet</a:t>
            </a:r>
            <a:endParaRPr lang="en-US" altLang="en-US" sz="2000" dirty="0">
              <a:solidFill>
                <a:srgbClr val="000000"/>
              </a:solidFill>
              <a:latin typeface="Calibri" panose="020F0502020204030204"/>
              <a:cs typeface="Arial" panose="020B0604020202020204" pitchFamily="34" charset="0"/>
            </a:endParaRPr>
          </a:p>
          <a:p>
            <a:pPr algn="ctr" defTabSz="550056" eaLnBrk="0" fontAlgn="base" hangingPunct="0">
              <a:spcBef>
                <a:spcPct val="20000"/>
              </a:spcBef>
              <a:spcAft>
                <a:spcPct val="0"/>
              </a:spcAft>
              <a:buClr>
                <a:srgbClr val="7AD0E7"/>
              </a:buClr>
              <a:defRPr/>
            </a:pPr>
            <a:r>
              <a:rPr lang="en-US" altLang="en-US" sz="2000" dirty="0">
                <a:solidFill>
                  <a:srgbClr val="000000"/>
                </a:solidFill>
                <a:latin typeface="Calibri" panose="020F0502020204030204"/>
                <a:cs typeface="Arial" panose="020B0604020202020204" pitchFamily="34" charset="0"/>
              </a:rPr>
              <a:t>(Beta Bionics)</a:t>
            </a:r>
          </a:p>
        </p:txBody>
      </p:sp>
      <p:sp>
        <p:nvSpPr>
          <p:cNvPr id="2" name="Text Box 16">
            <a:extLst>
              <a:ext uri="{FF2B5EF4-FFF2-40B4-BE49-F238E27FC236}">
                <a16:creationId xmlns:a16="http://schemas.microsoft.com/office/drawing/2014/main" id="{B02C5B28-9137-83BF-FA65-AE01155C8A60}"/>
              </a:ext>
            </a:extLst>
          </p:cNvPr>
          <p:cNvSpPr txBox="1">
            <a:spLocks noChangeArrowheads="1"/>
          </p:cNvSpPr>
          <p:nvPr/>
        </p:nvSpPr>
        <p:spPr bwMode="auto">
          <a:xfrm>
            <a:off x="2801338" y="5766582"/>
            <a:ext cx="3065463" cy="714591"/>
          </a:xfrm>
          <a:prstGeom prst="rect">
            <a:avLst/>
          </a:prstGeom>
          <a:noFill/>
          <a:ln>
            <a:noFill/>
          </a:ln>
          <a:effectLst/>
        </p:spPr>
        <p:txBody>
          <a:bodyPr lIns="98335" tIns="49167" rIns="98335" bIns="49167">
            <a:spAutoFit/>
          </a:bodyPr>
          <a:lstStyle>
            <a:lvl1pPr defTabSz="976313">
              <a:defRPr>
                <a:solidFill>
                  <a:schemeClr val="tx1"/>
                </a:solidFill>
                <a:latin typeface="Arial" panose="020B0604020202020204" pitchFamily="34" charset="0"/>
              </a:defRPr>
            </a:lvl1pPr>
            <a:lvl2pPr marL="742950" indent="-285750" defTabSz="976313">
              <a:defRPr>
                <a:solidFill>
                  <a:schemeClr val="tx1"/>
                </a:solidFill>
                <a:latin typeface="Arial" panose="020B0604020202020204" pitchFamily="34" charset="0"/>
              </a:defRPr>
            </a:lvl2pPr>
            <a:lvl3pPr marL="1143000" indent="-228600" defTabSz="976313">
              <a:defRPr>
                <a:solidFill>
                  <a:schemeClr val="tx1"/>
                </a:solidFill>
                <a:latin typeface="Arial" panose="020B0604020202020204" pitchFamily="34" charset="0"/>
              </a:defRPr>
            </a:lvl3pPr>
            <a:lvl4pPr marL="1600200" indent="-228600" defTabSz="976313">
              <a:defRPr>
                <a:solidFill>
                  <a:schemeClr val="tx1"/>
                </a:solidFill>
                <a:latin typeface="Arial" panose="020B0604020202020204" pitchFamily="34" charset="0"/>
              </a:defRPr>
            </a:lvl4pPr>
            <a:lvl5pPr marL="2057400" indent="-228600" defTabSz="976313">
              <a:defRPr>
                <a:solidFill>
                  <a:schemeClr val="tx1"/>
                </a:solidFill>
                <a:latin typeface="Arial" panose="020B0604020202020204" pitchFamily="34" charset="0"/>
              </a:defRPr>
            </a:lvl5pPr>
            <a:lvl6pPr marL="2514600" indent="-228600" defTabSz="976313" eaLnBrk="0" fontAlgn="base" hangingPunct="0">
              <a:spcBef>
                <a:spcPct val="0"/>
              </a:spcBef>
              <a:spcAft>
                <a:spcPct val="0"/>
              </a:spcAft>
              <a:defRPr>
                <a:solidFill>
                  <a:schemeClr val="tx1"/>
                </a:solidFill>
                <a:latin typeface="Arial" panose="020B0604020202020204" pitchFamily="34" charset="0"/>
              </a:defRPr>
            </a:lvl6pPr>
            <a:lvl7pPr marL="2971800" indent="-228600" defTabSz="976313" eaLnBrk="0" fontAlgn="base" hangingPunct="0">
              <a:spcBef>
                <a:spcPct val="0"/>
              </a:spcBef>
              <a:spcAft>
                <a:spcPct val="0"/>
              </a:spcAft>
              <a:defRPr>
                <a:solidFill>
                  <a:schemeClr val="tx1"/>
                </a:solidFill>
                <a:latin typeface="Arial" panose="020B0604020202020204" pitchFamily="34" charset="0"/>
              </a:defRPr>
            </a:lvl7pPr>
            <a:lvl8pPr marL="3429000" indent="-228600" defTabSz="976313" eaLnBrk="0" fontAlgn="base" hangingPunct="0">
              <a:spcBef>
                <a:spcPct val="0"/>
              </a:spcBef>
              <a:spcAft>
                <a:spcPct val="0"/>
              </a:spcAft>
              <a:defRPr>
                <a:solidFill>
                  <a:schemeClr val="tx1"/>
                </a:solidFill>
                <a:latin typeface="Arial" panose="020B0604020202020204" pitchFamily="34" charset="0"/>
              </a:defRPr>
            </a:lvl8pPr>
            <a:lvl9pPr marL="3886200" indent="-228600" defTabSz="976313" eaLnBrk="0" fontAlgn="base" hangingPunct="0">
              <a:spcBef>
                <a:spcPct val="0"/>
              </a:spcBef>
              <a:spcAft>
                <a:spcPct val="0"/>
              </a:spcAft>
              <a:defRPr>
                <a:solidFill>
                  <a:schemeClr val="tx1"/>
                </a:solidFill>
                <a:latin typeface="Arial" panose="020B0604020202020204" pitchFamily="34" charset="0"/>
              </a:defRPr>
            </a:lvl9pPr>
          </a:lstStyle>
          <a:p>
            <a:pPr algn="ctr" defTabSz="975386" eaLnBrk="0" fontAlgn="base" hangingPunct="0">
              <a:spcBef>
                <a:spcPct val="0"/>
              </a:spcBef>
              <a:spcAft>
                <a:spcPct val="0"/>
              </a:spcAft>
              <a:buClr>
                <a:srgbClr val="7AD0E7"/>
              </a:buClr>
              <a:defRPr/>
            </a:pPr>
            <a:r>
              <a:rPr lang="en-US" altLang="en-US" sz="1999" dirty="0">
                <a:solidFill>
                  <a:prstClr val="black"/>
                </a:solidFill>
                <a:cs typeface="Arial" panose="020B0604020202020204" pitchFamily="34" charset="0"/>
              </a:rPr>
              <a:t>Mobi (Tandem)</a:t>
            </a:r>
          </a:p>
          <a:p>
            <a:pPr algn="ctr" defTabSz="975386" eaLnBrk="0" fontAlgn="base" hangingPunct="0">
              <a:spcBef>
                <a:spcPct val="0"/>
              </a:spcBef>
              <a:spcAft>
                <a:spcPct val="0"/>
              </a:spcAft>
              <a:buClr>
                <a:srgbClr val="7AD0E7"/>
              </a:buClr>
              <a:defRPr/>
            </a:pPr>
            <a:r>
              <a:rPr lang="en-US" altLang="en-US" sz="1999" dirty="0">
                <a:solidFill>
                  <a:prstClr val="black"/>
                </a:solidFill>
                <a:cs typeface="Arial" panose="020B0604020202020204" pitchFamily="34" charset="0"/>
              </a:rPr>
              <a:t>Control IQ</a:t>
            </a:r>
          </a:p>
        </p:txBody>
      </p:sp>
      <p:pic>
        <p:nvPicPr>
          <p:cNvPr id="9" name="Picture 8">
            <a:extLst>
              <a:ext uri="{FF2B5EF4-FFF2-40B4-BE49-F238E27FC236}">
                <a16:creationId xmlns:a16="http://schemas.microsoft.com/office/drawing/2014/main" id="{D44F7776-D2B0-113E-F9F2-D90555EB92AF}"/>
              </a:ext>
            </a:extLst>
          </p:cNvPr>
          <p:cNvPicPr>
            <a:picLocks noChangeAspect="1"/>
          </p:cNvPicPr>
          <p:nvPr/>
        </p:nvPicPr>
        <p:blipFill>
          <a:blip r:embed="rId7"/>
          <a:stretch>
            <a:fillRect/>
          </a:stretch>
        </p:blipFill>
        <p:spPr>
          <a:xfrm>
            <a:off x="3672476" y="3769805"/>
            <a:ext cx="1533651" cy="2025015"/>
          </a:xfrm>
          <a:prstGeom prst="rect">
            <a:avLst/>
          </a:prstGeom>
        </p:spPr>
      </p:pic>
      <p:sp>
        <p:nvSpPr>
          <p:cNvPr id="8" name="Text Box 16">
            <a:extLst>
              <a:ext uri="{FF2B5EF4-FFF2-40B4-BE49-F238E27FC236}">
                <a16:creationId xmlns:a16="http://schemas.microsoft.com/office/drawing/2014/main" id="{5D9EE5F0-0F7C-D2E4-40FD-21EBEB9CC44D}"/>
              </a:ext>
            </a:extLst>
          </p:cNvPr>
          <p:cNvSpPr txBox="1">
            <a:spLocks noChangeArrowheads="1"/>
          </p:cNvSpPr>
          <p:nvPr/>
        </p:nvSpPr>
        <p:spPr bwMode="auto">
          <a:xfrm>
            <a:off x="206375" y="3375873"/>
            <a:ext cx="3065463" cy="714591"/>
          </a:xfrm>
          <a:prstGeom prst="rect">
            <a:avLst/>
          </a:prstGeom>
          <a:noFill/>
          <a:ln>
            <a:noFill/>
          </a:ln>
          <a:effectLst/>
        </p:spPr>
        <p:txBody>
          <a:bodyPr lIns="98335" tIns="49167" rIns="98335" bIns="49167">
            <a:spAutoFit/>
          </a:bodyPr>
          <a:lstStyle>
            <a:lvl1pPr defTabSz="976313">
              <a:defRPr>
                <a:solidFill>
                  <a:schemeClr val="tx1"/>
                </a:solidFill>
                <a:latin typeface="Arial" panose="020B0604020202020204" pitchFamily="34" charset="0"/>
              </a:defRPr>
            </a:lvl1pPr>
            <a:lvl2pPr marL="742950" indent="-285750" defTabSz="976313">
              <a:defRPr>
                <a:solidFill>
                  <a:schemeClr val="tx1"/>
                </a:solidFill>
                <a:latin typeface="Arial" panose="020B0604020202020204" pitchFamily="34" charset="0"/>
              </a:defRPr>
            </a:lvl2pPr>
            <a:lvl3pPr marL="1143000" indent="-228600" defTabSz="976313">
              <a:defRPr>
                <a:solidFill>
                  <a:schemeClr val="tx1"/>
                </a:solidFill>
                <a:latin typeface="Arial" panose="020B0604020202020204" pitchFamily="34" charset="0"/>
              </a:defRPr>
            </a:lvl3pPr>
            <a:lvl4pPr marL="1600200" indent="-228600" defTabSz="976313">
              <a:defRPr>
                <a:solidFill>
                  <a:schemeClr val="tx1"/>
                </a:solidFill>
                <a:latin typeface="Arial" panose="020B0604020202020204" pitchFamily="34" charset="0"/>
              </a:defRPr>
            </a:lvl4pPr>
            <a:lvl5pPr marL="2057400" indent="-228600" defTabSz="976313">
              <a:defRPr>
                <a:solidFill>
                  <a:schemeClr val="tx1"/>
                </a:solidFill>
                <a:latin typeface="Arial" panose="020B0604020202020204" pitchFamily="34" charset="0"/>
              </a:defRPr>
            </a:lvl5pPr>
            <a:lvl6pPr marL="2514600" indent="-228600" defTabSz="976313" eaLnBrk="0" fontAlgn="base" hangingPunct="0">
              <a:spcBef>
                <a:spcPct val="0"/>
              </a:spcBef>
              <a:spcAft>
                <a:spcPct val="0"/>
              </a:spcAft>
              <a:defRPr>
                <a:solidFill>
                  <a:schemeClr val="tx1"/>
                </a:solidFill>
                <a:latin typeface="Arial" panose="020B0604020202020204" pitchFamily="34" charset="0"/>
              </a:defRPr>
            </a:lvl6pPr>
            <a:lvl7pPr marL="2971800" indent="-228600" defTabSz="976313" eaLnBrk="0" fontAlgn="base" hangingPunct="0">
              <a:spcBef>
                <a:spcPct val="0"/>
              </a:spcBef>
              <a:spcAft>
                <a:spcPct val="0"/>
              </a:spcAft>
              <a:defRPr>
                <a:solidFill>
                  <a:schemeClr val="tx1"/>
                </a:solidFill>
                <a:latin typeface="Arial" panose="020B0604020202020204" pitchFamily="34" charset="0"/>
              </a:defRPr>
            </a:lvl7pPr>
            <a:lvl8pPr marL="3429000" indent="-228600" defTabSz="976313" eaLnBrk="0" fontAlgn="base" hangingPunct="0">
              <a:spcBef>
                <a:spcPct val="0"/>
              </a:spcBef>
              <a:spcAft>
                <a:spcPct val="0"/>
              </a:spcAft>
              <a:defRPr>
                <a:solidFill>
                  <a:schemeClr val="tx1"/>
                </a:solidFill>
                <a:latin typeface="Arial" panose="020B0604020202020204" pitchFamily="34" charset="0"/>
              </a:defRPr>
            </a:lvl8pPr>
            <a:lvl9pPr marL="3886200" indent="-228600" defTabSz="976313" eaLnBrk="0" fontAlgn="base" hangingPunct="0">
              <a:spcBef>
                <a:spcPct val="0"/>
              </a:spcBef>
              <a:spcAft>
                <a:spcPct val="0"/>
              </a:spcAft>
              <a:defRPr>
                <a:solidFill>
                  <a:schemeClr val="tx1"/>
                </a:solidFill>
                <a:latin typeface="Arial" panose="020B0604020202020204" pitchFamily="34" charset="0"/>
              </a:defRPr>
            </a:lvl9pPr>
          </a:lstStyle>
          <a:p>
            <a:pPr algn="ctr" defTabSz="975386" eaLnBrk="0" fontAlgn="base" hangingPunct="0">
              <a:spcBef>
                <a:spcPct val="0"/>
              </a:spcBef>
              <a:spcAft>
                <a:spcPct val="0"/>
              </a:spcAft>
              <a:buClr>
                <a:srgbClr val="7AD0E7"/>
              </a:buClr>
              <a:defRPr/>
            </a:pPr>
            <a:r>
              <a:rPr lang="en-US" altLang="en-US" sz="1999" dirty="0" err="1">
                <a:solidFill>
                  <a:prstClr val="black"/>
                </a:solidFill>
                <a:cs typeface="Arial" panose="020B0604020202020204" pitchFamily="34" charset="0"/>
              </a:rPr>
              <a:t>Omnipod</a:t>
            </a:r>
            <a:r>
              <a:rPr lang="en-US" altLang="en-US" sz="1999" dirty="0">
                <a:solidFill>
                  <a:prstClr val="black"/>
                </a:solidFill>
                <a:cs typeface="Arial" panose="020B0604020202020204" pitchFamily="34" charset="0"/>
              </a:rPr>
              <a:t> 5 </a:t>
            </a:r>
          </a:p>
          <a:p>
            <a:pPr algn="ctr" defTabSz="975386" eaLnBrk="0" fontAlgn="base" hangingPunct="0">
              <a:spcBef>
                <a:spcPct val="0"/>
              </a:spcBef>
              <a:spcAft>
                <a:spcPct val="0"/>
              </a:spcAft>
              <a:buClr>
                <a:srgbClr val="7AD0E7"/>
              </a:buClr>
              <a:defRPr/>
            </a:pPr>
            <a:r>
              <a:rPr lang="en-US" altLang="en-US" sz="1999" dirty="0">
                <a:solidFill>
                  <a:prstClr val="black"/>
                </a:solidFill>
                <a:cs typeface="Arial" panose="020B0604020202020204" pitchFamily="34" charset="0"/>
              </a:rPr>
              <a:t>(</a:t>
            </a:r>
            <a:r>
              <a:rPr lang="en-US" altLang="en-US" sz="1999" dirty="0" err="1">
                <a:solidFill>
                  <a:prstClr val="black"/>
                </a:solidFill>
                <a:cs typeface="Arial" panose="020B0604020202020204" pitchFamily="34" charset="0"/>
              </a:rPr>
              <a:t>Insulet</a:t>
            </a:r>
            <a:r>
              <a:rPr lang="en-US" altLang="en-US" sz="1999" dirty="0">
                <a:solidFill>
                  <a:prstClr val="black"/>
                </a:solidFill>
                <a:cs typeface="Arial" panose="020B0604020202020204" pitchFamily="34" charset="0"/>
              </a:rPr>
              <a:t>)</a:t>
            </a:r>
          </a:p>
        </p:txBody>
      </p:sp>
      <p:pic>
        <p:nvPicPr>
          <p:cNvPr id="10" name="Picture 9">
            <a:extLst>
              <a:ext uri="{FF2B5EF4-FFF2-40B4-BE49-F238E27FC236}">
                <a16:creationId xmlns:a16="http://schemas.microsoft.com/office/drawing/2014/main" id="{B68B66F6-7C9F-8D4E-4789-D416A3786C04}"/>
              </a:ext>
            </a:extLst>
          </p:cNvPr>
          <p:cNvPicPr>
            <a:picLocks noChangeAspect="1"/>
          </p:cNvPicPr>
          <p:nvPr/>
        </p:nvPicPr>
        <p:blipFill>
          <a:blip r:embed="rId8"/>
          <a:stretch>
            <a:fillRect/>
          </a:stretch>
        </p:blipFill>
        <p:spPr>
          <a:xfrm>
            <a:off x="645161" y="1040365"/>
            <a:ext cx="1970107" cy="2355715"/>
          </a:xfrm>
          <a:prstGeom prst="rect">
            <a:avLst/>
          </a:prstGeom>
        </p:spPr>
      </p:pic>
      <p:pic>
        <p:nvPicPr>
          <p:cNvPr id="11" name="Picture 10">
            <a:extLst>
              <a:ext uri="{FF2B5EF4-FFF2-40B4-BE49-F238E27FC236}">
                <a16:creationId xmlns:a16="http://schemas.microsoft.com/office/drawing/2014/main" id="{26929DA5-3EAB-3167-3E88-5AC0F21EAC8A}"/>
              </a:ext>
            </a:extLst>
          </p:cNvPr>
          <p:cNvPicPr>
            <a:picLocks noChangeAspect="1"/>
          </p:cNvPicPr>
          <p:nvPr/>
        </p:nvPicPr>
        <p:blipFill>
          <a:blip r:embed="rId9"/>
          <a:stretch>
            <a:fillRect/>
          </a:stretch>
        </p:blipFill>
        <p:spPr>
          <a:xfrm>
            <a:off x="6979285" y="4131362"/>
            <a:ext cx="1443231" cy="1524644"/>
          </a:xfrm>
          <a:prstGeom prst="rect">
            <a:avLst/>
          </a:prstGeom>
        </p:spPr>
      </p:pic>
      <p:sp>
        <p:nvSpPr>
          <p:cNvPr id="4" name="TextBox 3">
            <a:extLst>
              <a:ext uri="{FF2B5EF4-FFF2-40B4-BE49-F238E27FC236}">
                <a16:creationId xmlns:a16="http://schemas.microsoft.com/office/drawing/2014/main" id="{14FAF7A3-77E0-CE3A-7F85-9EEF5641F2D8}"/>
              </a:ext>
            </a:extLst>
          </p:cNvPr>
          <p:cNvSpPr txBox="1"/>
          <p:nvPr/>
        </p:nvSpPr>
        <p:spPr>
          <a:xfrm>
            <a:off x="9438581" y="3068666"/>
            <a:ext cx="1954360" cy="461665"/>
          </a:xfrm>
          <a:prstGeom prst="rect">
            <a:avLst/>
          </a:prstGeom>
          <a:noFill/>
        </p:spPr>
        <p:txBody>
          <a:bodyPr wrap="square" rtlCol="0">
            <a:spAutoFit/>
          </a:bodyPr>
          <a:lstStyle/>
          <a:p>
            <a:r>
              <a:rPr lang="en-US" sz="2400" dirty="0" err="1"/>
              <a:t>CamAPS</a:t>
            </a:r>
            <a:endParaRPr lang="en-US" sz="2400" dirty="0"/>
          </a:p>
        </p:txBody>
      </p:sp>
      <p:pic>
        <p:nvPicPr>
          <p:cNvPr id="14" name="Picture 13">
            <a:extLst>
              <a:ext uri="{FF2B5EF4-FFF2-40B4-BE49-F238E27FC236}">
                <a16:creationId xmlns:a16="http://schemas.microsoft.com/office/drawing/2014/main" id="{E50E48AC-C132-3AA4-1148-D92104470A84}"/>
              </a:ext>
            </a:extLst>
          </p:cNvPr>
          <p:cNvPicPr>
            <a:picLocks noChangeAspect="1"/>
          </p:cNvPicPr>
          <p:nvPr/>
        </p:nvPicPr>
        <p:blipFill>
          <a:blip r:embed="rId10"/>
          <a:stretch>
            <a:fillRect/>
          </a:stretch>
        </p:blipFill>
        <p:spPr>
          <a:xfrm>
            <a:off x="9401726" y="590173"/>
            <a:ext cx="1244293" cy="2500727"/>
          </a:xfrm>
          <a:prstGeom prst="rect">
            <a:avLst/>
          </a:prstGeom>
        </p:spPr>
      </p:pic>
    </p:spTree>
    <p:extLst>
      <p:ext uri="{BB962C8B-B14F-4D97-AF65-F5344CB8AC3E}">
        <p14:creationId xmlns:p14="http://schemas.microsoft.com/office/powerpoint/2010/main" val="306288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EF74-08F5-5738-C89F-C8AB22FE8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DC8F5-1FC1-BA09-A1C5-4E0420936ECA}"/>
              </a:ext>
            </a:extLst>
          </p:cNvPr>
          <p:cNvSpPr>
            <a:spLocks noGrp="1"/>
          </p:cNvSpPr>
          <p:nvPr>
            <p:ph type="title"/>
          </p:nvPr>
        </p:nvSpPr>
        <p:spPr/>
        <p:txBody>
          <a:bodyPr>
            <a:normAutofit/>
          </a:bodyPr>
          <a:lstStyle/>
          <a:p>
            <a:pPr algn="l"/>
            <a:r>
              <a:rPr lang="en-US" sz="4000" dirty="0">
                <a:latin typeface="Arial" panose="020B0604020202020204" pitchFamily="34" charset="0"/>
                <a:cs typeface="Arial" panose="020B0604020202020204" pitchFamily="34" charset="0"/>
              </a:rPr>
              <a:t>     Insulin Delivery (Pumps and AID) </a:t>
            </a:r>
          </a:p>
        </p:txBody>
      </p:sp>
      <p:sp>
        <p:nvSpPr>
          <p:cNvPr id="3" name="Content Placeholder 2">
            <a:extLst>
              <a:ext uri="{FF2B5EF4-FFF2-40B4-BE49-F238E27FC236}">
                <a16:creationId xmlns:a16="http://schemas.microsoft.com/office/drawing/2014/main" id="{03DE5710-326C-5B0D-CE7E-A91773AB893D}"/>
              </a:ext>
            </a:extLst>
          </p:cNvPr>
          <p:cNvSpPr>
            <a:spLocks noGrp="1"/>
          </p:cNvSpPr>
          <p:nvPr>
            <p:ph idx="1"/>
          </p:nvPr>
        </p:nvSpPr>
        <p:spPr>
          <a:xfrm>
            <a:off x="838200" y="1557196"/>
            <a:ext cx="10515600" cy="4725909"/>
          </a:xfrm>
        </p:spPr>
        <p:txBody>
          <a:bodyPr>
            <a:normAutofit/>
          </a:bodyPr>
          <a:lstStyle/>
          <a:p>
            <a:pPr marL="0" indent="0" algn="l">
              <a:buNone/>
            </a:pPr>
            <a:r>
              <a:rPr lang="en-US" sz="2000" b="1" i="0" u="none" strike="noStrike" baseline="0" dirty="0">
                <a:solidFill>
                  <a:schemeClr val="bg1"/>
                </a:solidFill>
                <a:latin typeface="Arial" panose="020B0604020202020204" pitchFamily="34" charset="0"/>
                <a:cs typeface="Arial" panose="020B0604020202020204" pitchFamily="34" charset="0"/>
              </a:rPr>
              <a:t>7.26</a:t>
            </a:r>
            <a:r>
              <a:rPr lang="en-US" sz="2000" b="0" i="0" u="none" strike="noStrike" baseline="0" dirty="0">
                <a:solidFill>
                  <a:schemeClr val="bg1"/>
                </a:solidFill>
                <a:latin typeface="Arial" panose="020B0604020202020204" pitchFamily="34" charset="0"/>
                <a:cs typeface="Arial" panose="020B0604020202020204" pitchFamily="34" charset="0"/>
              </a:rPr>
              <a:t> AID systems should be the preferred insulin delivery method to improve glycemic outcomes and reduce hypoglycemia and disparities in youth and adults with </a:t>
            </a: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T1D  </a:t>
            </a:r>
            <a:r>
              <a:rPr lang="en-US" sz="2000" b="1" i="0" u="none" strike="noStrike" baseline="0" dirty="0">
                <a:solidFill>
                  <a:schemeClr val="bg1"/>
                </a:solidFill>
                <a:latin typeface="Arial" panose="020B0604020202020204" pitchFamily="34" charset="0"/>
                <a:cs typeface="Arial" panose="020B0604020202020204" pitchFamily="34" charset="0"/>
              </a:rPr>
              <a:t>A</a:t>
            </a:r>
            <a:r>
              <a:rPr lang="en-US" sz="2000" b="0" i="0" u="none" strike="noStrike" baseline="0" dirty="0">
                <a:solidFill>
                  <a:schemeClr val="bg1"/>
                </a:solidFill>
                <a:latin typeface="Arial" panose="020B0604020202020204" pitchFamily="34" charset="0"/>
                <a:cs typeface="Arial" panose="020B0604020202020204" pitchFamily="34" charset="0"/>
              </a:rPr>
              <a:t> and other types of insulin-deficient diabetes </a:t>
            </a:r>
            <a:r>
              <a:rPr lang="en-US" sz="2000" b="1" i="0" u="none" strike="noStrike" baseline="0" dirty="0">
                <a:solidFill>
                  <a:schemeClr val="bg1"/>
                </a:solidFill>
                <a:latin typeface="Arial" panose="020B0604020202020204" pitchFamily="34" charset="0"/>
                <a:cs typeface="Arial" panose="020B0604020202020204" pitchFamily="34" charset="0"/>
              </a:rPr>
              <a:t>E</a:t>
            </a:r>
            <a:r>
              <a:rPr lang="en-US" sz="2000" b="0" i="0" u="none" strike="noStrike" baseline="0" dirty="0">
                <a:solidFill>
                  <a:schemeClr val="bg1"/>
                </a:solidFill>
                <a:latin typeface="Arial" panose="020B0604020202020204" pitchFamily="34" charset="0"/>
                <a:cs typeface="Arial" panose="020B0604020202020204" pitchFamily="34" charset="0"/>
              </a:rPr>
              <a:t> who are capable of using the device (either by themselves or with a caregiver). Choice of an AID system should be made based on the individual’s circumstances, preferences, and needs. </a:t>
            </a:r>
            <a:r>
              <a:rPr lang="en-US" sz="2000" b="1" i="0" u="none" strike="noStrike" baseline="0" dirty="0">
                <a:solidFill>
                  <a:schemeClr val="bg1"/>
                </a:solidFill>
                <a:latin typeface="Arial" panose="020B0604020202020204" pitchFamily="34" charset="0"/>
                <a:cs typeface="Arial" panose="020B0604020202020204" pitchFamily="34" charset="0"/>
              </a:rPr>
              <a:t>A</a:t>
            </a:r>
          </a:p>
          <a:p>
            <a:pPr marL="0" indent="0" algn="l">
              <a:buNone/>
            </a:pPr>
            <a:endParaRPr lang="en-US" sz="2000" b="1" i="0" u="none" strike="noStrike" baseline="0" dirty="0">
              <a:solidFill>
                <a:schemeClr val="bg1"/>
              </a:solidFill>
              <a:latin typeface="Arial" panose="020B0604020202020204" pitchFamily="34" charset="0"/>
              <a:cs typeface="Arial" panose="020B0604020202020204" pitchFamily="34" charset="0"/>
            </a:endParaRPr>
          </a:p>
          <a:p>
            <a:pPr marL="0" indent="0" algn="l">
              <a:buNone/>
            </a:pPr>
            <a:r>
              <a:rPr lang="en-US" sz="2000" b="1" i="0" u="none" strike="noStrike" baseline="0" dirty="0">
                <a:solidFill>
                  <a:schemeClr val="bg1"/>
                </a:solidFill>
                <a:latin typeface="Arial" panose="020B0604020202020204" pitchFamily="34" charset="0"/>
                <a:cs typeface="Arial" panose="020B0604020202020204" pitchFamily="34" charset="0"/>
              </a:rPr>
              <a:t>7.27 </a:t>
            </a:r>
            <a:r>
              <a:rPr lang="en-US" sz="2000" b="0" i="0" u="none" strike="noStrike" baseline="0" dirty="0">
                <a:solidFill>
                  <a:schemeClr val="bg1"/>
                </a:solidFill>
                <a:latin typeface="Arial" panose="020B0604020202020204" pitchFamily="34" charset="0"/>
                <a:cs typeface="Arial" panose="020B0604020202020204" pitchFamily="34" charset="0"/>
              </a:rPr>
              <a:t>Insulin pump therapy, preferably with CGM, should be offered for diabetes management to youth and adults on MDI with T2D who can use the device safely (either by themselves or with a caregiver). The choice of device should be made based on the individual’s circumstances, preferences, and needs. </a:t>
            </a:r>
            <a:r>
              <a:rPr lang="en-US" sz="2000" b="1" i="0" u="none" strike="noStrike" baseline="0" dirty="0">
                <a:solidFill>
                  <a:schemeClr val="bg1"/>
                </a:solidFill>
                <a:latin typeface="Arial" panose="020B0604020202020204" pitchFamily="34" charset="0"/>
                <a:cs typeface="Arial" panose="020B0604020202020204" pitchFamily="34" charset="0"/>
              </a:rPr>
              <a:t>A</a:t>
            </a:r>
          </a:p>
          <a:p>
            <a:pPr marL="0" indent="0" algn="l">
              <a:buNone/>
            </a:pPr>
            <a:endParaRPr lang="en-US" sz="2000" b="1" dirty="0">
              <a:solidFill>
                <a:schemeClr val="bg1"/>
              </a:solidFill>
            </a:endParaRPr>
          </a:p>
          <a:p>
            <a:pPr marL="0" indent="0">
              <a:buNone/>
            </a:pPr>
            <a:r>
              <a:rPr lang="en-US" sz="2000" b="1" i="0" u="none" strike="noStrike" baseline="0" dirty="0">
                <a:solidFill>
                  <a:schemeClr val="bg1"/>
                </a:solidFill>
                <a:latin typeface="Arial" panose="020B0604020202020204" pitchFamily="34" charset="0"/>
                <a:cs typeface="Arial" panose="020B0604020202020204" pitchFamily="34" charset="0"/>
              </a:rPr>
              <a:t>7.29</a:t>
            </a:r>
            <a:r>
              <a:rPr lang="en-US" sz="2000" b="0" i="0" u="none" strike="noStrike" baseline="0" dirty="0">
                <a:solidFill>
                  <a:schemeClr val="bg1"/>
                </a:solidFill>
                <a:latin typeface="Arial" panose="020B0604020202020204" pitchFamily="34" charset="0"/>
                <a:cs typeface="Arial" panose="020B0604020202020204" pitchFamily="34" charset="0"/>
              </a:rPr>
              <a:t> Support and provide diabetes management advice to people with diabetes who choose to use an open-source closed-loop system.</a:t>
            </a:r>
            <a:r>
              <a:rPr lang="en-US" sz="2000" b="1" i="0" u="none" strike="noStrike" baseline="0" dirty="0">
                <a:solidFill>
                  <a:schemeClr val="bg1"/>
                </a:solidFill>
                <a:latin typeface="Arial" panose="020B0604020202020204" pitchFamily="34" charset="0"/>
                <a:cs typeface="Arial" panose="020B0604020202020204" pitchFamily="34" charset="0"/>
              </a:rPr>
              <a:t> B</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lgn="l">
              <a:buNone/>
            </a:pPr>
            <a:endParaRPr lang="en-US" sz="2000" b="1" i="0" u="none" strike="noStrike" baseline="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557D884-829C-895B-EDB3-C96F3222FB38}"/>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25</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A309FA25-A527-56FF-19B0-74EB6DECD933}"/>
              </a:ext>
            </a:extLst>
          </p:cNvPr>
          <p:cNvSpPr txBox="1"/>
          <p:nvPr/>
        </p:nvSpPr>
        <p:spPr>
          <a:xfrm>
            <a:off x="5136" y="6647"/>
            <a:ext cx="1893275"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7. Diabetes Technology</a:t>
            </a:r>
          </a:p>
        </p:txBody>
      </p:sp>
    </p:spTree>
    <p:extLst>
      <p:ext uri="{BB962C8B-B14F-4D97-AF65-F5344CB8AC3E}">
        <p14:creationId xmlns:p14="http://schemas.microsoft.com/office/powerpoint/2010/main" val="2199864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D276-506B-E903-127E-3175CBE2CCBF}"/>
              </a:ext>
            </a:extLst>
          </p:cNvPr>
          <p:cNvSpPr>
            <a:spLocks noGrp="1"/>
          </p:cNvSpPr>
          <p:nvPr>
            <p:ph type="ctrTitle"/>
          </p:nvPr>
        </p:nvSpPr>
        <p:spPr/>
        <p:txBody>
          <a:bodyPr/>
          <a:lstStyle/>
          <a:p>
            <a:r>
              <a:rPr lang="en-US" dirty="0"/>
              <a:t>Medication Updates</a:t>
            </a:r>
          </a:p>
        </p:txBody>
      </p:sp>
      <p:sp>
        <p:nvSpPr>
          <p:cNvPr id="3" name="Subtitle 2">
            <a:extLst>
              <a:ext uri="{FF2B5EF4-FFF2-40B4-BE49-F238E27FC236}">
                <a16:creationId xmlns:a16="http://schemas.microsoft.com/office/drawing/2014/main" id="{407E7C2E-A5C1-28AE-8C03-4C26D98B75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8755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DE556-793D-F70D-4775-C85A6CCE1A9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548F6-FBA6-CFCB-AABD-9B9CE57886F7}"/>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27</a:t>
            </a:fld>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2C48F2F-0B77-32CA-B448-B287539AFF0C}"/>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sp>
        <p:nvSpPr>
          <p:cNvPr id="2" name="TextBox 1">
            <a:extLst>
              <a:ext uri="{FF2B5EF4-FFF2-40B4-BE49-F238E27FC236}">
                <a16:creationId xmlns:a16="http://schemas.microsoft.com/office/drawing/2014/main" id="{DF2278E9-C561-9FF6-1FEC-8A1C36B86608}"/>
              </a:ext>
            </a:extLst>
          </p:cNvPr>
          <p:cNvSpPr txBox="1">
            <a:spLocks noChangeArrowheads="1"/>
          </p:cNvSpPr>
          <p:nvPr/>
        </p:nvSpPr>
        <p:spPr bwMode="auto">
          <a:xfrm>
            <a:off x="-2666" y="6188301"/>
            <a:ext cx="890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Pharmacologic Approaches to Glycemic Treatment: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1):S181-S206</a:t>
            </a:r>
          </a:p>
        </p:txBody>
      </p:sp>
      <p:pic>
        <p:nvPicPr>
          <p:cNvPr id="7" name="Picture 6">
            <a:extLst>
              <a:ext uri="{FF2B5EF4-FFF2-40B4-BE49-F238E27FC236}">
                <a16:creationId xmlns:a16="http://schemas.microsoft.com/office/drawing/2014/main" id="{01A8FF68-577A-6940-D007-E55B9E788D1C}"/>
              </a:ext>
            </a:extLst>
          </p:cNvPr>
          <p:cNvPicPr>
            <a:picLocks noChangeAspect="1"/>
          </p:cNvPicPr>
          <p:nvPr/>
        </p:nvPicPr>
        <p:blipFill>
          <a:blip r:embed="rId2"/>
          <a:stretch>
            <a:fillRect/>
          </a:stretch>
        </p:blipFill>
        <p:spPr>
          <a:xfrm>
            <a:off x="2043643" y="227084"/>
            <a:ext cx="7909982" cy="5979149"/>
          </a:xfrm>
          <a:prstGeom prst="rect">
            <a:avLst/>
          </a:prstGeom>
        </p:spPr>
      </p:pic>
    </p:spTree>
    <p:extLst>
      <p:ext uri="{BB962C8B-B14F-4D97-AF65-F5344CB8AC3E}">
        <p14:creationId xmlns:p14="http://schemas.microsoft.com/office/powerpoint/2010/main" val="334442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8944-8967-B0FA-E5AA-B57C140C5D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8F50D-EB24-6366-F37F-D7DFC9C847EC}"/>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28</a:t>
            </a:fld>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ECBF053-5E56-BAA7-D8F6-204361647DF6}"/>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sp>
        <p:nvSpPr>
          <p:cNvPr id="5" name="TextBox 4">
            <a:extLst>
              <a:ext uri="{FF2B5EF4-FFF2-40B4-BE49-F238E27FC236}">
                <a16:creationId xmlns:a16="http://schemas.microsoft.com/office/drawing/2014/main" id="{736C5BB5-605A-71A8-6CC0-B0EE3D303D2B}"/>
              </a:ext>
            </a:extLst>
          </p:cNvPr>
          <p:cNvSpPr txBox="1">
            <a:spLocks noChangeArrowheads="1"/>
          </p:cNvSpPr>
          <p:nvPr/>
        </p:nvSpPr>
        <p:spPr bwMode="auto">
          <a:xfrm>
            <a:off x="-2666" y="6203997"/>
            <a:ext cx="890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Pharmacologic Approaches to Glycemic Treatment: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1):S181-S206</a:t>
            </a:r>
          </a:p>
        </p:txBody>
      </p:sp>
      <p:pic>
        <p:nvPicPr>
          <p:cNvPr id="7" name="Picture 6">
            <a:extLst>
              <a:ext uri="{FF2B5EF4-FFF2-40B4-BE49-F238E27FC236}">
                <a16:creationId xmlns:a16="http://schemas.microsoft.com/office/drawing/2014/main" id="{3194CA28-5F6D-AACF-8E5E-A40CBE6FA4F5}"/>
              </a:ext>
            </a:extLst>
          </p:cNvPr>
          <p:cNvPicPr>
            <a:picLocks noChangeAspect="1"/>
          </p:cNvPicPr>
          <p:nvPr/>
        </p:nvPicPr>
        <p:blipFill>
          <a:blip r:embed="rId2"/>
          <a:stretch>
            <a:fillRect/>
          </a:stretch>
        </p:blipFill>
        <p:spPr>
          <a:xfrm>
            <a:off x="934381" y="865428"/>
            <a:ext cx="10323237" cy="4756786"/>
          </a:xfrm>
          <a:prstGeom prst="rect">
            <a:avLst/>
          </a:prstGeom>
        </p:spPr>
      </p:pic>
      <p:sp>
        <p:nvSpPr>
          <p:cNvPr id="2" name="Title 1">
            <a:extLst>
              <a:ext uri="{FF2B5EF4-FFF2-40B4-BE49-F238E27FC236}">
                <a16:creationId xmlns:a16="http://schemas.microsoft.com/office/drawing/2014/main" id="{5E131557-9DE2-1360-48A6-26B58C4F08F0}"/>
              </a:ext>
            </a:extLst>
          </p:cNvPr>
          <p:cNvSpPr>
            <a:spLocks noGrp="1"/>
          </p:cNvSpPr>
          <p:nvPr>
            <p:ph type="title"/>
          </p:nvPr>
        </p:nvSpPr>
        <p:spPr>
          <a:xfrm>
            <a:off x="838199" y="-177937"/>
            <a:ext cx="10515600" cy="1325563"/>
          </a:xfrm>
        </p:spPr>
        <p:txBody>
          <a:bodyPr>
            <a:normAutofit/>
          </a:bodyPr>
          <a:lstStyle/>
          <a:p>
            <a:pPr algn="l"/>
            <a:r>
              <a:rPr lang="en-US" sz="2800" i="0" u="none" strike="noStrike" baseline="0">
                <a:latin typeface="Arial" panose="020B0604020202020204" pitchFamily="34" charset="0"/>
                <a:cs typeface="Arial" panose="020B0604020202020204" pitchFamily="34" charset="0"/>
              </a:rPr>
              <a:t>Figure 9.3 (continued)</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045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E2C5-42CD-1073-78CD-331E1BE3669D}"/>
              </a:ext>
            </a:extLst>
          </p:cNvPr>
          <p:cNvSpPr>
            <a:spLocks noGrp="1"/>
          </p:cNvSpPr>
          <p:nvPr>
            <p:ph type="title"/>
          </p:nvPr>
        </p:nvSpPr>
        <p:spPr>
          <a:xfrm>
            <a:off x="-158044" y="1162843"/>
            <a:ext cx="12192000" cy="1325563"/>
          </a:xfrm>
        </p:spPr>
        <p:txBody>
          <a:bodyPr/>
          <a:lstStyle/>
          <a:p>
            <a:pPr marL="600075"/>
            <a:r>
              <a:rPr lang="en-US" sz="1800" b="0" i="0" dirty="0">
                <a:solidFill>
                  <a:srgbClr val="222222"/>
                </a:solidFill>
                <a:effectLst/>
                <a:latin typeface="Times New Roman" panose="02020603050405020304" pitchFamily="18" charset="0"/>
              </a:rPr>
              <a:t>  </a:t>
            </a:r>
            <a:r>
              <a:rPr lang="en-US" sz="3200" b="0" i="0" dirty="0">
                <a:solidFill>
                  <a:srgbClr val="222222"/>
                </a:solidFill>
                <a:effectLst/>
                <a:latin typeface="Arial" panose="020B0604020202020204" pitchFamily="34" charset="0"/>
              </a:rPr>
              <a:t>KT has kidney disease, obesity, hypertension and type 2 diabetes. He currently takes metformin 500mg twice daily. Which of the following agents has the strongest evidence for improving kidney outcomes in people with type 2 diabetes? </a:t>
            </a:r>
            <a:br>
              <a:rPr lang="en-US" sz="3200" b="0" i="0" dirty="0">
                <a:solidFill>
                  <a:srgbClr val="222222"/>
                </a:solidFill>
                <a:effectLst/>
                <a:latin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21E80EB7-B63F-2AF3-F855-ECE7257DB225}"/>
              </a:ext>
            </a:extLst>
          </p:cNvPr>
          <p:cNvSpPr>
            <a:spLocks noGrp="1"/>
          </p:cNvSpPr>
          <p:nvPr>
            <p:ph idx="1"/>
          </p:nvPr>
        </p:nvSpPr>
        <p:spPr>
          <a:xfrm>
            <a:off x="838200" y="3273777"/>
            <a:ext cx="10515600" cy="2903185"/>
          </a:xfrm>
        </p:spPr>
        <p:txBody>
          <a:bodyPr/>
          <a:lstStyle/>
          <a:p>
            <a:pPr marL="885825" indent="-742950" algn="l">
              <a:buFont typeface="+mj-lt"/>
              <a:buAutoNum type="alphaUcPeriod"/>
            </a:pPr>
            <a:r>
              <a:rPr lang="en-US" i="0" dirty="0">
                <a:solidFill>
                  <a:srgbClr val="222222"/>
                </a:solidFill>
                <a:effectLst/>
                <a:latin typeface="Arial" panose="020B0604020202020204" pitchFamily="34" charset="0"/>
              </a:rPr>
              <a:t>Semaglutide</a:t>
            </a:r>
          </a:p>
          <a:p>
            <a:pPr marL="885825" indent="-742950" algn="l">
              <a:buFont typeface="+mj-lt"/>
              <a:buAutoNum type="alphaUcPeriod"/>
            </a:pPr>
            <a:r>
              <a:rPr lang="en-US" b="0" i="0" dirty="0">
                <a:solidFill>
                  <a:srgbClr val="222222"/>
                </a:solidFill>
                <a:effectLst/>
                <a:latin typeface="Arial" panose="020B0604020202020204" pitchFamily="34" charset="0"/>
              </a:rPr>
              <a:t>Ertugliflozin </a:t>
            </a:r>
          </a:p>
          <a:p>
            <a:pPr marL="885825" indent="-742950" algn="l">
              <a:buFont typeface="+mj-lt"/>
              <a:buAutoNum type="alphaUcPeriod"/>
            </a:pPr>
            <a:r>
              <a:rPr lang="en-US" b="0" i="0" dirty="0">
                <a:solidFill>
                  <a:srgbClr val="222222"/>
                </a:solidFill>
                <a:effectLst/>
                <a:latin typeface="Arial" panose="020B0604020202020204" pitchFamily="34" charset="0"/>
              </a:rPr>
              <a:t>Pioglitazone</a:t>
            </a:r>
          </a:p>
          <a:p>
            <a:pPr marL="885825" indent="-742950" algn="l">
              <a:buFont typeface="+mj-lt"/>
              <a:buAutoNum type="alphaUcPeriod"/>
            </a:pPr>
            <a:r>
              <a:rPr lang="en-US" b="0" i="0" dirty="0">
                <a:solidFill>
                  <a:srgbClr val="222222"/>
                </a:solidFill>
                <a:effectLst/>
                <a:latin typeface="Arial" panose="020B0604020202020204" pitchFamily="34" charset="0"/>
              </a:rPr>
              <a:t>Linagliptin</a:t>
            </a:r>
          </a:p>
          <a:p>
            <a:endParaRPr lang="en-US" dirty="0"/>
          </a:p>
        </p:txBody>
      </p:sp>
    </p:spTree>
    <p:extLst>
      <p:ext uri="{BB962C8B-B14F-4D97-AF65-F5344CB8AC3E}">
        <p14:creationId xmlns:p14="http://schemas.microsoft.com/office/powerpoint/2010/main" val="150146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A1CA-D1B2-FE6B-CBA1-1B9C869BC249}"/>
              </a:ext>
            </a:extLst>
          </p:cNvPr>
          <p:cNvSpPr>
            <a:spLocks noGrp="1"/>
          </p:cNvSpPr>
          <p:nvPr>
            <p:ph type="title"/>
          </p:nvPr>
        </p:nvSpPr>
        <p:spPr/>
        <p:txBody>
          <a:bodyPr/>
          <a:lstStyle/>
          <a:p>
            <a:r>
              <a:rPr lang="en-US" dirty="0"/>
              <a:t>Pharmacist Learning Objectives</a:t>
            </a:r>
          </a:p>
        </p:txBody>
      </p:sp>
      <p:sp>
        <p:nvSpPr>
          <p:cNvPr id="3" name="Content Placeholder 2">
            <a:extLst>
              <a:ext uri="{FF2B5EF4-FFF2-40B4-BE49-F238E27FC236}">
                <a16:creationId xmlns:a16="http://schemas.microsoft.com/office/drawing/2014/main" id="{33EACA66-F835-DD76-627E-489EEB369A9B}"/>
              </a:ext>
            </a:extLst>
          </p:cNvPr>
          <p:cNvSpPr>
            <a:spLocks noGrp="1"/>
          </p:cNvSpPr>
          <p:nvPr>
            <p:ph idx="1"/>
          </p:nvPr>
        </p:nvSpPr>
        <p:spPr/>
        <p:txBody>
          <a:bodyPr/>
          <a:lstStyle/>
          <a:p>
            <a:pPr marL="457200" algn="l"/>
            <a:r>
              <a:rPr lang="en-US" sz="2800" b="0" dirty="0">
                <a:solidFill>
                  <a:srgbClr val="222222"/>
                </a:solidFill>
                <a:effectLst/>
                <a:latin typeface="Arial" panose="020B0604020202020204" pitchFamily="34" charset="0"/>
              </a:rPr>
              <a:t>Describe key updates in the 2025 ADA Standards of Care related to medications, monitoring, and technology</a:t>
            </a:r>
          </a:p>
          <a:p>
            <a:pPr marL="457200" algn="l"/>
            <a:r>
              <a:rPr lang="en-US" sz="2800" b="0" dirty="0">
                <a:solidFill>
                  <a:srgbClr val="222222"/>
                </a:solidFill>
                <a:effectLst/>
                <a:latin typeface="Arial" panose="020B0604020202020204" pitchFamily="34" charset="0"/>
              </a:rPr>
              <a:t>Examine recent innovations in diabetes management, including new medications, continuous glucose monitoring (CGM), and insulin delivery systems</a:t>
            </a:r>
            <a:endParaRPr lang="en-US" sz="2800" dirty="0">
              <a:solidFill>
                <a:srgbClr val="222222"/>
              </a:solidFill>
            </a:endParaRPr>
          </a:p>
          <a:p>
            <a:pPr marL="457200" algn="l"/>
            <a:r>
              <a:rPr lang="en-US" sz="2800" b="0" dirty="0">
                <a:solidFill>
                  <a:srgbClr val="222222"/>
                </a:solidFill>
                <a:effectLst/>
                <a:latin typeface="Arial" panose="020B0604020202020204" pitchFamily="34" charset="0"/>
              </a:rPr>
              <a:t>Discuss the latest guidelines and recommendations for managing diabetes in pregnancy</a:t>
            </a:r>
            <a:endParaRPr lang="en-US" sz="2800" dirty="0">
              <a:solidFill>
                <a:srgbClr val="222222"/>
              </a:solidFill>
            </a:endParaRPr>
          </a:p>
          <a:p>
            <a:pPr marL="457200" algn="l"/>
            <a:r>
              <a:rPr lang="en-US" sz="2800" b="0" dirty="0">
                <a:solidFill>
                  <a:srgbClr val="222222"/>
                </a:solidFill>
                <a:effectLst/>
                <a:latin typeface="Arial" panose="020B0604020202020204" pitchFamily="34" charset="0"/>
              </a:rPr>
              <a:t>Design a treatment plan taking into account individualized factors to address acute and chronic complications</a:t>
            </a:r>
          </a:p>
          <a:p>
            <a:endParaRPr lang="en-US" dirty="0"/>
          </a:p>
        </p:txBody>
      </p:sp>
    </p:spTree>
    <p:extLst>
      <p:ext uri="{BB962C8B-B14F-4D97-AF65-F5344CB8AC3E}">
        <p14:creationId xmlns:p14="http://schemas.microsoft.com/office/powerpoint/2010/main" val="422615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EE11-1217-9473-7101-DA5F9A9C5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27EF0-C1E3-4892-F471-0CBA8CFC0767}"/>
              </a:ext>
            </a:extLst>
          </p:cNvPr>
          <p:cNvSpPr>
            <a:spLocks noGrp="1"/>
          </p:cNvSpPr>
          <p:nvPr>
            <p:ph type="title"/>
          </p:nvPr>
        </p:nvSpPr>
        <p:spPr>
          <a:xfrm>
            <a:off x="-158044" y="1162843"/>
            <a:ext cx="12192000" cy="1325563"/>
          </a:xfrm>
        </p:spPr>
        <p:txBody>
          <a:bodyPr/>
          <a:lstStyle/>
          <a:p>
            <a:pPr marL="600075"/>
            <a:r>
              <a:rPr lang="en-US" sz="1800" b="0" i="0" dirty="0">
                <a:solidFill>
                  <a:srgbClr val="222222"/>
                </a:solidFill>
                <a:effectLst/>
                <a:latin typeface="Times New Roman" panose="02020603050405020304" pitchFamily="18" charset="0"/>
              </a:rPr>
              <a:t>  </a:t>
            </a:r>
            <a:r>
              <a:rPr lang="en-US" sz="3200" b="0" i="0" dirty="0">
                <a:solidFill>
                  <a:srgbClr val="222222"/>
                </a:solidFill>
                <a:effectLst/>
                <a:latin typeface="Arial" panose="020B0604020202020204" pitchFamily="34" charset="0"/>
              </a:rPr>
              <a:t>KT has kidney disease, obesity, hypertension and type 2 diabetes. He currently takes metformin 500mg twice daily. Which of the following agents has the strongest evidence for improving kidney outcomes in people with type 2 diabetes? </a:t>
            </a:r>
            <a:br>
              <a:rPr lang="en-US" sz="3200" b="0" i="0" dirty="0">
                <a:solidFill>
                  <a:srgbClr val="222222"/>
                </a:solidFill>
                <a:effectLst/>
                <a:latin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729D5970-F69C-9554-0E24-A9BD62933319}"/>
              </a:ext>
            </a:extLst>
          </p:cNvPr>
          <p:cNvSpPr>
            <a:spLocks noGrp="1"/>
          </p:cNvSpPr>
          <p:nvPr>
            <p:ph idx="1"/>
          </p:nvPr>
        </p:nvSpPr>
        <p:spPr>
          <a:xfrm>
            <a:off x="838200" y="3273777"/>
            <a:ext cx="10515600" cy="2903185"/>
          </a:xfrm>
        </p:spPr>
        <p:txBody>
          <a:bodyPr/>
          <a:lstStyle/>
          <a:p>
            <a:pPr marL="885825" indent="-742950" algn="l">
              <a:buFont typeface="+mj-lt"/>
              <a:buAutoNum type="alphaUcPeriod"/>
            </a:pPr>
            <a:r>
              <a:rPr lang="en-US" i="0" dirty="0">
                <a:solidFill>
                  <a:srgbClr val="222222"/>
                </a:solidFill>
                <a:effectLst/>
                <a:highlight>
                  <a:srgbClr val="FFFF00"/>
                </a:highlight>
                <a:latin typeface="Arial" panose="020B0604020202020204" pitchFamily="34" charset="0"/>
              </a:rPr>
              <a:t>Semaglutide</a:t>
            </a:r>
          </a:p>
          <a:p>
            <a:pPr marL="885825" indent="-742950" algn="l">
              <a:buFont typeface="+mj-lt"/>
              <a:buAutoNum type="alphaUcPeriod"/>
            </a:pPr>
            <a:r>
              <a:rPr lang="en-US" b="0" i="0" dirty="0">
                <a:solidFill>
                  <a:srgbClr val="222222"/>
                </a:solidFill>
                <a:effectLst/>
                <a:latin typeface="Arial" panose="020B0604020202020204" pitchFamily="34" charset="0"/>
              </a:rPr>
              <a:t>Ertugliflozin </a:t>
            </a:r>
          </a:p>
          <a:p>
            <a:pPr marL="885825" indent="-742950" algn="l">
              <a:buFont typeface="+mj-lt"/>
              <a:buAutoNum type="alphaUcPeriod"/>
            </a:pPr>
            <a:r>
              <a:rPr lang="en-US" b="0" i="0" dirty="0">
                <a:solidFill>
                  <a:srgbClr val="222222"/>
                </a:solidFill>
                <a:effectLst/>
                <a:latin typeface="Arial" panose="020B0604020202020204" pitchFamily="34" charset="0"/>
              </a:rPr>
              <a:t>Pioglitazone</a:t>
            </a:r>
          </a:p>
          <a:p>
            <a:pPr marL="885825" indent="-742950" algn="l">
              <a:buFont typeface="+mj-lt"/>
              <a:buAutoNum type="alphaUcPeriod"/>
            </a:pPr>
            <a:r>
              <a:rPr lang="en-US" b="0" i="0" dirty="0">
                <a:solidFill>
                  <a:srgbClr val="222222"/>
                </a:solidFill>
                <a:effectLst/>
                <a:latin typeface="Arial" panose="020B0604020202020204" pitchFamily="34" charset="0"/>
              </a:rPr>
              <a:t>Linagliptin</a:t>
            </a:r>
          </a:p>
          <a:p>
            <a:endParaRPr lang="en-US" dirty="0"/>
          </a:p>
        </p:txBody>
      </p:sp>
    </p:spTree>
    <p:extLst>
      <p:ext uri="{BB962C8B-B14F-4D97-AF65-F5344CB8AC3E}">
        <p14:creationId xmlns:p14="http://schemas.microsoft.com/office/powerpoint/2010/main" val="240968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96603-57CD-C89D-65AF-31FC20542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48C37-4BFD-C176-6559-A599EA0C5CC7}"/>
              </a:ext>
            </a:extLst>
          </p:cNvPr>
          <p:cNvSpPr>
            <a:spLocks noGrp="1"/>
          </p:cNvSpPr>
          <p:nvPr>
            <p:ph type="title"/>
          </p:nvPr>
        </p:nvSpPr>
        <p:spPr/>
        <p:txBody>
          <a:bodyPr/>
          <a:lstStyle/>
          <a:p>
            <a:pPr algn="ctr"/>
            <a:r>
              <a:rPr lang="en-US" dirty="0"/>
              <a:t>GLP-1 Diabetes Indications</a:t>
            </a:r>
          </a:p>
        </p:txBody>
      </p:sp>
      <p:graphicFrame>
        <p:nvGraphicFramePr>
          <p:cNvPr id="5" name="Content Placeholder 4">
            <a:extLst>
              <a:ext uri="{FF2B5EF4-FFF2-40B4-BE49-F238E27FC236}">
                <a16:creationId xmlns:a16="http://schemas.microsoft.com/office/drawing/2014/main" id="{40A8E9F8-B778-B26B-D073-3024B599DABF}"/>
              </a:ext>
            </a:extLst>
          </p:cNvPr>
          <p:cNvGraphicFramePr>
            <a:graphicFrameLocks noGrp="1"/>
          </p:cNvGraphicFramePr>
          <p:nvPr>
            <p:ph idx="1"/>
            <p:extLst>
              <p:ext uri="{D42A27DB-BD31-4B8C-83A1-F6EECF244321}">
                <p14:modId xmlns:p14="http://schemas.microsoft.com/office/powerpoint/2010/main" val="1058539543"/>
              </p:ext>
            </p:extLst>
          </p:nvPr>
        </p:nvGraphicFramePr>
        <p:xfrm>
          <a:off x="152400" y="1295400"/>
          <a:ext cx="11811000" cy="5105400"/>
        </p:xfrm>
        <a:graphic>
          <a:graphicData uri="http://schemas.openxmlformats.org/drawingml/2006/table">
            <a:tbl>
              <a:tblPr firstRow="1" bandRow="1">
                <a:tableStyleId>{F5AB1C69-6EDB-4FF4-983F-18BD219EF322}</a:tableStyleId>
              </a:tblPr>
              <a:tblGrid>
                <a:gridCol w="3006436">
                  <a:extLst>
                    <a:ext uri="{9D8B030D-6E8A-4147-A177-3AD203B41FA5}">
                      <a16:colId xmlns:a16="http://schemas.microsoft.com/office/drawing/2014/main" val="542943260"/>
                    </a:ext>
                  </a:extLst>
                </a:gridCol>
                <a:gridCol w="8804564">
                  <a:extLst>
                    <a:ext uri="{9D8B030D-6E8A-4147-A177-3AD203B41FA5}">
                      <a16:colId xmlns:a16="http://schemas.microsoft.com/office/drawing/2014/main" val="3960507430"/>
                    </a:ext>
                  </a:extLst>
                </a:gridCol>
              </a:tblGrid>
              <a:tr h="126941">
                <a:tc>
                  <a:txBody>
                    <a:bodyPr/>
                    <a:lstStyle/>
                    <a:p>
                      <a:r>
                        <a:rPr lang="en-US" sz="2000" dirty="0"/>
                        <a:t>GLP-1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FDA Indication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750338"/>
                  </a:ext>
                </a:extLst>
              </a:tr>
              <a:tr h="796501">
                <a:tc>
                  <a:txBody>
                    <a:bodyPr/>
                    <a:lstStyle/>
                    <a:p>
                      <a:r>
                        <a:rPr lang="en-US" sz="2000" dirty="0">
                          <a:solidFill>
                            <a:schemeClr val="bg1"/>
                          </a:solidFill>
                        </a:rPr>
                        <a:t>Liraglutide </a:t>
                      </a:r>
                    </a:p>
                    <a:p>
                      <a:r>
                        <a:rPr lang="en-US" sz="2000" dirty="0">
                          <a:solidFill>
                            <a:schemeClr val="bg1"/>
                          </a:solidFill>
                        </a:rPr>
                        <a:t>(Victoza)</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u="none" strike="noStrike" kern="1200" dirty="0">
                          <a:solidFill>
                            <a:schemeClr val="bg1"/>
                          </a:solidFill>
                          <a:effectLst/>
                          <a:latin typeface="+mn-lt"/>
                          <a:ea typeface="+mn-ea"/>
                          <a:cs typeface="+mn-cs"/>
                        </a:rPr>
                        <a:t>As an adjunct to diet and exercise to improve glycemic control in patients </a:t>
                      </a:r>
                      <a:r>
                        <a:rPr lang="en-US" sz="2000" b="1" i="0" u="none" strike="noStrike" kern="1200" dirty="0">
                          <a:solidFill>
                            <a:schemeClr val="bg1"/>
                          </a:solidFill>
                          <a:effectLst/>
                          <a:latin typeface="+mn-lt"/>
                          <a:ea typeface="+mn-ea"/>
                          <a:cs typeface="+mn-cs"/>
                        </a:rPr>
                        <a:t>10 years and older</a:t>
                      </a:r>
                      <a:r>
                        <a:rPr lang="en-US" sz="2000" i="0" u="none" strike="noStrike" kern="1200" dirty="0">
                          <a:solidFill>
                            <a:schemeClr val="bg1"/>
                          </a:solidFill>
                          <a:effectLst/>
                          <a:latin typeface="+mn-lt"/>
                          <a:ea typeface="+mn-ea"/>
                          <a:cs typeface="+mn-cs"/>
                        </a:rPr>
                        <a:t> with T2D; T</a:t>
                      </a:r>
                      <a:r>
                        <a:rPr lang="en-US" sz="2000" kern="1200" dirty="0">
                          <a:solidFill>
                            <a:schemeClr val="bg1"/>
                          </a:solidFill>
                          <a:effectLst/>
                          <a:latin typeface="+mn-lt"/>
                          <a:ea typeface="+mn-ea"/>
                          <a:cs typeface="+mn-cs"/>
                        </a:rPr>
                        <a:t>o reduce the risk of </a:t>
                      </a:r>
                      <a:r>
                        <a:rPr lang="en-US" sz="2000" b="1" kern="1200" dirty="0">
                          <a:solidFill>
                            <a:schemeClr val="bg1"/>
                          </a:solidFill>
                          <a:effectLst/>
                          <a:latin typeface="+mn-lt"/>
                          <a:ea typeface="+mn-ea"/>
                          <a:cs typeface="+mn-cs"/>
                        </a:rPr>
                        <a:t>major adverse CV events (MACE) </a:t>
                      </a:r>
                      <a:r>
                        <a:rPr lang="en-US" sz="2000" kern="1200" dirty="0">
                          <a:solidFill>
                            <a:schemeClr val="bg1"/>
                          </a:solidFill>
                          <a:effectLst/>
                          <a:latin typeface="+mn-lt"/>
                          <a:ea typeface="+mn-ea"/>
                          <a:cs typeface="+mn-cs"/>
                        </a:rPr>
                        <a:t>in adults with </a:t>
                      </a:r>
                      <a:r>
                        <a:rPr lang="en-US" sz="2000" i="0" u="none" strike="noStrike" kern="1200" dirty="0">
                          <a:solidFill>
                            <a:schemeClr val="bg1"/>
                          </a:solidFill>
                          <a:effectLst/>
                          <a:latin typeface="+mn-lt"/>
                          <a:ea typeface="+mn-ea"/>
                          <a:cs typeface="+mn-cs"/>
                        </a:rPr>
                        <a:t>T2D </a:t>
                      </a:r>
                      <a:r>
                        <a:rPr lang="en-US" sz="2000" kern="1200" dirty="0">
                          <a:solidFill>
                            <a:schemeClr val="bg1"/>
                          </a:solidFill>
                          <a:effectLst/>
                          <a:latin typeface="+mn-lt"/>
                          <a:ea typeface="+mn-ea"/>
                          <a:cs typeface="+mn-cs"/>
                        </a:rPr>
                        <a:t>and </a:t>
                      </a:r>
                      <a:r>
                        <a:rPr lang="en-US" sz="2000" b="1" kern="1200" dirty="0">
                          <a:solidFill>
                            <a:schemeClr val="bg1"/>
                          </a:solidFill>
                          <a:effectLst/>
                          <a:latin typeface="+mn-lt"/>
                          <a:ea typeface="+mn-ea"/>
                          <a:cs typeface="+mn-cs"/>
                        </a:rPr>
                        <a:t>established CVD</a:t>
                      </a:r>
                      <a:endParaRPr lang="en-US" sz="2000" b="1"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485861"/>
                  </a:ext>
                </a:extLst>
              </a:tr>
              <a:tr h="590792">
                <a:tc>
                  <a:txBody>
                    <a:bodyPr/>
                    <a:lstStyle/>
                    <a:p>
                      <a:r>
                        <a:rPr lang="en-US" sz="2000" dirty="0" err="1">
                          <a:solidFill>
                            <a:schemeClr val="bg1"/>
                          </a:solidFill>
                        </a:rPr>
                        <a:t>Semaglutide</a:t>
                      </a:r>
                      <a:endParaRPr lang="en-US" sz="2000" dirty="0">
                        <a:solidFill>
                          <a:schemeClr val="bg1"/>
                        </a:solidFill>
                      </a:endParaRPr>
                    </a:p>
                    <a:p>
                      <a:r>
                        <a:rPr lang="en-US" sz="2000" dirty="0">
                          <a:solidFill>
                            <a:schemeClr val="bg1"/>
                          </a:solidFill>
                        </a:rPr>
                        <a:t>(Ozempic)</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u="none" strike="noStrike" kern="1200" dirty="0">
                          <a:solidFill>
                            <a:schemeClr val="bg1"/>
                          </a:solidFill>
                          <a:effectLst/>
                          <a:latin typeface="+mn-lt"/>
                          <a:ea typeface="+mn-ea"/>
                          <a:cs typeface="+mn-cs"/>
                        </a:rPr>
                        <a:t>As an adjunct to diet and exercise to improve glycemic control in adults with T2D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To reduce the risk of </a:t>
                      </a:r>
                      <a:r>
                        <a:rPr lang="en-US" sz="2000" b="1" dirty="0">
                          <a:solidFill>
                            <a:schemeClr val="bg1"/>
                          </a:solidFill>
                        </a:rPr>
                        <a:t>MACE </a:t>
                      </a:r>
                      <a:r>
                        <a:rPr lang="en-US" sz="2000" dirty="0">
                          <a:solidFill>
                            <a:schemeClr val="bg1"/>
                          </a:solidFill>
                        </a:rPr>
                        <a:t>in adults with </a:t>
                      </a:r>
                      <a:r>
                        <a:rPr lang="en-US" sz="2000" i="0" u="none" strike="noStrike" kern="1200" dirty="0">
                          <a:solidFill>
                            <a:schemeClr val="bg1"/>
                          </a:solidFill>
                          <a:effectLst/>
                          <a:latin typeface="+mn-lt"/>
                          <a:ea typeface="+mn-ea"/>
                          <a:cs typeface="+mn-cs"/>
                        </a:rPr>
                        <a:t>T2D </a:t>
                      </a:r>
                      <a:r>
                        <a:rPr lang="en-US" sz="2000" dirty="0">
                          <a:solidFill>
                            <a:schemeClr val="bg1"/>
                          </a:solidFill>
                        </a:rPr>
                        <a:t>and </a:t>
                      </a:r>
                      <a:r>
                        <a:rPr lang="en-US" sz="2000" b="1" dirty="0">
                          <a:solidFill>
                            <a:schemeClr val="bg1"/>
                          </a:solidFill>
                        </a:rPr>
                        <a:t>established CVD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chemeClr val="bg1"/>
                          </a:solidFill>
                        </a:rPr>
                        <a:t>For adults with </a:t>
                      </a:r>
                      <a:r>
                        <a:rPr lang="en-US" sz="2000" b="1" i="0" dirty="0">
                          <a:solidFill>
                            <a:schemeClr val="bg1"/>
                          </a:solidFill>
                        </a:rPr>
                        <a:t>T2D and CKD </a:t>
                      </a:r>
                      <a:r>
                        <a:rPr lang="en-US" sz="2000" b="0" i="0" dirty="0">
                          <a:solidFill>
                            <a:schemeClr val="bg1"/>
                          </a:solidFill>
                        </a:rPr>
                        <a:t>to reduce the risk of kidney disease worsening, kidney failure and death due to CVD</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128359"/>
                  </a:ext>
                </a:extLst>
              </a:tr>
              <a:tr h="498899">
                <a:tc>
                  <a:txBody>
                    <a:bodyPr/>
                    <a:lstStyle/>
                    <a:p>
                      <a:r>
                        <a:rPr lang="en-US" sz="1900" dirty="0" err="1">
                          <a:solidFill>
                            <a:schemeClr val="bg1"/>
                          </a:solidFill>
                        </a:rPr>
                        <a:t>Semaglutide</a:t>
                      </a:r>
                      <a:r>
                        <a:rPr lang="en-US" sz="1900" dirty="0">
                          <a:solidFill>
                            <a:schemeClr val="bg1"/>
                          </a:solidFill>
                        </a:rPr>
                        <a:t> oral (</a:t>
                      </a:r>
                      <a:r>
                        <a:rPr lang="en-US" sz="1900" dirty="0" err="1">
                          <a:solidFill>
                            <a:schemeClr val="bg1"/>
                          </a:solidFill>
                        </a:rPr>
                        <a:t>Rybelsus</a:t>
                      </a:r>
                      <a:r>
                        <a:rPr lang="en-US" sz="1900" dirty="0">
                          <a:solidFill>
                            <a:schemeClr val="bg1"/>
                          </a:solidFill>
                        </a:rPr>
                        <a:t>) </a:t>
                      </a:r>
                      <a:r>
                        <a:rPr lang="en-US" sz="2000" dirty="0">
                          <a:solidFill>
                            <a:schemeClr val="bg1"/>
                          </a:solidFill>
                        </a:rPr>
                        <a:t>Tirzepatide  (</a:t>
                      </a:r>
                      <a:r>
                        <a:rPr lang="en-US" sz="2000" dirty="0" err="1">
                          <a:solidFill>
                            <a:schemeClr val="bg1"/>
                          </a:solidFill>
                        </a:rPr>
                        <a:t>Mounjaro</a:t>
                      </a:r>
                      <a:r>
                        <a:rPr lang="en-US" sz="20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i="0" u="none" strike="noStrike" kern="1200" dirty="0">
                          <a:solidFill>
                            <a:schemeClr val="bg1"/>
                          </a:solidFill>
                          <a:effectLst/>
                          <a:latin typeface="+mn-lt"/>
                          <a:ea typeface="+mn-ea"/>
                          <a:cs typeface="+mn-cs"/>
                        </a:rPr>
                        <a:t>As an adjunct to diet and exercise to improve glycemic control in adults with T2D</a:t>
                      </a:r>
                      <a:endParaRPr lang="en-US" sz="2000"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3636">
                <a:tc>
                  <a:txBody>
                    <a:bodyPr/>
                    <a:lstStyle/>
                    <a:p>
                      <a:r>
                        <a:rPr lang="en-US" sz="2000" dirty="0">
                          <a:solidFill>
                            <a:schemeClr val="bg1"/>
                          </a:solidFill>
                        </a:rPr>
                        <a:t>Exenatide (</a:t>
                      </a:r>
                      <a:r>
                        <a:rPr lang="en-US" sz="2000" dirty="0" err="1">
                          <a:solidFill>
                            <a:schemeClr val="bg1"/>
                          </a:solidFill>
                        </a:rPr>
                        <a:t>Bydureon</a:t>
                      </a:r>
                      <a:r>
                        <a:rPr lang="en-US" sz="20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u="none" strike="noStrike" kern="1200" dirty="0">
                          <a:solidFill>
                            <a:schemeClr val="bg1"/>
                          </a:solidFill>
                          <a:effectLst/>
                          <a:latin typeface="+mn-lt"/>
                          <a:ea typeface="+mn-ea"/>
                          <a:cs typeface="+mn-cs"/>
                        </a:rPr>
                        <a:t>As an adjunct to diet and exercise to improve glycemic control in patients </a:t>
                      </a:r>
                      <a:r>
                        <a:rPr lang="en-US" sz="2000" b="1" i="0" u="none" strike="noStrike" kern="1200" dirty="0">
                          <a:solidFill>
                            <a:schemeClr val="bg1"/>
                          </a:solidFill>
                          <a:effectLst/>
                          <a:latin typeface="+mn-lt"/>
                          <a:ea typeface="+mn-ea"/>
                          <a:cs typeface="+mn-cs"/>
                        </a:rPr>
                        <a:t>10 years and older</a:t>
                      </a:r>
                      <a:r>
                        <a:rPr lang="en-US" sz="2000" i="0" u="none" strike="noStrike" kern="1200" dirty="0">
                          <a:solidFill>
                            <a:schemeClr val="bg1"/>
                          </a:solidFill>
                          <a:effectLst/>
                          <a:latin typeface="+mn-lt"/>
                          <a:ea typeface="+mn-ea"/>
                          <a:cs typeface="+mn-cs"/>
                        </a:rPr>
                        <a:t> with T2D</a:t>
                      </a:r>
                      <a:endParaRPr lang="en-US" sz="2000" i="0" u="none" strike="noStrike" kern="1200" baseline="0" dirty="0">
                        <a:solidFill>
                          <a:schemeClr val="bg1"/>
                        </a:solidFill>
                        <a:effectLst/>
                        <a:latin typeface="+mn-lt"/>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670129"/>
                  </a:ext>
                </a:extLst>
              </a:tr>
              <a:tr h="624840">
                <a:tc>
                  <a:txBody>
                    <a:bodyPr/>
                    <a:lstStyle/>
                    <a:p>
                      <a:r>
                        <a:rPr lang="en-US" sz="2000" dirty="0">
                          <a:solidFill>
                            <a:schemeClr val="bg1"/>
                          </a:solidFill>
                        </a:rPr>
                        <a:t>Dulaglutide (</a:t>
                      </a:r>
                      <a:r>
                        <a:rPr lang="en-US" sz="2000" dirty="0" err="1">
                          <a:solidFill>
                            <a:schemeClr val="bg1"/>
                          </a:solidFill>
                        </a:rPr>
                        <a:t>Truclicity</a:t>
                      </a:r>
                      <a:r>
                        <a:rPr lang="en-US" sz="20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u="none" strike="noStrike" kern="1200" dirty="0">
                          <a:solidFill>
                            <a:schemeClr val="bg1"/>
                          </a:solidFill>
                          <a:effectLst/>
                          <a:latin typeface="+mn-lt"/>
                          <a:ea typeface="+mn-ea"/>
                          <a:cs typeface="+mn-cs"/>
                        </a:rPr>
                        <a:t>As an adjunct to diet and exercise to improve glycemic control in patients </a:t>
                      </a:r>
                      <a:r>
                        <a:rPr lang="en-US" sz="2000" b="1" i="0" u="none" strike="noStrike" kern="1200" dirty="0">
                          <a:solidFill>
                            <a:schemeClr val="bg1"/>
                          </a:solidFill>
                          <a:effectLst/>
                          <a:latin typeface="+mn-lt"/>
                          <a:ea typeface="+mn-ea"/>
                          <a:cs typeface="+mn-cs"/>
                        </a:rPr>
                        <a:t>10 years and older </a:t>
                      </a:r>
                      <a:r>
                        <a:rPr lang="en-US" sz="2000" i="0" u="none" strike="noStrike" kern="1200" dirty="0">
                          <a:solidFill>
                            <a:schemeClr val="bg1"/>
                          </a:solidFill>
                          <a:effectLst/>
                          <a:latin typeface="+mn-lt"/>
                          <a:ea typeface="+mn-ea"/>
                          <a:cs typeface="+mn-cs"/>
                        </a:rPr>
                        <a:t>with T2D; </a:t>
                      </a:r>
                      <a:r>
                        <a:rPr lang="en-US" sz="2000" dirty="0">
                          <a:solidFill>
                            <a:schemeClr val="bg1"/>
                          </a:solidFill>
                        </a:rPr>
                        <a:t>To reduce the risk of </a:t>
                      </a:r>
                      <a:r>
                        <a:rPr lang="en-US" sz="2000" b="1" dirty="0">
                          <a:solidFill>
                            <a:schemeClr val="bg1"/>
                          </a:solidFill>
                        </a:rPr>
                        <a:t>MACE </a:t>
                      </a:r>
                      <a:r>
                        <a:rPr lang="en-US" sz="2000" dirty="0">
                          <a:solidFill>
                            <a:schemeClr val="bg1"/>
                          </a:solidFill>
                        </a:rPr>
                        <a:t>in adults with </a:t>
                      </a:r>
                      <a:r>
                        <a:rPr lang="en-US" sz="2000" i="0" u="none" strike="noStrike" kern="1200" dirty="0">
                          <a:solidFill>
                            <a:schemeClr val="bg1"/>
                          </a:solidFill>
                          <a:effectLst/>
                          <a:latin typeface="+mn-lt"/>
                          <a:ea typeface="+mn-ea"/>
                          <a:cs typeface="+mn-cs"/>
                        </a:rPr>
                        <a:t>T2D </a:t>
                      </a:r>
                      <a:r>
                        <a:rPr lang="en-US" sz="2000" dirty="0">
                          <a:solidFill>
                            <a:schemeClr val="bg1"/>
                          </a:solidFill>
                        </a:rPr>
                        <a:t>and </a:t>
                      </a:r>
                      <a:r>
                        <a:rPr lang="en-US" sz="2000" b="1" dirty="0">
                          <a:solidFill>
                            <a:schemeClr val="bg1"/>
                          </a:solidFill>
                        </a:rPr>
                        <a:t>established CVD</a:t>
                      </a:r>
                      <a:r>
                        <a:rPr lang="en-US" sz="2000" dirty="0">
                          <a:solidFill>
                            <a:schemeClr val="bg1"/>
                          </a:solidFill>
                        </a:rPr>
                        <a:t> or </a:t>
                      </a:r>
                      <a:r>
                        <a:rPr lang="en-US" sz="2000" b="1" u="sng" dirty="0">
                          <a:solidFill>
                            <a:schemeClr val="bg1"/>
                          </a:solidFill>
                        </a:rPr>
                        <a:t>multiple</a:t>
                      </a:r>
                      <a:r>
                        <a:rPr lang="en-US" sz="2000" b="1" u="sng" baseline="0" dirty="0">
                          <a:solidFill>
                            <a:schemeClr val="bg1"/>
                          </a:solidFill>
                        </a:rPr>
                        <a:t> CVD risk factors</a:t>
                      </a:r>
                      <a:endParaRPr lang="en-US" sz="2000" b="1" u="sng"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03AB08CF-CE8D-ABD2-A4E3-E04E8FCF69AF}"/>
              </a:ext>
            </a:extLst>
          </p:cNvPr>
          <p:cNvSpPr>
            <a:spLocks noGrp="1"/>
          </p:cNvSpPr>
          <p:nvPr>
            <p:ph type="sldNum" sz="quarter" idx="4294967295"/>
          </p:nvPr>
        </p:nvSpPr>
        <p:spPr>
          <a:xfrm>
            <a:off x="9347200" y="635635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98B75D-D028-46ED-9143-4415CE484F59}" type="slidenum">
              <a:rPr lang="en-US" smtClean="0"/>
              <a:pPr/>
              <a:t>31</a:t>
            </a:fld>
            <a:endParaRPr lang="en-US" dirty="0"/>
          </a:p>
        </p:txBody>
      </p:sp>
    </p:spTree>
    <p:extLst>
      <p:ext uri="{BB962C8B-B14F-4D97-AF65-F5344CB8AC3E}">
        <p14:creationId xmlns:p14="http://schemas.microsoft.com/office/powerpoint/2010/main" val="204637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4E3D1B12-879C-25EA-E32D-9F9E2C178C21}"/>
              </a:ext>
            </a:extLst>
          </p:cNvPr>
          <p:cNvSpPr>
            <a:spLocks noGrp="1"/>
          </p:cNvSpPr>
          <p:nvPr>
            <p:ph type="title"/>
          </p:nvPr>
        </p:nvSpPr>
        <p:spPr/>
        <p:txBody>
          <a:bodyPr/>
          <a:lstStyle/>
          <a:p>
            <a:r>
              <a:rPr lang="en-US" altLang="en-US"/>
              <a:t>SGLT-2 Inhibitor Dosing &amp; Indication</a:t>
            </a:r>
          </a:p>
        </p:txBody>
      </p:sp>
      <p:sp>
        <p:nvSpPr>
          <p:cNvPr id="3" name="Content Placeholder 2">
            <a:extLst>
              <a:ext uri="{FF2B5EF4-FFF2-40B4-BE49-F238E27FC236}">
                <a16:creationId xmlns:a16="http://schemas.microsoft.com/office/drawing/2014/main" id="{56F3D6B4-C8F8-7270-5C9B-77B65877C940}"/>
              </a:ext>
            </a:extLst>
          </p:cNvPr>
          <p:cNvSpPr>
            <a:spLocks noGrp="1"/>
          </p:cNvSpPr>
          <p:nvPr>
            <p:ph sz="quarter" idx="1"/>
          </p:nvPr>
        </p:nvSpPr>
        <p:spPr>
          <a:xfrm>
            <a:off x="654757" y="1418492"/>
            <a:ext cx="10044996" cy="4296508"/>
          </a:xfrm>
        </p:spPr>
        <p:txBody>
          <a:bodyPr>
            <a:normAutofit/>
          </a:bodyPr>
          <a:lstStyle/>
          <a:p>
            <a:pPr marL="0" indent="0">
              <a:buNone/>
              <a:defRPr/>
            </a:pPr>
            <a:r>
              <a:rPr lang="en-US" sz="2400" dirty="0"/>
              <a:t>Once an SGLT2i is initiated, it is reasonable to continue an SGLT2i even if the eGFR falls below 20 ml/min/1.73 m2 , unless it is not tolerated or kidney replacement therapy is initiated.</a:t>
            </a:r>
          </a:p>
          <a:p>
            <a:pPr>
              <a:defRPr/>
            </a:pPr>
            <a:endParaRPr lang="en-US" dirty="0"/>
          </a:p>
        </p:txBody>
      </p:sp>
      <p:sp>
        <p:nvSpPr>
          <p:cNvPr id="4" name="Text Placeholder 3">
            <a:extLst>
              <a:ext uri="{FF2B5EF4-FFF2-40B4-BE49-F238E27FC236}">
                <a16:creationId xmlns:a16="http://schemas.microsoft.com/office/drawing/2014/main" id="{B4389895-1583-8796-978A-645B1DE60C18}"/>
              </a:ext>
            </a:extLst>
          </p:cNvPr>
          <p:cNvSpPr>
            <a:spLocks noGrp="1"/>
          </p:cNvSpPr>
          <p:nvPr>
            <p:ph type="body" sz="quarter" idx="4294967295"/>
          </p:nvPr>
        </p:nvSpPr>
        <p:spPr>
          <a:xfrm>
            <a:off x="2438401" y="5715000"/>
            <a:ext cx="8229600" cy="228600"/>
          </a:xfrm>
        </p:spPr>
        <p:txBody>
          <a:bodyPr>
            <a:normAutofit fontScale="25000" lnSpcReduction="20000"/>
          </a:bodyPr>
          <a:lstStyle/>
          <a:p>
            <a:pPr>
              <a:defRPr/>
            </a:pPr>
            <a:r>
              <a:rPr lang="en-US" dirty="0"/>
              <a:t>Package inserts, dailymed.nlm.nih.gov</a:t>
            </a:r>
          </a:p>
        </p:txBody>
      </p:sp>
      <p:graphicFrame>
        <p:nvGraphicFramePr>
          <p:cNvPr id="5" name="Table 5">
            <a:extLst>
              <a:ext uri="{FF2B5EF4-FFF2-40B4-BE49-F238E27FC236}">
                <a16:creationId xmlns:a16="http://schemas.microsoft.com/office/drawing/2014/main" id="{3B57AD5C-6AEB-7B17-32AA-F61D355909B5}"/>
              </a:ext>
            </a:extLst>
          </p:cNvPr>
          <p:cNvGraphicFramePr>
            <a:graphicFrameLocks noGrp="1"/>
          </p:cNvGraphicFramePr>
          <p:nvPr>
            <p:extLst>
              <p:ext uri="{D42A27DB-BD31-4B8C-83A1-F6EECF244321}">
                <p14:modId xmlns:p14="http://schemas.microsoft.com/office/powerpoint/2010/main" val="1387559577"/>
              </p:ext>
            </p:extLst>
          </p:nvPr>
        </p:nvGraphicFramePr>
        <p:xfrm>
          <a:off x="654757" y="2590801"/>
          <a:ext cx="10453510" cy="4140500"/>
        </p:xfrm>
        <a:graphic>
          <a:graphicData uri="http://schemas.openxmlformats.org/drawingml/2006/table">
            <a:tbl>
              <a:tblPr firstRow="1" bandRow="1">
                <a:tableStyleId>{F5AB1C69-6EDB-4FF4-983F-18BD219EF322}</a:tableStyleId>
              </a:tblPr>
              <a:tblGrid>
                <a:gridCol w="1165201">
                  <a:extLst>
                    <a:ext uri="{9D8B030D-6E8A-4147-A177-3AD203B41FA5}">
                      <a16:colId xmlns:a16="http://schemas.microsoft.com/office/drawing/2014/main" val="20000"/>
                    </a:ext>
                  </a:extLst>
                </a:gridCol>
                <a:gridCol w="998743">
                  <a:extLst>
                    <a:ext uri="{9D8B030D-6E8A-4147-A177-3AD203B41FA5}">
                      <a16:colId xmlns:a16="http://schemas.microsoft.com/office/drawing/2014/main" val="20001"/>
                    </a:ext>
                  </a:extLst>
                </a:gridCol>
                <a:gridCol w="2562191">
                  <a:extLst>
                    <a:ext uri="{9D8B030D-6E8A-4147-A177-3AD203B41FA5}">
                      <a16:colId xmlns:a16="http://schemas.microsoft.com/office/drawing/2014/main" val="20002"/>
                    </a:ext>
                  </a:extLst>
                </a:gridCol>
                <a:gridCol w="5727375">
                  <a:extLst>
                    <a:ext uri="{9D8B030D-6E8A-4147-A177-3AD203B41FA5}">
                      <a16:colId xmlns:a16="http://schemas.microsoft.com/office/drawing/2014/main" val="20003"/>
                    </a:ext>
                  </a:extLst>
                </a:gridCol>
              </a:tblGrid>
              <a:tr h="322802">
                <a:tc>
                  <a:txBody>
                    <a:bodyPr/>
                    <a:lstStyle/>
                    <a:p>
                      <a:r>
                        <a:rPr lang="en-US" sz="1200" dirty="0"/>
                        <a:t>Drug</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Dose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Renal Adjustment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FDA Approved Indications</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4352">
                <a:tc>
                  <a:txBody>
                    <a:bodyPr/>
                    <a:lstStyle/>
                    <a:p>
                      <a:r>
                        <a:rPr lang="en-US" sz="1200" dirty="0"/>
                        <a:t>Ertugliflozin (</a:t>
                      </a:r>
                      <a:r>
                        <a:rPr lang="en-US" sz="1200" dirty="0" err="1"/>
                        <a:t>Steglatro</a:t>
                      </a:r>
                      <a:r>
                        <a:rPr lang="en-US" sz="1200" dirty="0"/>
                        <a: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5-15 mg daily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Not recommended for eGFR &lt; 45</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As an adjunct to diet and exercise to improve glycemic control in adults with T2D (All), 10 years and above (</a:t>
                      </a:r>
                      <a:r>
                        <a:rPr lang="en-US" sz="1200" b="0" i="0" kern="1200" dirty="0" err="1">
                          <a:solidFill>
                            <a:schemeClr val="dk1"/>
                          </a:solidFill>
                          <a:effectLst/>
                          <a:latin typeface="+mn-lt"/>
                          <a:ea typeface="+mn-ea"/>
                          <a:cs typeface="+mn-cs"/>
                        </a:rPr>
                        <a:t>empa</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dapa</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cana</a:t>
                      </a:r>
                      <a:r>
                        <a:rPr lang="en-US" sz="1200" b="0" i="0" kern="1200" dirty="0">
                          <a:solidFill>
                            <a:schemeClr val="dk1"/>
                          </a:solidFill>
                          <a:effectLst/>
                          <a:latin typeface="+mn-lt"/>
                          <a:ea typeface="+mn-ea"/>
                          <a:cs typeface="+mn-cs"/>
                        </a:rPr>
                        <a: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65891">
                <a:tc>
                  <a:txBody>
                    <a:bodyPr/>
                    <a:lstStyle/>
                    <a:p>
                      <a:r>
                        <a:rPr lang="en-US" sz="1200" dirty="0"/>
                        <a:t>Dapagliflozin (</a:t>
                      </a:r>
                      <a:r>
                        <a:rPr lang="en-US" sz="1200" dirty="0" err="1"/>
                        <a:t>Farxiga</a:t>
                      </a:r>
                      <a:r>
                        <a:rPr lang="en-US" sz="1200" dirty="0"/>
                        <a: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5-10 mg daily</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Not recommended for eGFR &lt;45 (glycemic control) or  &lt;25: avoid initiation, may continue for CV, CKD benefits</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200" dirty="0"/>
                        <a:t>To reduce the risk of hospitalization for HF in adults with T2D and established CVD or multiple CV risk factors.</a:t>
                      </a:r>
                    </a:p>
                    <a:p>
                      <a:pPr marL="285750" indent="-285750">
                        <a:buFont typeface="Arial" panose="020B0604020202020204" pitchFamily="34" charset="0"/>
                        <a:buChar char="•"/>
                      </a:pPr>
                      <a:r>
                        <a:rPr lang="en-US" sz="1200" dirty="0"/>
                        <a:t>To reduce the risk of CV  death, hospitalization for heart failure, and urgent heart failure visit in adults with heart failure.</a:t>
                      </a:r>
                    </a:p>
                    <a:p>
                      <a:pPr marL="285750" indent="-285750">
                        <a:buFont typeface="Arial" panose="020B0604020202020204" pitchFamily="34" charset="0"/>
                        <a:buChar char="•"/>
                      </a:pPr>
                      <a:r>
                        <a:rPr lang="en-US" sz="1200" dirty="0">
                          <a:effectLst/>
                        </a:rPr>
                        <a:t>To reduce the risk of sustained eGFR decline, ESKD, CV death, and hospitalization for HF in adults with CKD at risk of progression.</a:t>
                      </a:r>
                      <a:endParaRPr lang="en-US" sz="1200" dirty="0"/>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0121">
                <a:tc>
                  <a:txBody>
                    <a:bodyPr/>
                    <a:lstStyle/>
                    <a:p>
                      <a:r>
                        <a:rPr lang="en-US" sz="1200" dirty="0"/>
                        <a:t>Empagliflozin (Jardiance)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10-25 mg daily</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Not recommended for eGFR&lt;30mL/min (glycemic control) or &lt;20 :avoid initiation, may continue for CV, CKD benefits</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200" b="0" i="0" kern="1200" dirty="0">
                          <a:solidFill>
                            <a:schemeClr val="dk1"/>
                          </a:solidFill>
                          <a:effectLst/>
                          <a:latin typeface="+mn-lt"/>
                          <a:ea typeface="+mn-ea"/>
                          <a:cs typeface="+mn-cs"/>
                        </a:rPr>
                        <a:t>To reduce the risk of CV death in adults with  T2D and established CVD.</a:t>
                      </a:r>
                    </a:p>
                    <a:p>
                      <a:pPr marL="285750" indent="-285750" fontAlgn="base">
                        <a:buFont typeface="Arial" panose="020B0604020202020204" pitchFamily="34" charset="0"/>
                        <a:buChar char="•"/>
                      </a:pPr>
                      <a:r>
                        <a:rPr lang="en-US" sz="1200" b="0" i="0" kern="1200" dirty="0">
                          <a:solidFill>
                            <a:schemeClr val="dk1"/>
                          </a:solidFill>
                          <a:effectLst/>
                          <a:latin typeface="+mn-lt"/>
                          <a:ea typeface="+mn-ea"/>
                          <a:cs typeface="+mn-cs"/>
                        </a:rPr>
                        <a:t>To reduce the risk of CV death and  hospitalization for HF in adults with HF</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22222"/>
                          </a:solidFill>
                          <a:effectLst/>
                          <a:latin typeface="inherit"/>
                        </a:rPr>
                        <a:t>To reduce the risk of sustained decline in eGFR, ESKD, CV death, and hospitalization in adults with CKD at risk of progression.</a:t>
                      </a:r>
                    </a:p>
                    <a:p>
                      <a:pPr marL="285750" indent="-285750" fontAlgn="base">
                        <a:buFont typeface="Arial" panose="020B0604020202020204" pitchFamily="34" charset="0"/>
                        <a:buChar char="•"/>
                      </a:pPr>
                      <a:endParaRPr lang="en-US" sz="1200" b="0" i="0" kern="1200" dirty="0">
                        <a:solidFill>
                          <a:schemeClr val="dk1"/>
                        </a:solidFill>
                        <a:effectLst/>
                        <a:latin typeface="+mn-lt"/>
                        <a:ea typeface="+mn-ea"/>
                        <a:cs typeface="+mn-cs"/>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0121">
                <a:tc>
                  <a:txBody>
                    <a:bodyPr/>
                    <a:lstStyle/>
                    <a:p>
                      <a:r>
                        <a:rPr lang="en-US" sz="1200" dirty="0"/>
                        <a:t>Canagliflozin (Invokana)</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100-300mg daily</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kern="1200" dirty="0">
                          <a:solidFill>
                            <a:schemeClr val="dk1"/>
                          </a:solidFill>
                          <a:effectLst/>
                          <a:latin typeface="+mn-lt"/>
                          <a:ea typeface="+mn-ea"/>
                          <a:cs typeface="+mn-cs"/>
                        </a:rPr>
                        <a:t>eGFR 30 to &lt;60:: 100 mg once daily</a:t>
                      </a:r>
                    </a:p>
                    <a:p>
                      <a:r>
                        <a:rPr lang="en-US" sz="1200" b="0" i="0" kern="1200" dirty="0">
                          <a:solidFill>
                            <a:schemeClr val="dk1"/>
                          </a:solidFill>
                          <a:effectLst/>
                          <a:latin typeface="+mn-lt"/>
                          <a:ea typeface="+mn-ea"/>
                          <a:cs typeface="+mn-cs"/>
                        </a:rPr>
                        <a:t>eGFR &lt; 30</a:t>
                      </a:r>
                      <a:r>
                        <a:rPr lang="en-US" sz="1200" b="0" i="0" kern="1200" baseline="0" dirty="0">
                          <a:solidFill>
                            <a:schemeClr val="dk1"/>
                          </a:solidFill>
                          <a:effectLst/>
                          <a:latin typeface="+mn-lt"/>
                          <a:ea typeface="+mn-ea"/>
                          <a:cs typeface="+mn-cs"/>
                        </a:rPr>
                        <a:t>: avoid initiation, may continue 100mg daily until ESRD</a:t>
                      </a:r>
                      <a:endParaRPr lang="en-US" sz="1200" dirty="0"/>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dk1"/>
                          </a:solidFill>
                          <a:effectLst/>
                          <a:latin typeface="+mn-lt"/>
                          <a:ea typeface="+mn-ea"/>
                          <a:cs typeface="+mn-cs"/>
                        </a:rPr>
                        <a:t>To  reduce MACE  in adults with T2DM  and established CVD.</a:t>
                      </a:r>
                    </a:p>
                    <a:p>
                      <a:pPr marL="285750" indent="-285750" fontAlgn="base">
                        <a:buFont typeface="Arial" panose="020B0604020202020204" pitchFamily="34" charset="0"/>
                        <a:buChar char="•"/>
                      </a:pPr>
                      <a:r>
                        <a:rPr lang="en-US" sz="1200" b="0" i="0" kern="1200" dirty="0">
                          <a:solidFill>
                            <a:schemeClr val="dk1"/>
                          </a:solidFill>
                          <a:effectLst/>
                          <a:latin typeface="+mn-lt"/>
                          <a:ea typeface="+mn-ea"/>
                          <a:cs typeface="+mn-cs"/>
                        </a:rPr>
                        <a:t>To reduce the risk of ESKD, doubling of serum creatinine, CV death, and hospitalization for HF in adults with T2DM and diabetic nephropathy with albuminuria &gt;300 mg/day.</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4352">
                <a:tc>
                  <a:txBody>
                    <a:bodyPr/>
                    <a:lstStyle/>
                    <a:p>
                      <a:r>
                        <a:rPr lang="en-US" sz="1200" dirty="0" err="1"/>
                        <a:t>Bexagliflozin</a:t>
                      </a:r>
                      <a:endParaRPr lang="en-US" sz="1200" dirty="0"/>
                    </a:p>
                    <a:p>
                      <a:r>
                        <a:rPr lang="en-US" sz="1200" dirty="0"/>
                        <a:t>(</a:t>
                      </a:r>
                      <a:r>
                        <a:rPr lang="en-US" sz="1200" dirty="0" err="1"/>
                        <a:t>Brenzavvy</a:t>
                      </a:r>
                      <a:r>
                        <a:rPr lang="en-US" sz="1200" dirty="0"/>
                        <a: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20mg daily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recommended for eGFR &lt; 30</a:t>
                      </a:r>
                    </a:p>
                    <a:p>
                      <a:endParaRPr lang="en-US" sz="1200" dirty="0"/>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dk1"/>
                          </a:solidFill>
                          <a:effectLst/>
                          <a:latin typeface="+mn-lt"/>
                          <a:ea typeface="+mn-ea"/>
                          <a:cs typeface="+mn-cs"/>
                        </a:rPr>
                        <a:t>As an adjunct to diet and exercise to improve glycemic control in adults with T2D</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9AC20-DE19-A02A-91FF-3B911350C8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D30883-35DA-C33A-674C-6A7F2F071C91}"/>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33</a:t>
            </a:fld>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498B01-B916-28B2-7973-ABEFE48CA3EB}"/>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sp>
        <p:nvSpPr>
          <p:cNvPr id="5" name="TextBox 4">
            <a:extLst>
              <a:ext uri="{FF2B5EF4-FFF2-40B4-BE49-F238E27FC236}">
                <a16:creationId xmlns:a16="http://schemas.microsoft.com/office/drawing/2014/main" id="{EC58AB79-AF69-52F4-11DD-9116C5F02C05}"/>
              </a:ext>
            </a:extLst>
          </p:cNvPr>
          <p:cNvSpPr txBox="1">
            <a:spLocks noChangeArrowheads="1"/>
          </p:cNvSpPr>
          <p:nvPr/>
        </p:nvSpPr>
        <p:spPr bwMode="auto">
          <a:xfrm>
            <a:off x="-2666" y="6247162"/>
            <a:ext cx="890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Pharmacologic Approaches to Glycemic Treatment: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1):S181-S206</a:t>
            </a:r>
          </a:p>
        </p:txBody>
      </p:sp>
      <p:pic>
        <p:nvPicPr>
          <p:cNvPr id="12" name="Picture 11">
            <a:extLst>
              <a:ext uri="{FF2B5EF4-FFF2-40B4-BE49-F238E27FC236}">
                <a16:creationId xmlns:a16="http://schemas.microsoft.com/office/drawing/2014/main" id="{C03E2911-B3EC-3E1A-B638-5482468D7FD4}"/>
              </a:ext>
            </a:extLst>
          </p:cNvPr>
          <p:cNvPicPr>
            <a:picLocks noChangeAspect="1"/>
          </p:cNvPicPr>
          <p:nvPr/>
        </p:nvPicPr>
        <p:blipFill>
          <a:blip r:embed="rId2"/>
          <a:stretch>
            <a:fillRect/>
          </a:stretch>
        </p:blipFill>
        <p:spPr>
          <a:xfrm>
            <a:off x="638769" y="469645"/>
            <a:ext cx="11007090" cy="5108672"/>
          </a:xfrm>
          <a:prstGeom prst="rect">
            <a:avLst/>
          </a:prstGeom>
        </p:spPr>
      </p:pic>
      <p:sp>
        <p:nvSpPr>
          <p:cNvPr id="2" name="Star: 5 Points 1">
            <a:extLst>
              <a:ext uri="{FF2B5EF4-FFF2-40B4-BE49-F238E27FC236}">
                <a16:creationId xmlns:a16="http://schemas.microsoft.com/office/drawing/2014/main" id="{0B07659C-0161-CC51-D74E-9E523B03E309}"/>
              </a:ext>
            </a:extLst>
          </p:cNvPr>
          <p:cNvSpPr/>
          <p:nvPr/>
        </p:nvSpPr>
        <p:spPr>
          <a:xfrm>
            <a:off x="7291754" y="2947780"/>
            <a:ext cx="644769" cy="5978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F1D4717B-6798-76F2-2748-DDADB80C5B2D}"/>
              </a:ext>
            </a:extLst>
          </p:cNvPr>
          <p:cNvSpPr/>
          <p:nvPr/>
        </p:nvSpPr>
        <p:spPr>
          <a:xfrm>
            <a:off x="11641016" y="3130061"/>
            <a:ext cx="550984" cy="5978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564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3AD3A-2511-8626-46F4-08E1B18AB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70B90-27C2-5CBA-B026-12071159FEC1}"/>
              </a:ext>
            </a:extLst>
          </p:cNvPr>
          <p:cNvSpPr>
            <a:spLocks noGrp="1"/>
          </p:cNvSpPr>
          <p:nvPr>
            <p:ph type="title"/>
          </p:nvPr>
        </p:nvSpPr>
        <p:spPr>
          <a:xfrm>
            <a:off x="632178" y="228600"/>
            <a:ext cx="5960533" cy="1325563"/>
          </a:xfrm>
        </p:spPr>
        <p:txBody>
          <a:bodyPr>
            <a:normAutofit/>
          </a:bodyPr>
          <a:lstStyle/>
          <a:p>
            <a:pPr algn="l"/>
            <a:r>
              <a:rPr lang="en-US" sz="4000" i="0" u="none" strike="noStrike" baseline="0" dirty="0">
                <a:latin typeface="Arial" panose="020B0604020202020204" pitchFamily="34" charset="0"/>
                <a:cs typeface="Arial" panose="020B0604020202020204" pitchFamily="34" charset="0"/>
              </a:rPr>
              <a:t>Compounded GLP1</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EA8EB7A-7DD5-925B-DC54-BA427E72E276}"/>
              </a:ext>
            </a:extLst>
          </p:cNvPr>
          <p:cNvSpPr>
            <a:spLocks noGrp="1"/>
          </p:cNvSpPr>
          <p:nvPr>
            <p:ph idx="1"/>
          </p:nvPr>
        </p:nvSpPr>
        <p:spPr>
          <a:xfrm>
            <a:off x="632178" y="2558155"/>
            <a:ext cx="10799062" cy="3812709"/>
          </a:xfrm>
        </p:spPr>
        <p:txBody>
          <a:bodyPr>
            <a:normAutofit/>
          </a:bodyPr>
          <a:lstStyle/>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9.31a</a:t>
            </a:r>
            <a:r>
              <a:rPr lang="en-US" sz="2000" b="0" i="0" u="none" strike="noStrike" baseline="0" dirty="0">
                <a:solidFill>
                  <a:srgbClr val="000000"/>
                </a:solidFill>
                <a:latin typeface="Arial" panose="020B0604020202020204" pitchFamily="34" charset="0"/>
                <a:cs typeface="Arial" panose="020B0604020202020204" pitchFamily="34" charset="0"/>
              </a:rPr>
              <a:t> Use of compounded products that are not approved by the FDA is not recommended due to uncertainty about their content and resulting concerns about safety, quality, and effectiveness. </a:t>
            </a:r>
            <a:r>
              <a:rPr lang="en-US" sz="2000" b="1" i="0" u="none" strike="noStrike" baseline="0" dirty="0">
                <a:solidFill>
                  <a:srgbClr val="C00000"/>
                </a:solidFill>
                <a:latin typeface="Arial" panose="020B0604020202020204" pitchFamily="34" charset="0"/>
                <a:cs typeface="Arial" panose="020B0604020202020204" pitchFamily="34" charset="0"/>
              </a:rPr>
              <a:t>E</a:t>
            </a:r>
          </a:p>
          <a:p>
            <a:pPr marL="0" indent="0" algn="l">
              <a:buNone/>
            </a:pPr>
            <a:endParaRPr lang="en-US" sz="20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9.31b</a:t>
            </a:r>
            <a:r>
              <a:rPr lang="en-US" sz="2000" b="0" i="0" u="none" strike="noStrike" baseline="0" dirty="0">
                <a:solidFill>
                  <a:srgbClr val="000000"/>
                </a:solidFill>
                <a:latin typeface="Arial" panose="020B0604020202020204" pitchFamily="34" charset="0"/>
                <a:cs typeface="Arial" panose="020B0604020202020204" pitchFamily="34" charset="0"/>
              </a:rPr>
              <a:t> If a glucose-lowering medication is unavailable (e.g., in shortage), it is recommended to switch to a different FDA-approved medication with similar efficacy, as clinically appropriate.</a:t>
            </a:r>
            <a:r>
              <a:rPr lang="en-US" sz="2000" b="1" i="0" u="none" strike="noStrike" baseline="0" dirty="0">
                <a:solidFill>
                  <a:srgbClr val="C00000"/>
                </a:solidFill>
                <a:latin typeface="Arial" panose="020B0604020202020204" pitchFamily="34" charset="0"/>
                <a:cs typeface="Arial" panose="020B0604020202020204" pitchFamily="34" charset="0"/>
              </a:rPr>
              <a:t> E</a:t>
            </a:r>
          </a:p>
          <a:p>
            <a:pPr marL="0" indent="0" algn="l">
              <a:buNone/>
            </a:pPr>
            <a:endParaRPr lang="en-US" sz="20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9.31c</a:t>
            </a:r>
            <a:r>
              <a:rPr lang="en-US" sz="2000" b="0" i="0" u="none" strike="noStrike" baseline="0" dirty="0">
                <a:solidFill>
                  <a:srgbClr val="000000"/>
                </a:solidFill>
                <a:latin typeface="Arial" panose="020B0604020202020204" pitchFamily="34" charset="0"/>
                <a:cs typeface="Arial" panose="020B0604020202020204" pitchFamily="34" charset="0"/>
              </a:rPr>
              <a:t> Upon resolution of the unavailability (e.g., shortage), reassess the appropriateness of resuming the original FDA-approved medication. </a:t>
            </a:r>
            <a:r>
              <a:rPr lang="en-US" sz="2000" b="1" i="0" u="none" strike="noStrike" baseline="0" dirty="0">
                <a:solidFill>
                  <a:srgbClr val="C00000"/>
                </a:solidFill>
                <a:latin typeface="Arial" panose="020B0604020202020204" pitchFamily="34" charset="0"/>
                <a:cs typeface="Arial" panose="020B0604020202020204" pitchFamily="34" charset="0"/>
              </a:rPr>
              <a:t>E</a:t>
            </a:r>
            <a:endParaRPr lang="en-US"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A7F203-39CE-FC5C-5EA7-9EE4E98A0255}"/>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34</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8E0EC2CB-310A-BA9A-3832-A043F440914E}"/>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pic>
        <p:nvPicPr>
          <p:cNvPr id="7" name="Picture 6">
            <a:extLst>
              <a:ext uri="{FF2B5EF4-FFF2-40B4-BE49-F238E27FC236}">
                <a16:creationId xmlns:a16="http://schemas.microsoft.com/office/drawing/2014/main" id="{8A1C61BF-2A66-A470-6258-77265763A484}"/>
              </a:ext>
            </a:extLst>
          </p:cNvPr>
          <p:cNvPicPr>
            <a:picLocks noChangeAspect="1"/>
          </p:cNvPicPr>
          <p:nvPr/>
        </p:nvPicPr>
        <p:blipFill>
          <a:blip r:embed="rId2"/>
          <a:stretch>
            <a:fillRect/>
          </a:stretch>
        </p:blipFill>
        <p:spPr>
          <a:xfrm>
            <a:off x="6335207" y="145146"/>
            <a:ext cx="5525271" cy="2191056"/>
          </a:xfrm>
          <a:prstGeom prst="rect">
            <a:avLst/>
          </a:prstGeom>
        </p:spPr>
      </p:pic>
    </p:spTree>
    <p:extLst>
      <p:ext uri="{BB962C8B-B14F-4D97-AF65-F5344CB8AC3E}">
        <p14:creationId xmlns:p14="http://schemas.microsoft.com/office/powerpoint/2010/main" val="262838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DA37-E21E-7CCE-906F-84499B88081D}"/>
              </a:ext>
            </a:extLst>
          </p:cNvPr>
          <p:cNvSpPr>
            <a:spLocks noGrp="1"/>
          </p:cNvSpPr>
          <p:nvPr>
            <p:ph type="ctrTitle"/>
          </p:nvPr>
        </p:nvSpPr>
        <p:spPr/>
        <p:txBody>
          <a:bodyPr/>
          <a:lstStyle/>
          <a:p>
            <a:r>
              <a:rPr lang="en-US" dirty="0"/>
              <a:t>Diabetes in Pregnancy Updates</a:t>
            </a:r>
          </a:p>
        </p:txBody>
      </p:sp>
      <p:sp>
        <p:nvSpPr>
          <p:cNvPr id="3" name="Subtitle 2">
            <a:extLst>
              <a:ext uri="{FF2B5EF4-FFF2-40B4-BE49-F238E27FC236}">
                <a16:creationId xmlns:a16="http://schemas.microsoft.com/office/drawing/2014/main" id="{6F460853-95AF-AE9B-01F2-9AC299C435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9837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FD45-3CF9-EEFE-90D7-69B8D4D53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CD5A5-6C13-DCA9-97E1-764831F60E98}"/>
              </a:ext>
            </a:extLst>
          </p:cNvPr>
          <p:cNvSpPr>
            <a:spLocks noGrp="1"/>
          </p:cNvSpPr>
          <p:nvPr>
            <p:ph type="title"/>
          </p:nvPr>
        </p:nvSpPr>
        <p:spPr>
          <a:xfrm>
            <a:off x="440266" y="228600"/>
            <a:ext cx="11751733" cy="1325563"/>
          </a:xfrm>
        </p:spPr>
        <p:txBody>
          <a:bodyPr>
            <a:normAutofit/>
          </a:bodyPr>
          <a:lstStyle/>
          <a:p>
            <a:pPr algn="l"/>
            <a:r>
              <a:rPr lang="en-US" sz="4000" i="0" u="none" strike="noStrike" baseline="0" dirty="0">
                <a:latin typeface="Arial" panose="020B0604020202020204" pitchFamily="34" charset="0"/>
                <a:cs typeface="Arial" panose="020B0604020202020204" pitchFamily="34" charset="0"/>
              </a:rPr>
              <a:t>Gestational Diabetes (GDM)</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8B1AE0A-683F-06E0-FDBF-481D032D8835}"/>
              </a:ext>
            </a:extLst>
          </p:cNvPr>
          <p:cNvSpPr>
            <a:spLocks noGrp="1"/>
          </p:cNvSpPr>
          <p:nvPr>
            <p:ph idx="1"/>
          </p:nvPr>
        </p:nvSpPr>
        <p:spPr>
          <a:xfrm>
            <a:off x="440267" y="1557196"/>
            <a:ext cx="10913533" cy="4725909"/>
          </a:xfrm>
        </p:spPr>
        <p:txBody>
          <a:bodyPr>
            <a:normAutofit/>
          </a:bodyPr>
          <a:lstStyle/>
          <a:p>
            <a:pPr marL="0" marR="0" indent="0">
              <a:spcBef>
                <a:spcPts val="0"/>
              </a:spcBef>
              <a:spcAft>
                <a:spcPts val="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2.26a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Before 15 weeks of gestation, test individuals with risk factors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B</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and consider testing all individuals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E</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for undiagnosed diabetes at the first prenatal visit using standard diagnostic criteria if not screened preconception</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a:t>
            </a:r>
          </a:p>
          <a:p>
            <a:pPr marL="0" marR="0" indent="0">
              <a:spcBef>
                <a:spcPts val="0"/>
              </a:spcBef>
              <a:spcAft>
                <a:spcPts val="0"/>
              </a:spcAft>
              <a:buNone/>
            </a:pPr>
            <a:endParaRPr lang="en-US" sz="2000" b="1" kern="100" dirty="0">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2.26b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Before 15 weeks of gestation, screen for abnormal glucose metabolism to identify individuals who are at higher risk of adverse pregnancy and neonatal outcomes, are more likely to need insulin, and are at high risk of a later GDM diagnosis.</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B</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2000" b="1"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spcBef>
                <a:spcPts val="0"/>
              </a:spcBef>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2.26c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Screen for early abnormal glucose metabolism with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dysglycemia</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using FPG 110–125 mg/dL or A1C 5.9–6.4%.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B</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p>
          <a:p>
            <a:pPr marL="0" indent="0">
              <a:spcBef>
                <a:spcPts val="0"/>
              </a:spcBef>
              <a:buNone/>
            </a:pPr>
            <a:endParaRPr lang="en-US" sz="2000" b="1" kern="100" dirty="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2000" b="1"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2000" b="1" kern="100" dirty="0">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FF87EC0-D75A-3ED6-7D8C-B195FC4F69D4}"/>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36</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3D8C05C8-A841-EC49-D8F5-529D3AF214FF}"/>
              </a:ext>
            </a:extLst>
          </p:cNvPr>
          <p:cNvSpPr txBox="1"/>
          <p:nvPr/>
        </p:nvSpPr>
        <p:spPr>
          <a:xfrm>
            <a:off x="5136" y="6647"/>
            <a:ext cx="332494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2. Diagnosis and Classification of Diabetes</a:t>
            </a:r>
          </a:p>
        </p:txBody>
      </p:sp>
    </p:spTree>
    <p:extLst>
      <p:ext uri="{BB962C8B-B14F-4D97-AF65-F5344CB8AC3E}">
        <p14:creationId xmlns:p14="http://schemas.microsoft.com/office/powerpoint/2010/main" val="2800959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40B49-625F-E0AA-318D-98C5454B69D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9C1DAA6-1FBF-D43B-CE7C-57AB313C2F7A}"/>
              </a:ext>
            </a:extLst>
          </p:cNvPr>
          <p:cNvSpPr>
            <a:spLocks noGrp="1"/>
          </p:cNvSpPr>
          <p:nvPr>
            <p:ph type="title"/>
          </p:nvPr>
        </p:nvSpPr>
        <p:spPr>
          <a:xfrm>
            <a:off x="990600" y="517525"/>
            <a:ext cx="10515600" cy="1325563"/>
          </a:xfrm>
        </p:spPr>
        <p:txBody>
          <a:bodyPr>
            <a:normAutofit/>
          </a:bodyPr>
          <a:lstStyle/>
          <a:p>
            <a:pPr algn="l"/>
            <a:r>
              <a:rPr lang="en-US" sz="4000" i="0" u="none" strike="noStrike" baseline="0" dirty="0">
                <a:latin typeface="Arial" panose="020B0604020202020204" pitchFamily="34" charset="0"/>
                <a:cs typeface="Arial" panose="020B0604020202020204" pitchFamily="34" charset="0"/>
              </a:rPr>
              <a:t>Diagnosing GDM</a:t>
            </a:r>
            <a:endParaRPr lang="en-US" sz="40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1B6E2DA-2517-F26E-D280-35E7B345FF1A}"/>
              </a:ext>
            </a:extLst>
          </p:cNvPr>
          <p:cNvSpPr>
            <a:spLocks noGrp="1"/>
          </p:cNvSpPr>
          <p:nvPr>
            <p:ph idx="1"/>
          </p:nvPr>
        </p:nvSpPr>
        <p:spPr>
          <a:xfrm>
            <a:off x="304800" y="1561459"/>
            <a:ext cx="5791200" cy="4725909"/>
          </a:xfrm>
        </p:spPr>
        <p:txBody>
          <a:bodyPr>
            <a:normAutofit/>
          </a:bodyPr>
          <a:lstStyle/>
          <a:p>
            <a:pPr marL="0" indent="0">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Diagnose at 24-28 weeks with 1 or 2 step</a:t>
            </a:r>
          </a:p>
          <a:p>
            <a:r>
              <a:rPr lang="en-US" sz="2400" dirty="0">
                <a:latin typeface="Arial" panose="020B0604020202020204" pitchFamily="34" charset="0"/>
                <a:cs typeface="Arial" panose="020B0604020202020204" pitchFamily="34" charset="0"/>
              </a:rPr>
              <a:t>The “one-step” 75-g OGTT derived from the IADPSG criteria, or</a:t>
            </a:r>
          </a:p>
          <a:p>
            <a:r>
              <a:rPr lang="en-US" sz="2400" dirty="0">
                <a:latin typeface="Arial" panose="020B0604020202020204" pitchFamily="34" charset="0"/>
                <a:cs typeface="Arial" panose="020B0604020202020204" pitchFamily="34" charset="0"/>
              </a:rPr>
              <a:t>The older “two-step” approach with a 50-g (</a:t>
            </a:r>
            <a:r>
              <a:rPr lang="en-US" sz="2400" dirty="0" err="1">
                <a:latin typeface="Arial" panose="020B0604020202020204" pitchFamily="34" charset="0"/>
                <a:cs typeface="Arial" panose="020B0604020202020204" pitchFamily="34" charset="0"/>
              </a:rPr>
              <a:t>nonfasting</a:t>
            </a:r>
            <a:r>
              <a:rPr lang="en-US" sz="2400" dirty="0">
                <a:latin typeface="Arial" panose="020B0604020202020204" pitchFamily="34" charset="0"/>
                <a:cs typeface="Arial" panose="020B0604020202020204" pitchFamily="34" charset="0"/>
              </a:rPr>
              <a:t>) screen followed by a 100-g OGTT for those who screen positive</a:t>
            </a:r>
            <a:endParaRPr lang="en-US"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2">
            <a:extLst>
              <a:ext uri="{FF2B5EF4-FFF2-40B4-BE49-F238E27FC236}">
                <a16:creationId xmlns:a16="http://schemas.microsoft.com/office/drawing/2014/main" id="{27711A50-07F1-AC04-D637-A2D3AFF75898}"/>
              </a:ext>
            </a:extLst>
          </p:cNvPr>
          <p:cNvSpPr txBox="1"/>
          <p:nvPr/>
        </p:nvSpPr>
        <p:spPr>
          <a:xfrm>
            <a:off x="5136" y="6647"/>
            <a:ext cx="332494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2. Diagnosis and Classification of Diabetes</a:t>
            </a:r>
          </a:p>
        </p:txBody>
      </p:sp>
      <p:pic>
        <p:nvPicPr>
          <p:cNvPr id="3" name="Picture 2">
            <a:extLst>
              <a:ext uri="{FF2B5EF4-FFF2-40B4-BE49-F238E27FC236}">
                <a16:creationId xmlns:a16="http://schemas.microsoft.com/office/drawing/2014/main" id="{59A411B3-73AA-1B8C-E8F6-30C980E2B8C0}"/>
              </a:ext>
            </a:extLst>
          </p:cNvPr>
          <p:cNvPicPr>
            <a:picLocks noChangeAspect="1"/>
          </p:cNvPicPr>
          <p:nvPr/>
        </p:nvPicPr>
        <p:blipFill>
          <a:blip r:embed="rId2"/>
          <a:stretch>
            <a:fillRect/>
          </a:stretch>
        </p:blipFill>
        <p:spPr>
          <a:xfrm>
            <a:off x="6248399" y="1456266"/>
            <a:ext cx="5449415" cy="4989690"/>
          </a:xfrm>
          <a:prstGeom prst="rect">
            <a:avLst/>
          </a:prstGeom>
        </p:spPr>
      </p:pic>
    </p:spTree>
    <p:extLst>
      <p:ext uri="{BB962C8B-B14F-4D97-AF65-F5344CB8AC3E}">
        <p14:creationId xmlns:p14="http://schemas.microsoft.com/office/powerpoint/2010/main" val="2291591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E2DF-69F2-30DD-833D-09E46D200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847C0-7C48-3728-08ED-E49F25EEBD09}"/>
              </a:ext>
            </a:extLst>
          </p:cNvPr>
          <p:cNvSpPr>
            <a:spLocks noGrp="1"/>
          </p:cNvSpPr>
          <p:nvPr>
            <p:ph type="title"/>
          </p:nvPr>
        </p:nvSpPr>
        <p:spPr/>
        <p:txBody>
          <a:bodyPr>
            <a:normAutofit/>
          </a:bodyPr>
          <a:lstStyle/>
          <a:p>
            <a:pPr algn="l"/>
            <a:r>
              <a:rPr lang="en-US" sz="4000" i="0" u="none" strike="noStrike" baseline="0">
                <a:latin typeface="Arial" panose="020B0604020202020204" pitchFamily="34" charset="0"/>
                <a:cs typeface="Arial" panose="020B0604020202020204" pitchFamily="34" charset="0"/>
              </a:rPr>
              <a:t>Glycemic Goals in Pregnancy</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017B152-1C36-C080-9F97-66485B19ED3D}"/>
              </a:ext>
            </a:extLst>
          </p:cNvPr>
          <p:cNvSpPr>
            <a:spLocks noGrp="1"/>
          </p:cNvSpPr>
          <p:nvPr>
            <p:ph idx="1"/>
          </p:nvPr>
        </p:nvSpPr>
        <p:spPr>
          <a:xfrm>
            <a:off x="838200" y="1661971"/>
            <a:ext cx="10515600" cy="4725909"/>
          </a:xfrm>
        </p:spPr>
        <p:txBody>
          <a:bodyPr>
            <a:normAutofit/>
          </a:bodyPr>
          <a:lstStyle/>
          <a:p>
            <a:pPr marL="0" indent="0" algn="l">
              <a:buNone/>
            </a:pPr>
            <a:r>
              <a:rPr lang="en-US" sz="1800" b="1" i="0" u="none" strike="noStrike" baseline="0" dirty="0">
                <a:solidFill>
                  <a:srgbClr val="000000"/>
                </a:solidFill>
                <a:latin typeface="Arial" panose="020B0604020202020204" pitchFamily="34" charset="0"/>
                <a:cs typeface="Arial" panose="020B0604020202020204" pitchFamily="34" charset="0"/>
              </a:rPr>
              <a:t>15.9</a:t>
            </a:r>
            <a:r>
              <a:rPr lang="en-US" sz="1800" b="0" i="0" u="none" strike="noStrike" baseline="0" dirty="0">
                <a:solidFill>
                  <a:srgbClr val="000000"/>
                </a:solidFill>
                <a:latin typeface="Arial" panose="020B0604020202020204" pitchFamily="34" charset="0"/>
                <a:cs typeface="Arial" panose="020B0604020202020204" pitchFamily="34" charset="0"/>
              </a:rPr>
              <a:t> Due to increased RBC turnover, A1C is slightly lower during pregnancy in people with and without diabetes. Ideally, the A1C goal in pregnancy is &lt;6% if this can be achieved without significant hypoglycemia, but the goal may be relaxed to &lt;7% if necessary to prevent hypoglycemia. </a:t>
            </a:r>
            <a:r>
              <a:rPr lang="en-US" sz="18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endParaRPr lang="en-US" sz="18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r>
              <a:rPr lang="en-US" sz="1800" b="1" i="0" u="none" strike="noStrike" baseline="0" dirty="0">
                <a:solidFill>
                  <a:srgbClr val="000000"/>
                </a:solidFill>
                <a:latin typeface="Arial" panose="020B0604020202020204" pitchFamily="34" charset="0"/>
                <a:cs typeface="Arial" panose="020B0604020202020204" pitchFamily="34" charset="0"/>
              </a:rPr>
              <a:t>15.10</a:t>
            </a:r>
            <a:r>
              <a:rPr lang="en-US" sz="1800" b="0" i="0" u="none" strike="noStrike" baseline="0" dirty="0">
                <a:solidFill>
                  <a:srgbClr val="000000"/>
                </a:solidFill>
                <a:latin typeface="Arial" panose="020B0604020202020204" pitchFamily="34" charset="0"/>
                <a:cs typeface="Arial" panose="020B0604020202020204" pitchFamily="34" charset="0"/>
              </a:rPr>
              <a:t> CGM can help to achieve glycemic goals (e.g., time in range, time above range) </a:t>
            </a:r>
            <a:r>
              <a:rPr lang="en-US" sz="1800" b="1" i="0" u="none" strike="noStrike" baseline="0" dirty="0">
                <a:solidFill>
                  <a:srgbClr val="C00000"/>
                </a:solidFill>
                <a:latin typeface="Arial" panose="020B0604020202020204" pitchFamily="34" charset="0"/>
                <a:cs typeface="Arial" panose="020B0604020202020204" pitchFamily="34" charset="0"/>
              </a:rPr>
              <a:t>A</a:t>
            </a:r>
            <a:r>
              <a:rPr lang="en-US" sz="1800" b="0" i="0" u="none" strike="noStrike" baseline="0" dirty="0">
                <a:solidFill>
                  <a:srgbClr val="640000"/>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and A1C goal </a:t>
            </a:r>
            <a:r>
              <a:rPr lang="en-US" sz="1800" b="1" i="0" u="none" strike="noStrike" baseline="0" dirty="0">
                <a:solidFill>
                  <a:srgbClr val="C00000"/>
                </a:solidFill>
                <a:latin typeface="Arial" panose="020B0604020202020204" pitchFamily="34" charset="0"/>
                <a:cs typeface="Arial" panose="020B0604020202020204" pitchFamily="34" charset="0"/>
              </a:rPr>
              <a:t>B</a:t>
            </a:r>
            <a:r>
              <a:rPr lang="en-US" sz="1800" b="0" i="0" u="none" strike="noStrike" baseline="0" dirty="0">
                <a:solidFill>
                  <a:srgbClr val="640000"/>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in T1D and pregnancy, and may be beneficial for other types of diabetes in pregnancy. </a:t>
            </a:r>
            <a:r>
              <a:rPr lang="en-US" sz="1800" b="1" i="0" u="none" strike="noStrike" baseline="0" dirty="0">
                <a:solidFill>
                  <a:srgbClr val="C00000"/>
                </a:solidFill>
                <a:latin typeface="Arial" panose="020B0604020202020204" pitchFamily="34" charset="0"/>
                <a:cs typeface="Arial" panose="020B0604020202020204" pitchFamily="34" charset="0"/>
              </a:rPr>
              <a:t>E</a:t>
            </a:r>
            <a:endPar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F62621-CD73-784C-AAEE-8746EE9B0B09}"/>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38</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A8FC14F4-38A6-BE26-624A-3606011C8A42}"/>
              </a:ext>
            </a:extLst>
          </p:cNvPr>
          <p:cNvSpPr txBox="1"/>
          <p:nvPr/>
        </p:nvSpPr>
        <p:spPr>
          <a:xfrm>
            <a:off x="5136" y="6647"/>
            <a:ext cx="3262432"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15. Management of Diabetes in Pregnancy</a:t>
            </a:r>
          </a:p>
        </p:txBody>
      </p:sp>
      <p:pic>
        <p:nvPicPr>
          <p:cNvPr id="6" name="Picture 5">
            <a:extLst>
              <a:ext uri="{FF2B5EF4-FFF2-40B4-BE49-F238E27FC236}">
                <a16:creationId xmlns:a16="http://schemas.microsoft.com/office/drawing/2014/main" id="{C7607C6B-E0E8-DC57-5EF9-F3FA9F280D77}"/>
              </a:ext>
            </a:extLst>
          </p:cNvPr>
          <p:cNvPicPr>
            <a:picLocks noChangeAspect="1"/>
          </p:cNvPicPr>
          <p:nvPr/>
        </p:nvPicPr>
        <p:blipFill>
          <a:blip r:embed="rId2"/>
          <a:stretch>
            <a:fillRect/>
          </a:stretch>
        </p:blipFill>
        <p:spPr>
          <a:xfrm>
            <a:off x="1219588" y="3801969"/>
            <a:ext cx="9471859" cy="2788119"/>
          </a:xfrm>
          <a:prstGeom prst="rect">
            <a:avLst/>
          </a:prstGeom>
        </p:spPr>
      </p:pic>
    </p:spTree>
    <p:extLst>
      <p:ext uri="{BB962C8B-B14F-4D97-AF65-F5344CB8AC3E}">
        <p14:creationId xmlns:p14="http://schemas.microsoft.com/office/powerpoint/2010/main" val="1842765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E4EC-5923-EF3D-1866-A4D9FABD00C5}"/>
              </a:ext>
            </a:extLst>
          </p:cNvPr>
          <p:cNvSpPr>
            <a:spLocks noGrp="1"/>
          </p:cNvSpPr>
          <p:nvPr>
            <p:ph type="title"/>
          </p:nvPr>
        </p:nvSpPr>
        <p:spPr>
          <a:xfrm>
            <a:off x="838200" y="365125"/>
            <a:ext cx="10515600" cy="1325563"/>
          </a:xfrm>
        </p:spPr>
        <p:txBody>
          <a:bodyPr anchor="ctr">
            <a:normAutofit fontScale="90000"/>
          </a:bodyPr>
          <a:lstStyle/>
          <a:p>
            <a:r>
              <a:rPr lang="en-US" dirty="0"/>
              <a:t>ADA Standards of Care 2025 (CGM)</a:t>
            </a:r>
          </a:p>
        </p:txBody>
      </p:sp>
      <p:graphicFrame>
        <p:nvGraphicFramePr>
          <p:cNvPr id="6" name="Content Placeholder 3">
            <a:extLst>
              <a:ext uri="{FF2B5EF4-FFF2-40B4-BE49-F238E27FC236}">
                <a16:creationId xmlns:a16="http://schemas.microsoft.com/office/drawing/2014/main" id="{041F538C-C445-B054-B2DD-8D408B2C53F3}"/>
              </a:ext>
            </a:extLst>
          </p:cNvPr>
          <p:cNvGraphicFramePr>
            <a:graphicFrameLocks noGrp="1"/>
          </p:cNvGraphicFramePr>
          <p:nvPr>
            <p:ph sz="quarter" idx="12"/>
          </p:nvPr>
        </p:nvGraphicFramePr>
        <p:xfrm>
          <a:off x="609601" y="1232453"/>
          <a:ext cx="10972799" cy="480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08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87D0-22E2-F43B-0CA6-F56F8B144DC1}"/>
              </a:ext>
            </a:extLst>
          </p:cNvPr>
          <p:cNvSpPr>
            <a:spLocks noGrp="1"/>
          </p:cNvSpPr>
          <p:nvPr>
            <p:ph type="title"/>
          </p:nvPr>
        </p:nvSpPr>
        <p:spPr/>
        <p:txBody>
          <a:bodyPr/>
          <a:lstStyle/>
          <a:p>
            <a:r>
              <a:rPr lang="en-US" dirty="0"/>
              <a:t>Technician Learning Objectives</a:t>
            </a:r>
          </a:p>
        </p:txBody>
      </p:sp>
      <p:sp>
        <p:nvSpPr>
          <p:cNvPr id="3" name="Content Placeholder 2">
            <a:extLst>
              <a:ext uri="{FF2B5EF4-FFF2-40B4-BE49-F238E27FC236}">
                <a16:creationId xmlns:a16="http://schemas.microsoft.com/office/drawing/2014/main" id="{E10835EA-D220-E331-9911-42DCEAC4F46A}"/>
              </a:ext>
            </a:extLst>
          </p:cNvPr>
          <p:cNvSpPr>
            <a:spLocks noGrp="1"/>
          </p:cNvSpPr>
          <p:nvPr>
            <p:ph idx="1"/>
          </p:nvPr>
        </p:nvSpPr>
        <p:spPr/>
        <p:txBody>
          <a:bodyPr/>
          <a:lstStyle/>
          <a:p>
            <a:pPr marL="457200" algn="l"/>
            <a:r>
              <a:rPr lang="en-US" sz="2800" b="0" dirty="0">
                <a:solidFill>
                  <a:srgbClr val="222222"/>
                </a:solidFill>
                <a:effectLst/>
                <a:latin typeface="Arial" panose="020B0604020202020204" pitchFamily="34" charset="0"/>
              </a:rPr>
              <a:t>Describe key updates in the 2025 ADA Standards of Care related to medications, monitoring, and technology</a:t>
            </a:r>
          </a:p>
          <a:p>
            <a:pPr marL="457200" algn="l"/>
            <a:r>
              <a:rPr lang="en-US" sz="2800" b="0" dirty="0">
                <a:solidFill>
                  <a:srgbClr val="222222"/>
                </a:solidFill>
                <a:effectLst/>
                <a:latin typeface="Arial" panose="020B0604020202020204" pitchFamily="34" charset="0"/>
              </a:rPr>
              <a:t>Examine recent innovations in diabetes management, including new medications, continuous glucose monitoring (CGM), and insulin delivery systems</a:t>
            </a:r>
            <a:endParaRPr lang="en-US" sz="2800" dirty="0">
              <a:solidFill>
                <a:srgbClr val="222222"/>
              </a:solidFill>
            </a:endParaRPr>
          </a:p>
          <a:p>
            <a:pPr marL="457200" algn="l"/>
            <a:r>
              <a:rPr lang="en-US" sz="2800" b="0" dirty="0">
                <a:solidFill>
                  <a:srgbClr val="222222"/>
                </a:solidFill>
                <a:effectLst/>
                <a:latin typeface="Arial" panose="020B0604020202020204" pitchFamily="34" charset="0"/>
              </a:rPr>
              <a:t>Discuss the latest guidelines and recommendations for managing diabetes in pregnancy</a:t>
            </a:r>
          </a:p>
          <a:p>
            <a:r>
              <a:rPr lang="en-US" sz="2800" b="0" dirty="0">
                <a:solidFill>
                  <a:srgbClr val="222222"/>
                </a:solidFill>
                <a:effectLst/>
                <a:latin typeface="Arial" panose="020B0604020202020204" pitchFamily="34" charset="0"/>
              </a:rPr>
              <a:t>Support the pharmacist in designing a treatment plan that takes into account individualized factors to address acute and chronic complications</a:t>
            </a:r>
          </a:p>
          <a:p>
            <a:pPr marL="0" indent="0" algn="l">
              <a:buNone/>
            </a:pPr>
            <a:endParaRPr lang="en-US" sz="2800" dirty="0">
              <a:solidFill>
                <a:srgbClr val="222222"/>
              </a:solidFill>
            </a:endParaRPr>
          </a:p>
          <a:p>
            <a:endParaRPr lang="en-US" dirty="0"/>
          </a:p>
        </p:txBody>
      </p:sp>
    </p:spTree>
    <p:extLst>
      <p:ext uri="{BB962C8B-B14F-4D97-AF65-F5344CB8AC3E}">
        <p14:creationId xmlns:p14="http://schemas.microsoft.com/office/powerpoint/2010/main" val="2107984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76A6-D7A9-D623-911F-581B0F1D33E0}"/>
              </a:ext>
            </a:extLst>
          </p:cNvPr>
          <p:cNvSpPr>
            <a:spLocks noGrp="1"/>
          </p:cNvSpPr>
          <p:nvPr>
            <p:ph type="title"/>
          </p:nvPr>
        </p:nvSpPr>
        <p:spPr/>
        <p:txBody>
          <a:bodyPr/>
          <a:lstStyle/>
          <a:p>
            <a:r>
              <a:rPr lang="en-US" b="0" i="0" dirty="0">
                <a:solidFill>
                  <a:srgbClr val="222222"/>
                </a:solidFill>
                <a:effectLst/>
                <a:latin typeface="Arial" panose="020B0604020202020204" pitchFamily="34" charset="0"/>
              </a:rPr>
              <a:t>What is the target range using CGM in pregnancy?</a:t>
            </a:r>
            <a:endParaRPr lang="en-US" dirty="0"/>
          </a:p>
        </p:txBody>
      </p:sp>
      <p:sp>
        <p:nvSpPr>
          <p:cNvPr id="3" name="Content Placeholder 2">
            <a:extLst>
              <a:ext uri="{FF2B5EF4-FFF2-40B4-BE49-F238E27FC236}">
                <a16:creationId xmlns:a16="http://schemas.microsoft.com/office/drawing/2014/main" id="{733E21B3-C37C-ABE3-C68E-952097DEE629}"/>
              </a:ext>
            </a:extLst>
          </p:cNvPr>
          <p:cNvSpPr>
            <a:spLocks noGrp="1"/>
          </p:cNvSpPr>
          <p:nvPr>
            <p:ph idx="1"/>
          </p:nvPr>
        </p:nvSpPr>
        <p:spPr/>
        <p:txBody>
          <a:bodyPr/>
          <a:lstStyle/>
          <a:p>
            <a:pPr marL="685800" algn="l">
              <a:buFont typeface="+mj-lt"/>
              <a:buAutoNum type="alphaUcPeriod"/>
            </a:pPr>
            <a:r>
              <a:rPr lang="nn-NO" sz="1800" b="0" i="0" dirty="0">
                <a:solidFill>
                  <a:srgbClr val="222222"/>
                </a:solidFill>
                <a:effectLst/>
                <a:latin typeface="+mn-lt"/>
              </a:rPr>
              <a:t> </a:t>
            </a:r>
            <a:r>
              <a:rPr lang="nn-NO" b="0" i="0" dirty="0">
                <a:solidFill>
                  <a:srgbClr val="222222"/>
                </a:solidFill>
                <a:effectLst/>
                <a:latin typeface="+mn-lt"/>
              </a:rPr>
              <a:t>60-120mg/dL</a:t>
            </a:r>
          </a:p>
          <a:p>
            <a:pPr marL="971550" indent="-742950" algn="l">
              <a:buFont typeface="+mj-lt"/>
              <a:buAutoNum type="alphaUcPeriod"/>
            </a:pPr>
            <a:r>
              <a:rPr lang="nn-NO" b="0" i="0" dirty="0">
                <a:solidFill>
                  <a:srgbClr val="222222"/>
                </a:solidFill>
                <a:effectLst/>
                <a:latin typeface="+mn-lt"/>
              </a:rPr>
              <a:t>70-180mg/dL</a:t>
            </a:r>
          </a:p>
          <a:p>
            <a:pPr marL="971550" indent="-742950" algn="l">
              <a:buFont typeface="+mj-lt"/>
              <a:buAutoNum type="alphaUcPeriod"/>
            </a:pPr>
            <a:r>
              <a:rPr lang="nn-NO" i="0" dirty="0">
                <a:solidFill>
                  <a:srgbClr val="222222"/>
                </a:solidFill>
                <a:effectLst/>
                <a:latin typeface="+mn-lt"/>
              </a:rPr>
              <a:t>63-140mg/dL</a:t>
            </a:r>
          </a:p>
          <a:p>
            <a:pPr marL="971550" indent="-742950" algn="l">
              <a:buFont typeface="+mj-lt"/>
              <a:buAutoNum type="alphaUcPeriod"/>
            </a:pPr>
            <a:r>
              <a:rPr lang="nn-NO" b="0" i="0" dirty="0">
                <a:solidFill>
                  <a:srgbClr val="222222"/>
                </a:solidFill>
                <a:effectLst/>
                <a:latin typeface="+mn-lt"/>
              </a:rPr>
              <a:t>70-140mg/dL</a:t>
            </a:r>
          </a:p>
          <a:p>
            <a:endParaRPr lang="en-US" dirty="0"/>
          </a:p>
        </p:txBody>
      </p:sp>
    </p:spTree>
    <p:extLst>
      <p:ext uri="{BB962C8B-B14F-4D97-AF65-F5344CB8AC3E}">
        <p14:creationId xmlns:p14="http://schemas.microsoft.com/office/powerpoint/2010/main" val="2622530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83154-50F8-C7D3-AE17-737D4179F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BE7DF-C15F-A812-F2E1-897F9E818EA9}"/>
              </a:ext>
            </a:extLst>
          </p:cNvPr>
          <p:cNvSpPr>
            <a:spLocks noGrp="1"/>
          </p:cNvSpPr>
          <p:nvPr>
            <p:ph type="title"/>
          </p:nvPr>
        </p:nvSpPr>
        <p:spPr/>
        <p:txBody>
          <a:bodyPr/>
          <a:lstStyle/>
          <a:p>
            <a:r>
              <a:rPr lang="en-US" b="0" i="0" dirty="0">
                <a:solidFill>
                  <a:srgbClr val="222222"/>
                </a:solidFill>
                <a:effectLst/>
                <a:latin typeface="Arial" panose="020B0604020202020204" pitchFamily="34" charset="0"/>
              </a:rPr>
              <a:t>What is the target range using CGM in pregnancy?</a:t>
            </a:r>
            <a:endParaRPr lang="en-US" dirty="0"/>
          </a:p>
        </p:txBody>
      </p:sp>
      <p:sp>
        <p:nvSpPr>
          <p:cNvPr id="3" name="Content Placeholder 2">
            <a:extLst>
              <a:ext uri="{FF2B5EF4-FFF2-40B4-BE49-F238E27FC236}">
                <a16:creationId xmlns:a16="http://schemas.microsoft.com/office/drawing/2014/main" id="{5A8C869E-198B-E693-5804-526F13E6085B}"/>
              </a:ext>
            </a:extLst>
          </p:cNvPr>
          <p:cNvSpPr>
            <a:spLocks noGrp="1"/>
          </p:cNvSpPr>
          <p:nvPr>
            <p:ph idx="1"/>
          </p:nvPr>
        </p:nvSpPr>
        <p:spPr/>
        <p:txBody>
          <a:bodyPr/>
          <a:lstStyle/>
          <a:p>
            <a:pPr marL="685800" algn="l">
              <a:buFont typeface="+mj-lt"/>
              <a:buAutoNum type="alphaUcPeriod"/>
            </a:pPr>
            <a:r>
              <a:rPr lang="nn-NO" sz="1800" b="0" i="0" dirty="0">
                <a:solidFill>
                  <a:srgbClr val="222222"/>
                </a:solidFill>
                <a:effectLst/>
                <a:latin typeface="+mn-lt"/>
              </a:rPr>
              <a:t> </a:t>
            </a:r>
            <a:r>
              <a:rPr lang="nn-NO" b="0" i="0" dirty="0">
                <a:solidFill>
                  <a:srgbClr val="222222"/>
                </a:solidFill>
                <a:effectLst/>
                <a:latin typeface="+mn-lt"/>
              </a:rPr>
              <a:t>60-120mg/dL</a:t>
            </a:r>
          </a:p>
          <a:p>
            <a:pPr marL="971550" indent="-742950" algn="l">
              <a:buFont typeface="+mj-lt"/>
              <a:buAutoNum type="alphaUcPeriod"/>
            </a:pPr>
            <a:r>
              <a:rPr lang="nn-NO" b="0" i="0" dirty="0">
                <a:solidFill>
                  <a:srgbClr val="222222"/>
                </a:solidFill>
                <a:effectLst/>
                <a:latin typeface="+mn-lt"/>
              </a:rPr>
              <a:t>70-180mg/dL</a:t>
            </a:r>
          </a:p>
          <a:p>
            <a:pPr marL="971550" indent="-742950" algn="l">
              <a:buFont typeface="+mj-lt"/>
              <a:buAutoNum type="alphaUcPeriod"/>
            </a:pPr>
            <a:r>
              <a:rPr lang="nn-NO" i="0" dirty="0">
                <a:solidFill>
                  <a:srgbClr val="222222"/>
                </a:solidFill>
                <a:effectLst/>
                <a:highlight>
                  <a:srgbClr val="FFFF00"/>
                </a:highlight>
                <a:latin typeface="+mn-lt"/>
              </a:rPr>
              <a:t>63-140mg/dL</a:t>
            </a:r>
          </a:p>
          <a:p>
            <a:pPr marL="971550" indent="-742950" algn="l">
              <a:buFont typeface="+mj-lt"/>
              <a:buAutoNum type="alphaUcPeriod"/>
            </a:pPr>
            <a:r>
              <a:rPr lang="nn-NO" b="0" i="0" dirty="0">
                <a:solidFill>
                  <a:srgbClr val="222222"/>
                </a:solidFill>
                <a:effectLst/>
                <a:latin typeface="+mn-lt"/>
              </a:rPr>
              <a:t>70-140mg/dL</a:t>
            </a:r>
          </a:p>
          <a:p>
            <a:endParaRPr lang="en-US" dirty="0"/>
          </a:p>
        </p:txBody>
      </p:sp>
    </p:spTree>
    <p:extLst>
      <p:ext uri="{BB962C8B-B14F-4D97-AF65-F5344CB8AC3E}">
        <p14:creationId xmlns:p14="http://schemas.microsoft.com/office/powerpoint/2010/main" val="1305428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8925-C889-F2D7-D174-63757210C5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9AA084-6C30-D611-0F29-16C00053D1A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01DE5A0-BF3C-62B0-4B66-9EF5181C421C}"/>
              </a:ext>
            </a:extLst>
          </p:cNvPr>
          <p:cNvPicPr>
            <a:picLocks noChangeAspect="1"/>
          </p:cNvPicPr>
          <p:nvPr/>
        </p:nvPicPr>
        <p:blipFill>
          <a:blip r:embed="rId2"/>
          <a:stretch>
            <a:fillRect/>
          </a:stretch>
        </p:blipFill>
        <p:spPr>
          <a:xfrm>
            <a:off x="0" y="370438"/>
            <a:ext cx="12192000" cy="6117123"/>
          </a:xfrm>
          <a:prstGeom prst="rect">
            <a:avLst/>
          </a:prstGeom>
        </p:spPr>
      </p:pic>
    </p:spTree>
    <p:extLst>
      <p:ext uri="{BB962C8B-B14F-4D97-AF65-F5344CB8AC3E}">
        <p14:creationId xmlns:p14="http://schemas.microsoft.com/office/powerpoint/2010/main" val="3335156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CC5BA-5872-760D-0999-44BEE74F2FBA}"/>
              </a:ext>
            </a:extLst>
          </p:cNvPr>
          <p:cNvSpPr>
            <a:spLocks noGrp="1"/>
          </p:cNvSpPr>
          <p:nvPr>
            <p:ph type="sldNum" sz="quarter" idx="12"/>
          </p:nvPr>
        </p:nvSpPr>
        <p:spPr/>
        <p:txBody>
          <a:bodyPr/>
          <a:lstStyle/>
          <a:p>
            <a:fld id="{EDB42E25-A272-E846-B0BB-D0E88DDEAD28}" type="slidenum">
              <a:rPr lang="en-US" smtClean="0"/>
              <a:t>43</a:t>
            </a:fld>
            <a:endParaRPr lang="en-US"/>
          </a:p>
        </p:txBody>
      </p:sp>
      <p:sp>
        <p:nvSpPr>
          <p:cNvPr id="3" name="Title 2">
            <a:extLst>
              <a:ext uri="{FF2B5EF4-FFF2-40B4-BE49-F238E27FC236}">
                <a16:creationId xmlns:a16="http://schemas.microsoft.com/office/drawing/2014/main" id="{61A49B77-AB0F-F094-0E1A-1E3BAF12823E}"/>
              </a:ext>
            </a:extLst>
          </p:cNvPr>
          <p:cNvSpPr>
            <a:spLocks noGrp="1"/>
          </p:cNvSpPr>
          <p:nvPr>
            <p:ph type="title"/>
          </p:nvPr>
        </p:nvSpPr>
        <p:spPr/>
        <p:txBody>
          <a:bodyPr/>
          <a:lstStyle/>
          <a:p>
            <a:r>
              <a:rPr lang="en-US" dirty="0"/>
              <a:t>CGM in GDM Practical Considerations</a:t>
            </a:r>
          </a:p>
        </p:txBody>
      </p:sp>
      <p:sp>
        <p:nvSpPr>
          <p:cNvPr id="4" name="Text Placeholder 3">
            <a:extLst>
              <a:ext uri="{FF2B5EF4-FFF2-40B4-BE49-F238E27FC236}">
                <a16:creationId xmlns:a16="http://schemas.microsoft.com/office/drawing/2014/main" id="{3454C70A-7CF3-2E2B-B702-42C944448F8F}"/>
              </a:ext>
            </a:extLst>
          </p:cNvPr>
          <p:cNvSpPr>
            <a:spLocks noGrp="1"/>
          </p:cNvSpPr>
          <p:nvPr>
            <p:ph type="body" sz="quarter" idx="13"/>
          </p:nvPr>
        </p:nvSpPr>
        <p:spPr>
          <a:xfrm>
            <a:off x="6385678" y="2059967"/>
            <a:ext cx="5456393" cy="3719076"/>
          </a:xfrm>
        </p:spPr>
        <p:txBody>
          <a:bodyPr>
            <a:normAutofit/>
          </a:bodyPr>
          <a:lstStyle/>
          <a:p>
            <a:r>
              <a:rPr lang="en-US" dirty="0">
                <a:solidFill>
                  <a:schemeClr val="bg1"/>
                </a:solidFill>
              </a:rPr>
              <a:t>A1GDM,managed with diet and exercise</a:t>
            </a:r>
          </a:p>
          <a:p>
            <a:r>
              <a:rPr lang="en-US" dirty="0">
                <a:solidFill>
                  <a:schemeClr val="bg1"/>
                </a:solidFill>
              </a:rPr>
              <a:t>A2GDM, treatment with antihyperglycemic medications</a:t>
            </a:r>
          </a:p>
          <a:p>
            <a:endParaRPr lang="en-US" dirty="0">
              <a:solidFill>
                <a:schemeClr val="bg1"/>
              </a:solidFill>
            </a:endParaRPr>
          </a:p>
          <a:p>
            <a:r>
              <a:rPr lang="en-US" dirty="0">
                <a:solidFill>
                  <a:schemeClr val="bg1"/>
                </a:solidFill>
              </a:rPr>
              <a:t>“Recommend CGM to all who are willing and able to safely use this technology”</a:t>
            </a:r>
          </a:p>
        </p:txBody>
      </p:sp>
      <p:pic>
        <p:nvPicPr>
          <p:cNvPr id="6" name="Picture 5">
            <a:extLst>
              <a:ext uri="{FF2B5EF4-FFF2-40B4-BE49-F238E27FC236}">
                <a16:creationId xmlns:a16="http://schemas.microsoft.com/office/drawing/2014/main" id="{BA0E9400-EFD5-46CC-EA36-6CD7E0DB0C7C}"/>
              </a:ext>
            </a:extLst>
          </p:cNvPr>
          <p:cNvPicPr>
            <a:picLocks noChangeAspect="1"/>
          </p:cNvPicPr>
          <p:nvPr/>
        </p:nvPicPr>
        <p:blipFill>
          <a:blip r:embed="rId3"/>
          <a:stretch>
            <a:fillRect/>
          </a:stretch>
        </p:blipFill>
        <p:spPr>
          <a:xfrm>
            <a:off x="639604" y="2059968"/>
            <a:ext cx="5456393" cy="3068585"/>
          </a:xfrm>
          <a:prstGeom prst="rect">
            <a:avLst/>
          </a:prstGeom>
        </p:spPr>
      </p:pic>
      <p:sp>
        <p:nvSpPr>
          <p:cNvPr id="7" name="TextBox 6">
            <a:extLst>
              <a:ext uri="{FF2B5EF4-FFF2-40B4-BE49-F238E27FC236}">
                <a16:creationId xmlns:a16="http://schemas.microsoft.com/office/drawing/2014/main" id="{61286AE1-3785-6331-2BFB-455B18C199B1}"/>
              </a:ext>
            </a:extLst>
          </p:cNvPr>
          <p:cNvSpPr txBox="1"/>
          <p:nvPr/>
        </p:nvSpPr>
        <p:spPr>
          <a:xfrm>
            <a:off x="578604" y="5634038"/>
            <a:ext cx="9319128" cy="461665"/>
          </a:xfrm>
          <a:prstGeom prst="rect">
            <a:avLst/>
          </a:prstGeom>
          <a:noFill/>
        </p:spPr>
        <p:txBody>
          <a:bodyPr wrap="square" rtlCol="0">
            <a:spAutoFit/>
          </a:bodyPr>
          <a:lstStyle/>
          <a:p>
            <a:r>
              <a:rPr lang="en-US" sz="1200" dirty="0" err="1">
                <a:solidFill>
                  <a:srgbClr val="212121"/>
                </a:solidFill>
                <a:latin typeface="BlinkMacSystemFont"/>
              </a:rPr>
              <a:t>Castorino</a:t>
            </a:r>
            <a:r>
              <a:rPr lang="en-US" sz="1200" dirty="0">
                <a:solidFill>
                  <a:srgbClr val="212121"/>
                </a:solidFill>
                <a:latin typeface="BlinkMacSystemFont"/>
              </a:rPr>
              <a:t> K, </a:t>
            </a:r>
            <a:r>
              <a:rPr lang="en-US" sz="1200" dirty="0" err="1">
                <a:solidFill>
                  <a:srgbClr val="212121"/>
                </a:solidFill>
                <a:latin typeface="BlinkMacSystemFont"/>
              </a:rPr>
              <a:t>Durnwald</a:t>
            </a:r>
            <a:r>
              <a:rPr lang="en-US" sz="1200" dirty="0">
                <a:solidFill>
                  <a:srgbClr val="212121"/>
                </a:solidFill>
                <a:latin typeface="BlinkMacSystemFont"/>
              </a:rPr>
              <a:t> C, Ehrenberg S. et al; Continuous Glucose Monitoring for Gestational Diabetes Management Working Group. Practical Considerations for Using Continuous Glucose Monitoring in Patients with Gestational Diabetes Mellitus. J </a:t>
            </a:r>
            <a:r>
              <a:rPr lang="en-US" sz="1200" dirty="0" err="1">
                <a:solidFill>
                  <a:srgbClr val="212121"/>
                </a:solidFill>
                <a:latin typeface="BlinkMacSystemFont"/>
              </a:rPr>
              <a:t>Womens</a:t>
            </a:r>
            <a:r>
              <a:rPr lang="en-US" sz="1200" dirty="0">
                <a:solidFill>
                  <a:srgbClr val="212121"/>
                </a:solidFill>
                <a:latin typeface="BlinkMacSystemFont"/>
              </a:rPr>
              <a:t> Health (</a:t>
            </a:r>
            <a:r>
              <a:rPr lang="en-US" sz="1200" dirty="0" err="1">
                <a:solidFill>
                  <a:srgbClr val="212121"/>
                </a:solidFill>
                <a:latin typeface="BlinkMacSystemFont"/>
              </a:rPr>
              <a:t>Larchmt</a:t>
            </a:r>
            <a:r>
              <a:rPr lang="en-US" sz="1200" dirty="0">
                <a:solidFill>
                  <a:srgbClr val="212121"/>
                </a:solidFill>
                <a:latin typeface="BlinkMacSystemFont"/>
              </a:rPr>
              <a:t>). 2024 Oct 8. </a:t>
            </a:r>
            <a:endParaRPr lang="en-US" sz="1200" dirty="0"/>
          </a:p>
        </p:txBody>
      </p:sp>
    </p:spTree>
    <p:extLst>
      <p:ext uri="{BB962C8B-B14F-4D97-AF65-F5344CB8AC3E}">
        <p14:creationId xmlns:p14="http://schemas.microsoft.com/office/powerpoint/2010/main" val="2649171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D8FC2-E2D2-C7D2-C6EE-0122169930A9}"/>
              </a:ext>
            </a:extLst>
          </p:cNvPr>
          <p:cNvSpPr>
            <a:spLocks noGrp="1"/>
          </p:cNvSpPr>
          <p:nvPr>
            <p:ph type="sldNum" sz="quarter" idx="12"/>
          </p:nvPr>
        </p:nvSpPr>
        <p:spPr/>
        <p:txBody>
          <a:bodyPr/>
          <a:lstStyle/>
          <a:p>
            <a:fld id="{EDB42E25-A272-E846-B0BB-D0E88DDEAD28}" type="slidenum">
              <a:rPr lang="en-US" smtClean="0"/>
              <a:t>44</a:t>
            </a:fld>
            <a:endParaRPr lang="en-US"/>
          </a:p>
        </p:txBody>
      </p:sp>
      <p:sp>
        <p:nvSpPr>
          <p:cNvPr id="3" name="Title 2">
            <a:extLst>
              <a:ext uri="{FF2B5EF4-FFF2-40B4-BE49-F238E27FC236}">
                <a16:creationId xmlns:a16="http://schemas.microsoft.com/office/drawing/2014/main" id="{79A88605-9D77-65AB-5F93-F06DE2BA097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6BB383D-BE54-1534-9F3B-EDCEBFADD9E2}"/>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67285A64-0470-39C4-8992-3476D82B2CCE}"/>
              </a:ext>
            </a:extLst>
          </p:cNvPr>
          <p:cNvPicPr>
            <a:picLocks noChangeAspect="1"/>
          </p:cNvPicPr>
          <p:nvPr/>
        </p:nvPicPr>
        <p:blipFill>
          <a:blip r:embed="rId3"/>
          <a:stretch>
            <a:fillRect/>
          </a:stretch>
        </p:blipFill>
        <p:spPr>
          <a:xfrm>
            <a:off x="264650" y="324852"/>
            <a:ext cx="11526489" cy="6256763"/>
          </a:xfrm>
          <a:prstGeom prst="rect">
            <a:avLst/>
          </a:prstGeom>
        </p:spPr>
      </p:pic>
      <p:sp>
        <p:nvSpPr>
          <p:cNvPr id="7" name="TextBox 6">
            <a:extLst>
              <a:ext uri="{FF2B5EF4-FFF2-40B4-BE49-F238E27FC236}">
                <a16:creationId xmlns:a16="http://schemas.microsoft.com/office/drawing/2014/main" id="{30F7A1BB-2EBE-3988-766E-4C28C637A353}"/>
              </a:ext>
            </a:extLst>
          </p:cNvPr>
          <p:cNvSpPr txBox="1"/>
          <p:nvPr/>
        </p:nvSpPr>
        <p:spPr>
          <a:xfrm>
            <a:off x="-1" y="6427113"/>
            <a:ext cx="11892367" cy="646331"/>
          </a:xfrm>
          <a:prstGeom prst="rect">
            <a:avLst/>
          </a:prstGeom>
          <a:noFill/>
        </p:spPr>
        <p:txBody>
          <a:bodyPr wrap="square" rtlCol="0">
            <a:spAutoFit/>
          </a:bodyPr>
          <a:lstStyle/>
          <a:p>
            <a:r>
              <a:rPr lang="en-US" sz="1200" dirty="0" err="1">
                <a:solidFill>
                  <a:srgbClr val="212121"/>
                </a:solidFill>
                <a:latin typeface="BlinkMacSystemFont"/>
              </a:rPr>
              <a:t>Durnwald</a:t>
            </a:r>
            <a:r>
              <a:rPr lang="en-US" sz="1200" dirty="0">
                <a:solidFill>
                  <a:srgbClr val="212121"/>
                </a:solidFill>
                <a:latin typeface="BlinkMacSystemFont"/>
              </a:rPr>
              <a:t> C, Beck RW, Li Z, et al. CGM Profiles in Pregnancies With and Without GDM. Diabetes Care. 2024 Aug 1;47(8):1333-1341.</a:t>
            </a:r>
            <a:endParaRPr lang="en-US" sz="1200" dirty="0">
              <a:latin typeface="BlinkMacSystemFont"/>
            </a:endParaRPr>
          </a:p>
          <a:p>
            <a:endParaRPr lang="en-US" sz="2400" dirty="0"/>
          </a:p>
        </p:txBody>
      </p:sp>
    </p:spTree>
    <p:extLst>
      <p:ext uri="{BB962C8B-B14F-4D97-AF65-F5344CB8AC3E}">
        <p14:creationId xmlns:p14="http://schemas.microsoft.com/office/powerpoint/2010/main" val="3818759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FDC5-1F0C-CE7C-9BCA-99349E51199B}"/>
              </a:ext>
            </a:extLst>
          </p:cNvPr>
          <p:cNvSpPr>
            <a:spLocks noGrp="1"/>
          </p:cNvSpPr>
          <p:nvPr>
            <p:ph type="title"/>
          </p:nvPr>
        </p:nvSpPr>
        <p:spPr>
          <a:xfrm>
            <a:off x="838200" y="365125"/>
            <a:ext cx="11043833" cy="1325563"/>
          </a:xfrm>
        </p:spPr>
        <p:txBody>
          <a:bodyPr anchor="ctr">
            <a:noAutofit/>
          </a:bodyPr>
          <a:lstStyle/>
          <a:p>
            <a:r>
              <a:rPr lang="en-US" dirty="0"/>
              <a:t>ADA Standards of Care 2025 (Insulin/Pumps)</a:t>
            </a:r>
          </a:p>
        </p:txBody>
      </p:sp>
      <p:sp>
        <p:nvSpPr>
          <p:cNvPr id="4" name="Slide Number Placeholder 3">
            <a:extLst>
              <a:ext uri="{FF2B5EF4-FFF2-40B4-BE49-F238E27FC236}">
                <a16:creationId xmlns:a16="http://schemas.microsoft.com/office/drawing/2014/main" id="{FD7145FE-893C-2294-F615-3C0380572CA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7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pPr>
            <a:fld id="{A001AB04-AF52-A74F-9B8C-6A1A2E28C96E}" type="slidenum">
              <a:rPr lang="en-US" smtClean="0"/>
              <a:pPr>
                <a:spcAft>
                  <a:spcPts val="800"/>
                </a:spcAft>
              </a:pPr>
              <a:t>45</a:t>
            </a:fld>
            <a:endParaRPr lang="en-US"/>
          </a:p>
        </p:txBody>
      </p:sp>
      <p:graphicFrame>
        <p:nvGraphicFramePr>
          <p:cNvPr id="6" name="Content Placeholder 2">
            <a:extLst>
              <a:ext uri="{FF2B5EF4-FFF2-40B4-BE49-F238E27FC236}">
                <a16:creationId xmlns:a16="http://schemas.microsoft.com/office/drawing/2014/main" id="{009B0367-9A47-F7E8-040E-C46B6C0A1915}"/>
              </a:ext>
            </a:extLst>
          </p:cNvPr>
          <p:cNvGraphicFramePr>
            <a:graphicFrameLocks noGrp="1"/>
          </p:cNvGraphicFramePr>
          <p:nvPr>
            <p:ph idx="1"/>
            <p:extLst>
              <p:ext uri="{D42A27DB-BD31-4B8C-83A1-F6EECF244321}">
                <p14:modId xmlns:p14="http://schemas.microsoft.com/office/powerpoint/2010/main" val="1082350743"/>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7308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566C2-C88E-D1D4-E0B2-4AA4085A1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EDFA5-C6CC-EF80-5BA1-E862D101196C}"/>
              </a:ext>
            </a:extLst>
          </p:cNvPr>
          <p:cNvSpPr>
            <a:spLocks noGrp="1"/>
          </p:cNvSpPr>
          <p:nvPr>
            <p:ph type="title"/>
          </p:nvPr>
        </p:nvSpPr>
        <p:spPr>
          <a:xfrm>
            <a:off x="0" y="681037"/>
            <a:ext cx="12192000" cy="1325563"/>
          </a:xfrm>
        </p:spPr>
        <p:txBody>
          <a:bodyPr/>
          <a:lstStyle/>
          <a:p>
            <a:r>
              <a:rPr lang="en-US" sz="4000" b="0" i="0" dirty="0">
                <a:solidFill>
                  <a:srgbClr val="222222"/>
                </a:solidFill>
                <a:effectLst/>
                <a:latin typeface="Arial" panose="020B0604020202020204" pitchFamily="34" charset="0"/>
              </a:rPr>
              <a:t>Which of the following automated insulin delivery algorithms is FDA approved for use in pregnancy</a:t>
            </a:r>
            <a:r>
              <a:rPr lang="en-US" b="0" i="0" dirty="0">
                <a:solidFill>
                  <a:srgbClr val="222222"/>
                </a:solidFill>
                <a:effectLst/>
                <a:latin typeface="Arial" panose="020B0604020202020204" pitchFamily="34" charset="0"/>
              </a:rPr>
              <a:t>?</a:t>
            </a:r>
            <a:br>
              <a:rPr lang="en-US" b="0" i="0" dirty="0">
                <a:solidFill>
                  <a:srgbClr val="222222"/>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F0A0D0F-1F32-E0CF-7D7D-792A7FFCD099}"/>
              </a:ext>
            </a:extLst>
          </p:cNvPr>
          <p:cNvSpPr>
            <a:spLocks noGrp="1"/>
          </p:cNvSpPr>
          <p:nvPr>
            <p:ph idx="1"/>
          </p:nvPr>
        </p:nvSpPr>
        <p:spPr>
          <a:xfrm>
            <a:off x="838200" y="2156177"/>
            <a:ext cx="10515600" cy="4020785"/>
          </a:xfrm>
        </p:spPr>
        <p:txBody>
          <a:bodyPr/>
          <a:lstStyle/>
          <a:p>
            <a:pPr marL="742950" indent="-742950">
              <a:buFont typeface="+mj-lt"/>
              <a:buAutoNum type="alphaUcPeriod"/>
            </a:pPr>
            <a:r>
              <a:rPr lang="en-US" sz="3600" dirty="0"/>
              <a:t>Control IQ</a:t>
            </a:r>
          </a:p>
          <a:p>
            <a:pPr marL="742950" indent="-742950">
              <a:buFont typeface="+mj-lt"/>
              <a:buAutoNum type="alphaUcPeriod"/>
            </a:pPr>
            <a:r>
              <a:rPr lang="en-US" sz="3600" dirty="0" err="1"/>
              <a:t>Minimed</a:t>
            </a:r>
            <a:r>
              <a:rPr lang="en-US" sz="3600" dirty="0"/>
              <a:t> 780G</a:t>
            </a:r>
          </a:p>
          <a:p>
            <a:pPr marL="742950" indent="-742950">
              <a:buFont typeface="+mj-lt"/>
              <a:buAutoNum type="alphaUcPeriod"/>
            </a:pPr>
            <a:r>
              <a:rPr lang="en-US" sz="3600" dirty="0" err="1"/>
              <a:t>Omnipod</a:t>
            </a:r>
            <a:r>
              <a:rPr lang="en-US" sz="3600" dirty="0"/>
              <a:t> 5</a:t>
            </a:r>
          </a:p>
          <a:p>
            <a:pPr marL="742950" indent="-742950">
              <a:buFont typeface="+mj-lt"/>
              <a:buAutoNum type="alphaUcPeriod"/>
            </a:pPr>
            <a:r>
              <a:rPr lang="en-US" sz="3600" dirty="0" err="1"/>
              <a:t>CamAPS</a:t>
            </a:r>
            <a:endParaRPr lang="en-US" sz="3600" dirty="0"/>
          </a:p>
        </p:txBody>
      </p:sp>
    </p:spTree>
    <p:extLst>
      <p:ext uri="{BB962C8B-B14F-4D97-AF65-F5344CB8AC3E}">
        <p14:creationId xmlns:p14="http://schemas.microsoft.com/office/powerpoint/2010/main" val="262932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BAF3-7412-F63D-FE52-16F3A11CB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1964A-944A-2A3B-008F-CA9E5B0E8FC2}"/>
              </a:ext>
            </a:extLst>
          </p:cNvPr>
          <p:cNvSpPr>
            <a:spLocks noGrp="1"/>
          </p:cNvSpPr>
          <p:nvPr>
            <p:ph type="title"/>
          </p:nvPr>
        </p:nvSpPr>
        <p:spPr>
          <a:xfrm>
            <a:off x="0" y="681037"/>
            <a:ext cx="12192000" cy="1325563"/>
          </a:xfrm>
        </p:spPr>
        <p:txBody>
          <a:bodyPr/>
          <a:lstStyle/>
          <a:p>
            <a:r>
              <a:rPr lang="en-US" sz="4000" b="0" i="0" dirty="0">
                <a:solidFill>
                  <a:srgbClr val="222222"/>
                </a:solidFill>
                <a:effectLst/>
                <a:latin typeface="Arial" panose="020B0604020202020204" pitchFamily="34" charset="0"/>
              </a:rPr>
              <a:t>Which of the following automated insulin delivery algorithms is FDA approved for use in pregnancy</a:t>
            </a:r>
            <a:r>
              <a:rPr lang="en-US" b="0" i="0" dirty="0">
                <a:solidFill>
                  <a:srgbClr val="222222"/>
                </a:solidFill>
                <a:effectLst/>
                <a:latin typeface="Arial" panose="020B0604020202020204" pitchFamily="34" charset="0"/>
              </a:rPr>
              <a:t>?</a:t>
            </a:r>
            <a:br>
              <a:rPr lang="en-US" b="0" i="0" dirty="0">
                <a:solidFill>
                  <a:srgbClr val="222222"/>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6210AEB-5437-D72E-1757-B766A61D88B4}"/>
              </a:ext>
            </a:extLst>
          </p:cNvPr>
          <p:cNvSpPr>
            <a:spLocks noGrp="1"/>
          </p:cNvSpPr>
          <p:nvPr>
            <p:ph idx="1"/>
          </p:nvPr>
        </p:nvSpPr>
        <p:spPr>
          <a:xfrm>
            <a:off x="838200" y="2156177"/>
            <a:ext cx="10515600" cy="4020785"/>
          </a:xfrm>
        </p:spPr>
        <p:txBody>
          <a:bodyPr/>
          <a:lstStyle/>
          <a:p>
            <a:pPr marL="742950" indent="-742950">
              <a:buFont typeface="+mj-lt"/>
              <a:buAutoNum type="alphaUcPeriod"/>
            </a:pPr>
            <a:r>
              <a:rPr lang="en-US" sz="3600" dirty="0"/>
              <a:t>Control IQ</a:t>
            </a:r>
          </a:p>
          <a:p>
            <a:pPr marL="742950" indent="-742950">
              <a:buFont typeface="+mj-lt"/>
              <a:buAutoNum type="alphaUcPeriod"/>
            </a:pPr>
            <a:r>
              <a:rPr lang="en-US" sz="3600" dirty="0" err="1"/>
              <a:t>Minimed</a:t>
            </a:r>
            <a:r>
              <a:rPr lang="en-US" sz="3600" dirty="0"/>
              <a:t> 780G</a:t>
            </a:r>
          </a:p>
          <a:p>
            <a:pPr marL="742950" indent="-742950">
              <a:buFont typeface="+mj-lt"/>
              <a:buAutoNum type="alphaUcPeriod"/>
            </a:pPr>
            <a:r>
              <a:rPr lang="en-US" sz="3600" dirty="0" err="1"/>
              <a:t>Omnipod</a:t>
            </a:r>
            <a:r>
              <a:rPr lang="en-US" sz="3600" dirty="0"/>
              <a:t> 5</a:t>
            </a:r>
          </a:p>
          <a:p>
            <a:pPr marL="742950" indent="-742950">
              <a:buFont typeface="+mj-lt"/>
              <a:buAutoNum type="alphaUcPeriod"/>
            </a:pPr>
            <a:r>
              <a:rPr lang="en-US" sz="3600" dirty="0" err="1">
                <a:highlight>
                  <a:srgbClr val="FFFF00"/>
                </a:highlight>
              </a:rPr>
              <a:t>CamAPS</a:t>
            </a:r>
            <a:endParaRPr lang="en-US" sz="3600" dirty="0">
              <a:highlight>
                <a:srgbClr val="FFFF00"/>
              </a:highlight>
            </a:endParaRPr>
          </a:p>
        </p:txBody>
      </p:sp>
    </p:spTree>
    <p:extLst>
      <p:ext uri="{BB962C8B-B14F-4D97-AF65-F5344CB8AC3E}">
        <p14:creationId xmlns:p14="http://schemas.microsoft.com/office/powerpoint/2010/main" val="4049881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2126-2DAF-0174-17EA-0D161E4E516E}"/>
              </a:ext>
            </a:extLst>
          </p:cNvPr>
          <p:cNvSpPr>
            <a:spLocks noGrp="1"/>
          </p:cNvSpPr>
          <p:nvPr>
            <p:ph type="title"/>
          </p:nvPr>
        </p:nvSpPr>
        <p:spPr>
          <a:xfrm>
            <a:off x="609600" y="228601"/>
            <a:ext cx="11582400" cy="1024731"/>
          </a:xfrm>
        </p:spPr>
        <p:txBody>
          <a:bodyPr/>
          <a:lstStyle/>
          <a:p>
            <a:r>
              <a:rPr lang="en-US" dirty="0" err="1"/>
              <a:t>AiDAPT</a:t>
            </a:r>
            <a:r>
              <a:rPr lang="en-US" dirty="0"/>
              <a:t> Study (T1D, Pregnancy)</a:t>
            </a:r>
          </a:p>
        </p:txBody>
      </p:sp>
      <p:sp>
        <p:nvSpPr>
          <p:cNvPr id="3" name="Content Placeholder 2">
            <a:extLst>
              <a:ext uri="{FF2B5EF4-FFF2-40B4-BE49-F238E27FC236}">
                <a16:creationId xmlns:a16="http://schemas.microsoft.com/office/drawing/2014/main" id="{513DF164-A7FF-C413-3754-4FAE8261D372}"/>
              </a:ext>
            </a:extLst>
          </p:cNvPr>
          <p:cNvSpPr>
            <a:spLocks noGrp="1"/>
          </p:cNvSpPr>
          <p:nvPr>
            <p:ph idx="1"/>
          </p:nvPr>
        </p:nvSpPr>
        <p:spPr>
          <a:xfrm>
            <a:off x="533400" y="1161037"/>
            <a:ext cx="11505707" cy="4351339"/>
          </a:xfrm>
        </p:spPr>
        <p:txBody>
          <a:bodyPr/>
          <a:lstStyle/>
          <a:p>
            <a:r>
              <a:rPr lang="fr-FR" sz="1800" dirty="0">
                <a:solidFill>
                  <a:srgbClr val="535353"/>
                </a:solidFill>
                <a:latin typeface="ArialMT"/>
              </a:rPr>
              <a:t>N=124 T1D </a:t>
            </a:r>
            <a:r>
              <a:rPr lang="fr-FR" sz="1800" dirty="0" err="1">
                <a:solidFill>
                  <a:srgbClr val="535353"/>
                </a:solidFill>
                <a:latin typeface="ArialMT"/>
              </a:rPr>
              <a:t>pregnant</a:t>
            </a:r>
            <a:r>
              <a:rPr lang="fr-FR" sz="1800" dirty="0">
                <a:solidFill>
                  <a:srgbClr val="535353"/>
                </a:solidFill>
                <a:latin typeface="ArialMT"/>
              </a:rPr>
              <a:t> participants &lt; 14 </a:t>
            </a:r>
            <a:r>
              <a:rPr lang="fr-FR" sz="1800" dirty="0" err="1">
                <a:solidFill>
                  <a:srgbClr val="535353"/>
                </a:solidFill>
                <a:latin typeface="ArialMT"/>
              </a:rPr>
              <a:t>weeks</a:t>
            </a:r>
            <a:r>
              <a:rPr lang="fr-FR" sz="1800" dirty="0">
                <a:solidFill>
                  <a:srgbClr val="535353"/>
                </a:solidFill>
                <a:latin typeface="ArialMT"/>
              </a:rPr>
              <a:t> gestation </a:t>
            </a:r>
            <a:r>
              <a:rPr lang="en-US" sz="1800" dirty="0">
                <a:solidFill>
                  <a:srgbClr val="535353"/>
                </a:solidFill>
                <a:latin typeface="ArialMT"/>
              </a:rPr>
              <a:t>RCT AID vs standard care</a:t>
            </a:r>
            <a:endParaRPr lang="fr-FR" sz="1800" dirty="0">
              <a:solidFill>
                <a:srgbClr val="535353"/>
              </a:solidFill>
              <a:latin typeface="ArialMT"/>
            </a:endParaRPr>
          </a:p>
          <a:p>
            <a:pPr algn="l"/>
            <a:r>
              <a:rPr lang="en-US" sz="1800" dirty="0">
                <a:solidFill>
                  <a:srgbClr val="535353"/>
                </a:solidFill>
                <a:latin typeface="ArialMT"/>
              </a:rPr>
              <a:t>Primary Outcome=% TIR 63 to 140 mg/dL from week 16 gestation until delivery</a:t>
            </a:r>
          </a:p>
          <a:p>
            <a:r>
              <a:rPr lang="en-US" sz="1800" dirty="0">
                <a:solidFill>
                  <a:srgbClr val="535353"/>
                </a:solidFill>
                <a:latin typeface="ArialMT"/>
              </a:rPr>
              <a:t>Utilized Dexcom G6 with </a:t>
            </a:r>
            <a:r>
              <a:rPr lang="en-US" sz="1800" dirty="0" err="1">
                <a:solidFill>
                  <a:srgbClr val="535353"/>
                </a:solidFill>
                <a:latin typeface="ArialMT"/>
              </a:rPr>
              <a:t>CamAPS</a:t>
            </a:r>
            <a:r>
              <a:rPr lang="en-US" sz="1800" dirty="0">
                <a:solidFill>
                  <a:srgbClr val="535353"/>
                </a:solidFill>
                <a:latin typeface="ArialMT"/>
              </a:rPr>
              <a:t> app on smartphone with Dana insulin pump, Glucose targets 81-90 </a:t>
            </a:r>
            <a:r>
              <a:rPr lang="en-US" sz="1800" dirty="0" err="1">
                <a:solidFill>
                  <a:srgbClr val="535353"/>
                </a:solidFill>
                <a:latin typeface="ArialMT"/>
              </a:rPr>
              <a:t>mgL</a:t>
            </a:r>
            <a:endParaRPr lang="en-US" sz="1800" dirty="0">
              <a:solidFill>
                <a:srgbClr val="535353"/>
              </a:solidFill>
              <a:latin typeface="ArialMT"/>
            </a:endParaRPr>
          </a:p>
        </p:txBody>
      </p:sp>
      <p:sp>
        <p:nvSpPr>
          <p:cNvPr id="4" name="TextBox 3">
            <a:extLst>
              <a:ext uri="{FF2B5EF4-FFF2-40B4-BE49-F238E27FC236}">
                <a16:creationId xmlns:a16="http://schemas.microsoft.com/office/drawing/2014/main" id="{B3E5B4BE-4C94-2C0B-3E6C-BBDACDB80A20}"/>
              </a:ext>
            </a:extLst>
          </p:cNvPr>
          <p:cNvSpPr txBox="1"/>
          <p:nvPr/>
        </p:nvSpPr>
        <p:spPr>
          <a:xfrm>
            <a:off x="6868548" y="6569381"/>
            <a:ext cx="4876800" cy="276999"/>
          </a:xfrm>
          <a:prstGeom prst="rect">
            <a:avLst/>
          </a:prstGeom>
          <a:noFill/>
        </p:spPr>
        <p:txBody>
          <a:bodyPr wrap="square" rtlCol="0">
            <a:spAutoFit/>
          </a:bodyPr>
          <a:lstStyle/>
          <a:p>
            <a:r>
              <a:rPr lang="en-US" sz="1200" dirty="0">
                <a:solidFill>
                  <a:schemeClr val="bg1"/>
                </a:solidFill>
                <a:latin typeface="Calibri" panose="020F0502020204030204" pitchFamily="34" charset="0"/>
              </a:rPr>
              <a:t>Lee TTM, et al. N Engl J Med. 2023 Oct 5. </a:t>
            </a:r>
            <a:r>
              <a:rPr lang="en-US" sz="1200" dirty="0" err="1">
                <a:solidFill>
                  <a:schemeClr val="bg1"/>
                </a:solidFill>
                <a:latin typeface="Calibri" panose="020F0502020204030204" pitchFamily="34" charset="0"/>
              </a:rPr>
              <a:t>doi</a:t>
            </a:r>
            <a:r>
              <a:rPr lang="en-US" sz="1200" dirty="0">
                <a:solidFill>
                  <a:schemeClr val="bg1"/>
                </a:solidFill>
                <a:latin typeface="Calibri" panose="020F0502020204030204" pitchFamily="34" charset="0"/>
              </a:rPr>
              <a:t>: 10.1056/NEJMoa2303911. </a:t>
            </a:r>
            <a:endParaRPr lang="en-US" sz="1200" dirty="0">
              <a:solidFill>
                <a:schemeClr val="bg1"/>
              </a:solidFill>
            </a:endParaRPr>
          </a:p>
        </p:txBody>
      </p:sp>
      <p:pic>
        <p:nvPicPr>
          <p:cNvPr id="5" name="Content Placeholder 15" descr="A screenshot of a graph&#10;&#10;Description automatically generated">
            <a:extLst>
              <a:ext uri="{FF2B5EF4-FFF2-40B4-BE49-F238E27FC236}">
                <a16:creationId xmlns:a16="http://schemas.microsoft.com/office/drawing/2014/main" id="{76A1E948-B503-513C-2624-5A7183028169}"/>
              </a:ext>
            </a:extLst>
          </p:cNvPr>
          <p:cNvPicPr>
            <a:picLocks noChangeAspect="1"/>
          </p:cNvPicPr>
          <p:nvPr/>
        </p:nvPicPr>
        <p:blipFill>
          <a:blip r:embed="rId3"/>
          <a:stretch>
            <a:fillRect/>
          </a:stretch>
        </p:blipFill>
        <p:spPr bwMode="auto">
          <a:xfrm>
            <a:off x="533401" y="2438400"/>
            <a:ext cx="11139889" cy="347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up of numbers&#10;&#10;Description automatically generated">
            <a:extLst>
              <a:ext uri="{FF2B5EF4-FFF2-40B4-BE49-F238E27FC236}">
                <a16:creationId xmlns:a16="http://schemas.microsoft.com/office/drawing/2014/main" id="{4173AD72-5531-50F5-E046-C19733095700}"/>
              </a:ext>
            </a:extLst>
          </p:cNvPr>
          <p:cNvPicPr>
            <a:picLocks noChangeAspect="1"/>
          </p:cNvPicPr>
          <p:nvPr/>
        </p:nvPicPr>
        <p:blipFill>
          <a:blip r:embed="rId4"/>
          <a:stretch>
            <a:fillRect/>
          </a:stretch>
        </p:blipFill>
        <p:spPr>
          <a:xfrm>
            <a:off x="513202" y="5830449"/>
            <a:ext cx="11145399" cy="608796"/>
          </a:xfrm>
          <a:prstGeom prst="rect">
            <a:avLst/>
          </a:prstGeom>
        </p:spPr>
      </p:pic>
      <p:sp>
        <p:nvSpPr>
          <p:cNvPr id="7" name="Rectangle 6">
            <a:extLst>
              <a:ext uri="{FF2B5EF4-FFF2-40B4-BE49-F238E27FC236}">
                <a16:creationId xmlns:a16="http://schemas.microsoft.com/office/drawing/2014/main" id="{C4BA1D0C-61AA-B522-9B72-7BF415038599}"/>
              </a:ext>
            </a:extLst>
          </p:cNvPr>
          <p:cNvSpPr/>
          <p:nvPr/>
        </p:nvSpPr>
        <p:spPr>
          <a:xfrm>
            <a:off x="7315200" y="3411415"/>
            <a:ext cx="2819400" cy="1371600"/>
          </a:xfrm>
          <a:prstGeom prst="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3993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41C50-F3F9-B160-9227-A5277F9D5393}"/>
              </a:ext>
            </a:extLst>
          </p:cNvPr>
          <p:cNvSpPr>
            <a:spLocks noGrp="1"/>
          </p:cNvSpPr>
          <p:nvPr>
            <p:ph idx="1"/>
          </p:nvPr>
        </p:nvSpPr>
        <p:spPr>
          <a:xfrm>
            <a:off x="838202" y="1825625"/>
            <a:ext cx="6888868" cy="4351339"/>
          </a:xfrm>
        </p:spPr>
        <p:txBody>
          <a:bodyPr vert="horz" wrap="square" lIns="121920" tIns="60960" rIns="121920" bIns="60960" numCol="1" rtlCol="0" anchor="t" anchorCtr="0" compatLnSpc="1">
            <a:prstTxWarp prst="textNoShape">
              <a:avLst/>
            </a:prstTxWarp>
            <a:normAutofit/>
          </a:bodyPr>
          <a:lstStyle/>
          <a:p>
            <a:endParaRPr lang="en-US" sz="1867" dirty="0">
              <a:latin typeface="Arial"/>
              <a:cs typeface="Arial"/>
            </a:endParaRPr>
          </a:p>
          <a:p>
            <a:r>
              <a:rPr lang="en-US" sz="1867" dirty="0">
                <a:latin typeface="Arial"/>
                <a:cs typeface="Arial"/>
              </a:rPr>
              <a:t>First US AID approved for use during pregnancy </a:t>
            </a:r>
            <a:endParaRPr lang="en-US" sz="1867" dirty="0"/>
          </a:p>
          <a:p>
            <a:r>
              <a:rPr lang="en-US" sz="1867" dirty="0" err="1">
                <a:latin typeface="Arial"/>
                <a:cs typeface="Arial"/>
              </a:rPr>
              <a:t>CamAPS</a:t>
            </a:r>
            <a:r>
              <a:rPr lang="en-US" sz="1867" dirty="0">
                <a:latin typeface="Arial"/>
                <a:cs typeface="Arial"/>
              </a:rPr>
              <a:t> FX will be available on Android smartphones and indicated for T1D, ages </a:t>
            </a:r>
            <a:r>
              <a:rPr lang="en-US" sz="1867" b="1" dirty="0">
                <a:solidFill>
                  <a:srgbClr val="B369AB"/>
                </a:solidFill>
                <a:latin typeface="Arial"/>
                <a:cs typeface="Arial"/>
              </a:rPr>
              <a:t>2+ years</a:t>
            </a:r>
            <a:r>
              <a:rPr lang="en-US" sz="1867" dirty="0">
                <a:latin typeface="Arial"/>
                <a:cs typeface="Arial"/>
              </a:rPr>
              <a:t>, including </a:t>
            </a:r>
            <a:r>
              <a:rPr lang="en-US" sz="1867" b="1" dirty="0">
                <a:solidFill>
                  <a:srgbClr val="B369AB"/>
                </a:solidFill>
                <a:latin typeface="Arial"/>
                <a:cs typeface="Arial"/>
              </a:rPr>
              <a:t>during pregnancy</a:t>
            </a:r>
          </a:p>
          <a:p>
            <a:r>
              <a:rPr lang="en-US" sz="1867" dirty="0">
                <a:latin typeface="Arial"/>
                <a:cs typeface="Arial"/>
              </a:rPr>
              <a:t>Compatible pumps, not currently available in the US</a:t>
            </a:r>
            <a:endParaRPr lang="en-US" sz="1867" dirty="0"/>
          </a:p>
          <a:p>
            <a:pPr lvl="1">
              <a:buFont typeface="Courier New" panose="020B0604020202020204" pitchFamily="34" charset="0"/>
              <a:buChar char="o"/>
            </a:pPr>
            <a:r>
              <a:rPr lang="en-US" sz="1600" b="1" dirty="0" err="1">
                <a:solidFill>
                  <a:srgbClr val="B369AB"/>
                </a:solidFill>
                <a:latin typeface="Arial"/>
                <a:cs typeface="Arial"/>
              </a:rPr>
              <a:t>YpsoPump</a:t>
            </a:r>
            <a:r>
              <a:rPr lang="en-US" sz="1600" b="1" dirty="0">
                <a:solidFill>
                  <a:srgbClr val="B369AB"/>
                </a:solidFill>
                <a:latin typeface="Arial"/>
                <a:cs typeface="Arial"/>
              </a:rPr>
              <a:t> </a:t>
            </a:r>
            <a:r>
              <a:rPr lang="en-US" sz="1600" dirty="0">
                <a:latin typeface="Arial"/>
                <a:cs typeface="Arial"/>
              </a:rPr>
              <a:t>(</a:t>
            </a:r>
            <a:r>
              <a:rPr lang="en-US" sz="1600" dirty="0" err="1">
                <a:latin typeface="Arial"/>
                <a:cs typeface="Arial"/>
              </a:rPr>
              <a:t>mylife</a:t>
            </a:r>
            <a:r>
              <a:rPr lang="en-US" sz="1600" dirty="0">
                <a:latin typeface="Arial"/>
                <a:cs typeface="Arial"/>
              </a:rPr>
              <a:t>)</a:t>
            </a:r>
          </a:p>
          <a:p>
            <a:pPr lvl="2">
              <a:buFont typeface="Courier New" panose="020B0604020202020204" pitchFamily="34" charset="0"/>
              <a:buChar char="o"/>
            </a:pPr>
            <a:r>
              <a:rPr lang="en-US" sz="1600" dirty="0">
                <a:latin typeface="Arial"/>
                <a:cs typeface="Arial"/>
              </a:rPr>
              <a:t>Submitted to FDA 2024</a:t>
            </a:r>
            <a:endParaRPr lang="en-US" sz="1600" dirty="0">
              <a:solidFill>
                <a:srgbClr val="000000"/>
              </a:solidFill>
              <a:latin typeface="Arial"/>
              <a:cs typeface="Arial"/>
            </a:endParaRPr>
          </a:p>
          <a:p>
            <a:pPr lvl="1">
              <a:buFont typeface="Courier New" panose="020B0604020202020204" pitchFamily="34" charset="0"/>
              <a:buChar char="o"/>
            </a:pPr>
            <a:r>
              <a:rPr lang="en-US" sz="1600" b="1" dirty="0">
                <a:solidFill>
                  <a:srgbClr val="B369AB"/>
                </a:solidFill>
                <a:latin typeface="Arial"/>
                <a:cs typeface="Arial"/>
              </a:rPr>
              <a:t>DANA Diabecare RS</a:t>
            </a:r>
            <a:r>
              <a:rPr lang="en-US" sz="1600" dirty="0">
                <a:latin typeface="Arial"/>
                <a:cs typeface="Arial"/>
              </a:rPr>
              <a:t> and </a:t>
            </a:r>
            <a:r>
              <a:rPr lang="en-US" sz="1600" b="1" dirty="0">
                <a:solidFill>
                  <a:srgbClr val="B369AB"/>
                </a:solidFill>
                <a:latin typeface="Arial"/>
                <a:cs typeface="Arial"/>
              </a:rPr>
              <a:t>DANA-</a:t>
            </a:r>
            <a:r>
              <a:rPr lang="en-US" sz="1600" b="1" dirty="0" err="1">
                <a:solidFill>
                  <a:srgbClr val="B369AB"/>
                </a:solidFill>
                <a:latin typeface="Arial"/>
                <a:cs typeface="Arial"/>
              </a:rPr>
              <a:t>i</a:t>
            </a:r>
            <a:r>
              <a:rPr lang="en-US" sz="1600" b="1" dirty="0">
                <a:solidFill>
                  <a:srgbClr val="B369AB"/>
                </a:solidFill>
                <a:latin typeface="Arial"/>
                <a:cs typeface="Arial"/>
              </a:rPr>
              <a:t> </a:t>
            </a:r>
            <a:r>
              <a:rPr lang="en-US" sz="1600" dirty="0">
                <a:latin typeface="Arial"/>
                <a:cs typeface="Arial"/>
              </a:rPr>
              <a:t>(SOOIL)</a:t>
            </a:r>
            <a:endParaRPr lang="en-US" dirty="0">
              <a:latin typeface="Arial"/>
              <a:cs typeface="Arial"/>
            </a:endParaRPr>
          </a:p>
          <a:p>
            <a:pPr lvl="1">
              <a:buFont typeface="Courier New"/>
              <a:buChar char="o"/>
            </a:pPr>
            <a:endParaRPr lang="en-US" dirty="0"/>
          </a:p>
          <a:p>
            <a:pPr lvl="1">
              <a:buFont typeface="Courier New" panose="020B0604020202020204" pitchFamily="34" charset="0"/>
              <a:buChar char="o"/>
            </a:pPr>
            <a:endParaRPr lang="en-US" dirty="0"/>
          </a:p>
        </p:txBody>
      </p:sp>
      <p:pic>
        <p:nvPicPr>
          <p:cNvPr id="4" name="Picture 3" descr="A close up of a sign&#10;&#10;Description automatically generated">
            <a:extLst>
              <a:ext uri="{FF2B5EF4-FFF2-40B4-BE49-F238E27FC236}">
                <a16:creationId xmlns:a16="http://schemas.microsoft.com/office/drawing/2014/main" id="{1B1F961E-BDAC-4FAC-906B-AFA69E247621}"/>
              </a:ext>
            </a:extLst>
          </p:cNvPr>
          <p:cNvPicPr>
            <a:picLocks noChangeAspect="1"/>
          </p:cNvPicPr>
          <p:nvPr/>
        </p:nvPicPr>
        <p:blipFill>
          <a:blip r:embed="rId2"/>
          <a:stretch>
            <a:fillRect/>
          </a:stretch>
        </p:blipFill>
        <p:spPr>
          <a:xfrm>
            <a:off x="840129" y="238171"/>
            <a:ext cx="6886939" cy="1632324"/>
          </a:xfrm>
          <a:prstGeom prst="rect">
            <a:avLst/>
          </a:prstGeom>
        </p:spPr>
      </p:pic>
      <p:sp>
        <p:nvSpPr>
          <p:cNvPr id="6" name="TextBox 5">
            <a:extLst>
              <a:ext uri="{FF2B5EF4-FFF2-40B4-BE49-F238E27FC236}">
                <a16:creationId xmlns:a16="http://schemas.microsoft.com/office/drawing/2014/main" id="{7586225C-197C-29B7-8017-5EF26E9421E9}"/>
              </a:ext>
            </a:extLst>
          </p:cNvPr>
          <p:cNvSpPr txBox="1"/>
          <p:nvPr/>
        </p:nvSpPr>
        <p:spPr>
          <a:xfrm>
            <a:off x="838202" y="6176965"/>
            <a:ext cx="4915359"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067" dirty="0">
                <a:solidFill>
                  <a:schemeClr val="bg1"/>
                </a:solidFill>
                <a:ea typeface="Calibri"/>
                <a:cs typeface="Calibri"/>
              </a:rPr>
              <a:t>https://camdiab.com/</a:t>
            </a:r>
            <a:endParaRPr lang="en-US" dirty="0">
              <a:solidFill>
                <a:schemeClr val="bg1"/>
              </a:solidFill>
            </a:endParaRPr>
          </a:p>
        </p:txBody>
      </p:sp>
      <p:pic>
        <p:nvPicPr>
          <p:cNvPr id="7" name="Picture 6" descr="A close-up of a device&#10;&#10;Description automatically generated">
            <a:extLst>
              <a:ext uri="{FF2B5EF4-FFF2-40B4-BE49-F238E27FC236}">
                <a16:creationId xmlns:a16="http://schemas.microsoft.com/office/drawing/2014/main" id="{3FA8F297-E3DE-65B9-AB48-936D4AED1D26}"/>
              </a:ext>
            </a:extLst>
          </p:cNvPr>
          <p:cNvPicPr>
            <a:picLocks noChangeAspect="1"/>
          </p:cNvPicPr>
          <p:nvPr/>
        </p:nvPicPr>
        <p:blipFill>
          <a:blip r:embed="rId3"/>
          <a:stretch>
            <a:fillRect/>
          </a:stretch>
        </p:blipFill>
        <p:spPr>
          <a:xfrm>
            <a:off x="7727070" y="1870495"/>
            <a:ext cx="4149521" cy="3182240"/>
          </a:xfrm>
          <a:prstGeom prst="rect">
            <a:avLst/>
          </a:prstGeom>
        </p:spPr>
      </p:pic>
    </p:spTree>
    <p:extLst>
      <p:ext uri="{BB962C8B-B14F-4D97-AF65-F5344CB8AC3E}">
        <p14:creationId xmlns:p14="http://schemas.microsoft.com/office/powerpoint/2010/main" val="142419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E583-61D6-B0EB-82AC-833825F83F46}"/>
              </a:ext>
            </a:extLst>
          </p:cNvPr>
          <p:cNvSpPr>
            <a:spLocks noGrp="1"/>
          </p:cNvSpPr>
          <p:nvPr>
            <p:ph type="title"/>
          </p:nvPr>
        </p:nvSpPr>
        <p:spPr>
          <a:xfrm>
            <a:off x="0" y="228600"/>
            <a:ext cx="7674015" cy="1325563"/>
          </a:xfrm>
        </p:spPr>
        <p:txBody>
          <a:bodyPr/>
          <a:lstStyle/>
          <a:p>
            <a:r>
              <a:rPr lang="en-US" dirty="0"/>
              <a:t>Standards of Care</a:t>
            </a:r>
          </a:p>
        </p:txBody>
      </p:sp>
      <p:pic>
        <p:nvPicPr>
          <p:cNvPr id="4" name="Picture 3">
            <a:extLst>
              <a:ext uri="{FF2B5EF4-FFF2-40B4-BE49-F238E27FC236}">
                <a16:creationId xmlns:a16="http://schemas.microsoft.com/office/drawing/2014/main" id="{4A2BD621-DE5C-5FE1-4ED4-AE674A1A1FD4}"/>
              </a:ext>
            </a:extLst>
          </p:cNvPr>
          <p:cNvPicPr>
            <a:picLocks noChangeAspect="1"/>
          </p:cNvPicPr>
          <p:nvPr/>
        </p:nvPicPr>
        <p:blipFill>
          <a:blip r:embed="rId3"/>
          <a:stretch>
            <a:fillRect/>
          </a:stretch>
        </p:blipFill>
        <p:spPr>
          <a:xfrm>
            <a:off x="6896682" y="413023"/>
            <a:ext cx="4781530" cy="5981915"/>
          </a:xfrm>
          <a:prstGeom prst="rect">
            <a:avLst/>
          </a:prstGeom>
        </p:spPr>
      </p:pic>
      <p:sp>
        <p:nvSpPr>
          <p:cNvPr id="5" name="Text Placeholder 6">
            <a:extLst>
              <a:ext uri="{FF2B5EF4-FFF2-40B4-BE49-F238E27FC236}">
                <a16:creationId xmlns:a16="http://schemas.microsoft.com/office/drawing/2014/main" id="{771BC8DF-E4F1-9696-81C4-B9581B870D01}"/>
              </a:ext>
            </a:extLst>
          </p:cNvPr>
          <p:cNvSpPr txBox="1">
            <a:spLocks/>
          </p:cNvSpPr>
          <p:nvPr/>
        </p:nvSpPr>
        <p:spPr>
          <a:xfrm>
            <a:off x="513788" y="2283116"/>
            <a:ext cx="5335731" cy="936154"/>
          </a:xfrm>
          <a:prstGeom prst="rect">
            <a:avLst/>
          </a:prstGeom>
          <a:ln w="38100">
            <a:solidFill>
              <a:schemeClr val="accent1"/>
            </a:solidFill>
          </a:ln>
        </p:spPr>
        <p:txBody>
          <a:bodyPr wrap="square" lIns="0" tIns="0" rIns="0" bIns="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S</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cientific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diabetes literature over past year</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Recommendations revised per new evidence</a:t>
            </a:r>
          </a:p>
        </p:txBody>
      </p:sp>
      <p:sp>
        <p:nvSpPr>
          <p:cNvPr id="6" name="Text Placeholder 5">
            <a:extLst>
              <a:ext uri="{FF2B5EF4-FFF2-40B4-BE49-F238E27FC236}">
                <a16:creationId xmlns:a16="http://schemas.microsoft.com/office/drawing/2014/main" id="{B6D0400E-52E1-E4CC-41CB-E429366BDDEB}"/>
              </a:ext>
            </a:extLst>
          </p:cNvPr>
          <p:cNvSpPr txBox="1">
            <a:spLocks/>
          </p:cNvSpPr>
          <p:nvPr/>
        </p:nvSpPr>
        <p:spPr>
          <a:xfrm>
            <a:off x="513788" y="3862713"/>
            <a:ext cx="5424025" cy="856645"/>
          </a:xfrm>
          <a:prstGeom prst="rect">
            <a:avLst/>
          </a:prstGeom>
          <a:ln w="38100">
            <a:solidFill>
              <a:schemeClr val="accent1"/>
            </a:solidFill>
          </a:ln>
        </p:spPr>
        <p:txBody>
          <a:bodyPr wrap="square" lIns="0" tIns="0" rIns="0" bIns="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Professional Practice Committee</a:t>
            </a:r>
          </a:p>
          <a:p>
            <a:pPr marL="285750" marR="0" lvl="0" indent="-285750" algn="l" defTabSz="914400" rtl="0" eaLnBrk="1" fontAlgn="auto" latinLnBrk="0" hangingPunct="1">
              <a:lnSpc>
                <a:spcPct val="90000"/>
              </a:lnSpc>
              <a:spcBef>
                <a:spcPts val="10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External peer review</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Living Standards</a:t>
            </a:r>
          </a:p>
        </p:txBody>
      </p:sp>
      <p:sp>
        <p:nvSpPr>
          <p:cNvPr id="7" name="Text Placeholder 5">
            <a:extLst>
              <a:ext uri="{FF2B5EF4-FFF2-40B4-BE49-F238E27FC236}">
                <a16:creationId xmlns:a16="http://schemas.microsoft.com/office/drawing/2014/main" id="{B0B3972B-C3F5-5A43-E0D3-F50B127B640B}"/>
              </a:ext>
            </a:extLst>
          </p:cNvPr>
          <p:cNvSpPr txBox="1">
            <a:spLocks/>
          </p:cNvSpPr>
          <p:nvPr/>
        </p:nvSpPr>
        <p:spPr>
          <a:xfrm>
            <a:off x="513788" y="5011933"/>
            <a:ext cx="5335731" cy="530017"/>
          </a:xfrm>
          <a:prstGeom prst="rect">
            <a:avLst/>
          </a:prstGeom>
          <a:ln w="38100">
            <a:solidFill>
              <a:schemeClr val="accent1"/>
            </a:solidFill>
          </a:ln>
        </p:spPr>
        <p:txBody>
          <a:bodyPr wrap="square" lIns="0" tIns="0" rIns="0" bIns="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990" marR="0" lvl="0" indent="-380990" algn="l" defTabSz="1219170" rtl="0" eaLnBrk="1" fontAlgn="auto" latinLnBrk="0" hangingPunct="1">
              <a:lnSpc>
                <a:spcPct val="90000"/>
              </a:lnSpc>
              <a:spcBef>
                <a:spcPts val="133"/>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Funded out of the ADA’s general revenues</a:t>
            </a:r>
          </a:p>
          <a:p>
            <a:pPr marL="380990" marR="0" lvl="0" indent="-380990" algn="l" defTabSz="1219170" rtl="0" eaLnBrk="1" fontAlgn="auto" latinLnBrk="0" hangingPunct="1">
              <a:lnSpc>
                <a:spcPct val="90000"/>
              </a:lnSpc>
              <a:spcBef>
                <a:spcPts val="133"/>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Does not use industry </a:t>
            </a:r>
            <a:r>
              <a:rPr kumimoji="0" lang="en-US" sz="1867"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a:t>
            </a:r>
          </a:p>
        </p:txBody>
      </p:sp>
    </p:spTree>
    <p:extLst>
      <p:ext uri="{BB962C8B-B14F-4D97-AF65-F5344CB8AC3E}">
        <p14:creationId xmlns:p14="http://schemas.microsoft.com/office/powerpoint/2010/main" val="4081805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8E77BC57-FF49-700B-C924-D6998FCEEAB8}"/>
              </a:ext>
            </a:extLst>
          </p:cNvPr>
          <p:cNvSpPr>
            <a:spLocks noGrp="1"/>
          </p:cNvSpPr>
          <p:nvPr>
            <p:ph type="title"/>
          </p:nvPr>
        </p:nvSpPr>
        <p:spPr>
          <a:xfrm>
            <a:off x="763883" y="-106017"/>
            <a:ext cx="9144000" cy="742951"/>
          </a:xfrm>
        </p:spPr>
        <p:txBody>
          <a:bodyPr>
            <a:normAutofit fontScale="90000"/>
          </a:bodyPr>
          <a:lstStyle/>
          <a:p>
            <a:br>
              <a:rPr lang="en-US" altLang="en-US" dirty="0"/>
            </a:br>
            <a:r>
              <a:rPr lang="en-US" altLang="en-US" dirty="0"/>
              <a:t>AID Comparison</a:t>
            </a:r>
          </a:p>
        </p:txBody>
      </p:sp>
      <p:graphicFrame>
        <p:nvGraphicFramePr>
          <p:cNvPr id="4" name="Table 4">
            <a:extLst>
              <a:ext uri="{FF2B5EF4-FFF2-40B4-BE49-F238E27FC236}">
                <a16:creationId xmlns:a16="http://schemas.microsoft.com/office/drawing/2014/main" id="{FEC0D652-590E-28A9-612F-BBD7EEBE3C4E}"/>
              </a:ext>
            </a:extLst>
          </p:cNvPr>
          <p:cNvGraphicFramePr>
            <a:graphicFrameLocks noGrp="1"/>
          </p:cNvGraphicFramePr>
          <p:nvPr>
            <p:ph idx="1"/>
          </p:nvPr>
        </p:nvGraphicFramePr>
        <p:xfrm>
          <a:off x="229705" y="895669"/>
          <a:ext cx="11608905" cy="5496705"/>
        </p:xfrm>
        <a:graphic>
          <a:graphicData uri="http://schemas.openxmlformats.org/drawingml/2006/table">
            <a:tbl>
              <a:tblPr firstRow="1" bandRow="1">
                <a:tableStyleId>{5C22544A-7EE6-4342-B048-85BDC9FD1C3A}</a:tableStyleId>
              </a:tblPr>
              <a:tblGrid>
                <a:gridCol w="2026836">
                  <a:extLst>
                    <a:ext uri="{9D8B030D-6E8A-4147-A177-3AD203B41FA5}">
                      <a16:colId xmlns:a16="http://schemas.microsoft.com/office/drawing/2014/main" val="20000"/>
                    </a:ext>
                  </a:extLst>
                </a:gridCol>
                <a:gridCol w="2367049">
                  <a:extLst>
                    <a:ext uri="{9D8B030D-6E8A-4147-A177-3AD203B41FA5}">
                      <a16:colId xmlns:a16="http://schemas.microsoft.com/office/drawing/2014/main" val="20001"/>
                    </a:ext>
                  </a:extLst>
                </a:gridCol>
                <a:gridCol w="2404740">
                  <a:extLst>
                    <a:ext uri="{9D8B030D-6E8A-4147-A177-3AD203B41FA5}">
                      <a16:colId xmlns:a16="http://schemas.microsoft.com/office/drawing/2014/main" val="20002"/>
                    </a:ext>
                  </a:extLst>
                </a:gridCol>
                <a:gridCol w="2783444">
                  <a:extLst>
                    <a:ext uri="{9D8B030D-6E8A-4147-A177-3AD203B41FA5}">
                      <a16:colId xmlns:a16="http://schemas.microsoft.com/office/drawing/2014/main" val="20003"/>
                    </a:ext>
                  </a:extLst>
                </a:gridCol>
                <a:gridCol w="2026836">
                  <a:extLst>
                    <a:ext uri="{9D8B030D-6E8A-4147-A177-3AD203B41FA5}">
                      <a16:colId xmlns:a16="http://schemas.microsoft.com/office/drawing/2014/main" val="20004"/>
                    </a:ext>
                  </a:extLst>
                </a:gridCol>
              </a:tblGrid>
              <a:tr h="383783">
                <a:tc>
                  <a:txBody>
                    <a:bodyPr/>
                    <a:lstStyle/>
                    <a:p>
                      <a:endParaRPr lang="en-US" sz="1900" dirty="0"/>
                    </a:p>
                  </a:txBody>
                  <a:tcPr marL="68576" marR="68576" marT="34283" marB="34283"/>
                </a:tc>
                <a:tc>
                  <a:txBody>
                    <a:bodyPr/>
                    <a:lstStyle/>
                    <a:p>
                      <a:r>
                        <a:rPr lang="en-US" sz="1900" dirty="0" err="1"/>
                        <a:t>Omnipod</a:t>
                      </a:r>
                      <a:r>
                        <a:rPr lang="en-US" sz="1900" dirty="0"/>
                        <a:t> 5</a:t>
                      </a:r>
                    </a:p>
                  </a:txBody>
                  <a:tcPr marL="68576" marR="68576" marT="34283" marB="34283"/>
                </a:tc>
                <a:tc>
                  <a:txBody>
                    <a:bodyPr/>
                    <a:lstStyle/>
                    <a:p>
                      <a:r>
                        <a:rPr lang="en-US" sz="1900" dirty="0"/>
                        <a:t>Control IQ</a:t>
                      </a:r>
                    </a:p>
                  </a:txBody>
                  <a:tcPr marL="68576" marR="68576" marT="34283" marB="34283"/>
                </a:tc>
                <a:tc>
                  <a:txBody>
                    <a:bodyPr/>
                    <a:lstStyle/>
                    <a:p>
                      <a:r>
                        <a:rPr lang="en-US" sz="1900" dirty="0"/>
                        <a:t>780G</a:t>
                      </a:r>
                    </a:p>
                  </a:txBody>
                  <a:tcPr marL="68576" marR="68576" marT="34283" marB="34283"/>
                </a:tc>
                <a:tc>
                  <a:txBody>
                    <a:bodyPr/>
                    <a:lstStyle/>
                    <a:p>
                      <a:r>
                        <a:rPr lang="en-US" sz="1900" dirty="0" err="1"/>
                        <a:t>ILet</a:t>
                      </a:r>
                      <a:endParaRPr lang="en-US" sz="1900" dirty="0"/>
                    </a:p>
                  </a:txBody>
                  <a:tcPr marL="68576" marR="68576" marT="34283" marB="34283"/>
                </a:tc>
                <a:extLst>
                  <a:ext uri="{0D108BD9-81ED-4DB2-BD59-A6C34878D82A}">
                    <a16:rowId xmlns:a16="http://schemas.microsoft.com/office/drawing/2014/main" val="10000"/>
                  </a:ext>
                </a:extLst>
              </a:tr>
              <a:tr h="353045">
                <a:tc>
                  <a:txBody>
                    <a:bodyPr/>
                    <a:lstStyle/>
                    <a:p>
                      <a:r>
                        <a:rPr lang="en-US" sz="1900" dirty="0"/>
                        <a:t>Max fill</a:t>
                      </a:r>
                    </a:p>
                  </a:txBody>
                  <a:tcPr marL="68576" marR="68576" marT="34283" marB="34283"/>
                </a:tc>
                <a:tc>
                  <a:txBody>
                    <a:bodyPr/>
                    <a:lstStyle/>
                    <a:p>
                      <a:r>
                        <a:rPr lang="en-US" sz="1900" dirty="0"/>
                        <a:t>200 units</a:t>
                      </a:r>
                    </a:p>
                  </a:txBody>
                  <a:tcPr marL="68576" marR="68576" marT="34283" marB="34283"/>
                </a:tc>
                <a:tc>
                  <a:txBody>
                    <a:bodyPr/>
                    <a:lstStyle/>
                    <a:p>
                      <a:r>
                        <a:rPr lang="en-US" sz="1900" dirty="0"/>
                        <a:t>300 units</a:t>
                      </a:r>
                    </a:p>
                  </a:txBody>
                  <a:tcPr marL="68576" marR="68576" marT="34283" marB="34283"/>
                </a:tc>
                <a:tc>
                  <a:txBody>
                    <a:bodyPr/>
                    <a:lstStyle/>
                    <a:p>
                      <a:r>
                        <a:rPr lang="en-US" sz="1900" dirty="0"/>
                        <a:t>300 units</a:t>
                      </a:r>
                    </a:p>
                  </a:txBody>
                  <a:tcPr marL="68576" marR="68576" marT="34283" marB="34283"/>
                </a:tc>
                <a:tc>
                  <a:txBody>
                    <a:bodyPr/>
                    <a:lstStyle/>
                    <a:p>
                      <a:r>
                        <a:rPr lang="en-US" sz="1900" dirty="0"/>
                        <a:t>180 units</a:t>
                      </a:r>
                    </a:p>
                  </a:txBody>
                  <a:tcPr marL="68576" marR="68576" marT="34283" marB="34283"/>
                </a:tc>
                <a:extLst>
                  <a:ext uri="{0D108BD9-81ED-4DB2-BD59-A6C34878D82A}">
                    <a16:rowId xmlns:a16="http://schemas.microsoft.com/office/drawing/2014/main" val="10003"/>
                  </a:ext>
                </a:extLst>
              </a:tr>
              <a:tr h="468945">
                <a:tc>
                  <a:txBody>
                    <a:bodyPr/>
                    <a:lstStyle/>
                    <a:p>
                      <a:r>
                        <a:rPr lang="en-US" sz="1900" dirty="0"/>
                        <a:t>CGM compatibility</a:t>
                      </a:r>
                    </a:p>
                  </a:txBody>
                  <a:tcPr marL="68576" marR="68576" marT="34283" marB="34283"/>
                </a:tc>
                <a:tc>
                  <a:txBody>
                    <a:bodyPr/>
                    <a:lstStyle/>
                    <a:p>
                      <a:r>
                        <a:rPr lang="en-US" sz="1900" dirty="0"/>
                        <a:t>Dexcom G6, G7</a:t>
                      </a:r>
                    </a:p>
                  </a:txBody>
                  <a:tcPr marL="68576" marR="68576" marT="34283" marB="34283"/>
                </a:tc>
                <a:tc>
                  <a:txBody>
                    <a:bodyPr/>
                    <a:lstStyle/>
                    <a:p>
                      <a:r>
                        <a:rPr lang="en-US" sz="1900" dirty="0"/>
                        <a:t>Dexcom G6, G7, Libre 2</a:t>
                      </a:r>
                    </a:p>
                  </a:txBody>
                  <a:tcPr marL="68576" marR="68576" marT="34283" marB="34283"/>
                </a:tc>
                <a:tc>
                  <a:txBody>
                    <a:bodyPr/>
                    <a:lstStyle/>
                    <a:p>
                      <a:r>
                        <a:rPr lang="en-US" sz="1900" dirty="0"/>
                        <a:t>Guardian 4</a:t>
                      </a:r>
                    </a:p>
                  </a:txBody>
                  <a:tcPr marL="68576" marR="68576" marT="34283" marB="34283"/>
                </a:tc>
                <a:tc>
                  <a:txBody>
                    <a:bodyPr/>
                    <a:lstStyle/>
                    <a:p>
                      <a:r>
                        <a:rPr lang="en-US" sz="1900" dirty="0"/>
                        <a:t>Dexcom G6, G7</a:t>
                      </a:r>
                    </a:p>
                  </a:txBody>
                  <a:tcPr marL="68576" marR="68576" marT="34283" marB="34283"/>
                </a:tc>
                <a:extLst>
                  <a:ext uri="{0D108BD9-81ED-4DB2-BD59-A6C34878D82A}">
                    <a16:rowId xmlns:a16="http://schemas.microsoft.com/office/drawing/2014/main" val="10007"/>
                  </a:ext>
                </a:extLst>
              </a:tr>
              <a:tr h="637525">
                <a:tc>
                  <a:txBody>
                    <a:bodyPr/>
                    <a:lstStyle/>
                    <a:p>
                      <a:r>
                        <a:rPr lang="en-US" sz="1900" dirty="0">
                          <a:highlight>
                            <a:srgbClr val="FFFF00"/>
                          </a:highlight>
                        </a:rPr>
                        <a:t>Lowest algorithm target</a:t>
                      </a:r>
                    </a:p>
                  </a:txBody>
                  <a:tcPr marL="68576" marR="68576" marT="34283" marB="34283"/>
                </a:tc>
                <a:tc>
                  <a:txBody>
                    <a:bodyPr/>
                    <a:lstStyle/>
                    <a:p>
                      <a:r>
                        <a:rPr lang="en-US" sz="1900" dirty="0">
                          <a:highlight>
                            <a:srgbClr val="FFFF00"/>
                          </a:highlight>
                        </a:rPr>
                        <a:t>110mg/dL</a:t>
                      </a:r>
                    </a:p>
                  </a:txBody>
                  <a:tcPr marL="68576" marR="68576" marT="34283" marB="34283"/>
                </a:tc>
                <a:tc>
                  <a:txBody>
                    <a:bodyPr/>
                    <a:lstStyle/>
                    <a:p>
                      <a:r>
                        <a:rPr lang="en-US" sz="1900" dirty="0">
                          <a:highlight>
                            <a:srgbClr val="FFFF00"/>
                          </a:highlight>
                        </a:rPr>
                        <a:t>112.5-120mg/dL</a:t>
                      </a:r>
                    </a:p>
                  </a:txBody>
                  <a:tcPr marL="68576" marR="68576" marT="34283" marB="34283"/>
                </a:tc>
                <a:tc>
                  <a:txBody>
                    <a:bodyPr/>
                    <a:lstStyle/>
                    <a:p>
                      <a:r>
                        <a:rPr lang="en-US" sz="1900" dirty="0">
                          <a:highlight>
                            <a:srgbClr val="FFFF00"/>
                          </a:highlight>
                        </a:rPr>
                        <a:t>100mg/dL</a:t>
                      </a:r>
                    </a:p>
                  </a:txBody>
                  <a:tcPr marL="68576" marR="68576" marT="34283" marB="34283"/>
                </a:tc>
                <a:tc>
                  <a:txBody>
                    <a:bodyPr/>
                    <a:lstStyle/>
                    <a:p>
                      <a:r>
                        <a:rPr lang="en-US" sz="1900" dirty="0">
                          <a:highlight>
                            <a:srgbClr val="FFFF00"/>
                          </a:highlight>
                        </a:rPr>
                        <a:t>110mg/dL</a:t>
                      </a:r>
                    </a:p>
                  </a:txBody>
                  <a:tcPr marL="68576" marR="68576" marT="34283" marB="34283"/>
                </a:tc>
                <a:extLst>
                  <a:ext uri="{0D108BD9-81ED-4DB2-BD59-A6C34878D82A}">
                    <a16:rowId xmlns:a16="http://schemas.microsoft.com/office/drawing/2014/main" val="10009"/>
                  </a:ext>
                </a:extLst>
              </a:tr>
              <a:tr h="1206485">
                <a:tc>
                  <a:txBody>
                    <a:bodyPr/>
                    <a:lstStyle/>
                    <a:p>
                      <a:r>
                        <a:rPr lang="en-US" sz="1900" dirty="0"/>
                        <a:t>Basal automation</a:t>
                      </a:r>
                    </a:p>
                  </a:txBody>
                  <a:tcPr marL="68581" marR="68581" marT="34283" marB="34283"/>
                </a:tc>
                <a:tc>
                  <a:txBody>
                    <a:bodyPr/>
                    <a:lstStyle/>
                    <a:p>
                      <a:r>
                        <a:rPr lang="en-US" sz="1900" b="0" i="0" kern="1200" dirty="0">
                          <a:solidFill>
                            <a:schemeClr val="dk1"/>
                          </a:solidFill>
                          <a:effectLst/>
                          <a:latin typeface="+mn-lt"/>
                          <a:ea typeface="+mn-ea"/>
                          <a:cs typeface="+mn-cs"/>
                        </a:rPr>
                        <a:t>Calculated from total daily insulin, updated each pod change, 60 min prediction </a:t>
                      </a:r>
                      <a:endParaRPr lang="en-US" sz="1900" dirty="0"/>
                    </a:p>
                  </a:txBody>
                  <a:tcPr marL="68581" marR="68581" marT="34283" marB="34283"/>
                </a:tc>
                <a:tc>
                  <a:txBody>
                    <a:bodyPr/>
                    <a:lstStyle/>
                    <a:p>
                      <a:r>
                        <a:rPr lang="en-US" sz="1900" b="0" i="0" kern="1200" dirty="0">
                          <a:solidFill>
                            <a:schemeClr val="dk1"/>
                          </a:solidFill>
                          <a:effectLst/>
                          <a:latin typeface="+mn-lt"/>
                          <a:ea typeface="+mn-ea"/>
                          <a:cs typeface="+mn-cs"/>
                        </a:rPr>
                        <a:t>Increases or decreases from programmed basal rates, 30 min prediction </a:t>
                      </a:r>
                      <a:endParaRPr lang="en-US" sz="1900" dirty="0"/>
                    </a:p>
                  </a:txBody>
                  <a:tcPr marL="68581" marR="68581"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kern="1200" dirty="0">
                          <a:solidFill>
                            <a:schemeClr val="dk1"/>
                          </a:solidFill>
                          <a:effectLst/>
                          <a:latin typeface="+mn-lt"/>
                          <a:ea typeface="+mn-ea"/>
                          <a:cs typeface="+mn-cs"/>
                        </a:rPr>
                        <a:t>Calculated based on total daily insulin from past 2-6 days </a:t>
                      </a:r>
                      <a:endParaRPr lang="en-US" sz="1900" dirty="0"/>
                    </a:p>
                  </a:txBody>
                  <a:tcPr marL="68581" marR="68581" marT="34283" marB="34283"/>
                </a:tc>
                <a:tc>
                  <a:txBody>
                    <a:bodyPr/>
                    <a:lstStyle/>
                    <a:p>
                      <a:r>
                        <a:rPr lang="en-US" sz="1900" dirty="0"/>
                        <a:t>Initiated based on user weight and adapts with glucose profile</a:t>
                      </a:r>
                    </a:p>
                  </a:txBody>
                  <a:tcPr marL="68581" marR="68581" marT="34283" marB="34283"/>
                </a:tc>
                <a:extLst>
                  <a:ext uri="{0D108BD9-81ED-4DB2-BD59-A6C34878D82A}">
                    <a16:rowId xmlns:a16="http://schemas.microsoft.com/office/drawing/2014/main" val="1653202342"/>
                  </a:ext>
                </a:extLst>
              </a:tr>
              <a:tr h="637525">
                <a:tc>
                  <a:txBody>
                    <a:bodyPr/>
                    <a:lstStyle/>
                    <a:p>
                      <a:r>
                        <a:rPr lang="en-US" sz="1900" dirty="0"/>
                        <a:t>Bolus adjustments</a:t>
                      </a:r>
                    </a:p>
                  </a:txBody>
                  <a:tcPr marL="68581" marR="68581" marT="34283" marB="34283"/>
                </a:tc>
                <a:tc>
                  <a:txBody>
                    <a:bodyPr/>
                    <a:lstStyle/>
                    <a:p>
                      <a:r>
                        <a:rPr lang="en-US" sz="1900" dirty="0"/>
                        <a:t>ICR, IAT, ISF. Glucose target</a:t>
                      </a:r>
                    </a:p>
                  </a:txBody>
                  <a:tcPr marL="68581" marR="68581" marT="34283" marB="34283"/>
                </a:tc>
                <a:tc>
                  <a:txBody>
                    <a:bodyPr/>
                    <a:lstStyle/>
                    <a:p>
                      <a:r>
                        <a:rPr lang="en-US" sz="1900" dirty="0"/>
                        <a:t>ICR, ISF</a:t>
                      </a:r>
                    </a:p>
                  </a:txBody>
                  <a:tcPr marL="68581" marR="68581" marT="34283" marB="34283"/>
                </a:tc>
                <a:tc>
                  <a:txBody>
                    <a:bodyPr/>
                    <a:lstStyle/>
                    <a:p>
                      <a:r>
                        <a:rPr lang="en-US" sz="1900" dirty="0"/>
                        <a:t>ICR, IAT</a:t>
                      </a:r>
                    </a:p>
                  </a:txBody>
                  <a:tcPr marL="68581" marR="68581" marT="34283" marB="34283"/>
                </a:tc>
                <a:tc>
                  <a:txBody>
                    <a:bodyPr/>
                    <a:lstStyle/>
                    <a:p>
                      <a:r>
                        <a:rPr lang="en-US" sz="1900" dirty="0"/>
                        <a:t>NA</a:t>
                      </a:r>
                    </a:p>
                  </a:txBody>
                  <a:tcPr marL="68581" marR="68581" marT="34283" marB="34283"/>
                </a:tc>
                <a:extLst>
                  <a:ext uri="{0D108BD9-81ED-4DB2-BD59-A6C34878D82A}">
                    <a16:rowId xmlns:a16="http://schemas.microsoft.com/office/drawing/2014/main" val="3434220216"/>
                  </a:ext>
                </a:extLst>
              </a:tr>
              <a:tr h="637525">
                <a:tc>
                  <a:txBody>
                    <a:bodyPr/>
                    <a:lstStyle/>
                    <a:p>
                      <a:r>
                        <a:rPr lang="en-US" sz="1900" dirty="0"/>
                        <a:t>Basal adjustments</a:t>
                      </a:r>
                    </a:p>
                  </a:txBody>
                  <a:tcPr marL="68581" marR="68581" marT="34283" marB="34283"/>
                </a:tc>
                <a:tc>
                  <a:txBody>
                    <a:bodyPr/>
                    <a:lstStyle/>
                    <a:p>
                      <a:r>
                        <a:rPr lang="en-US" sz="1900" dirty="0"/>
                        <a:t>Glucose target</a:t>
                      </a:r>
                    </a:p>
                  </a:txBody>
                  <a:tcPr marL="68581" marR="68581" marT="34283" marB="34283"/>
                </a:tc>
                <a:tc>
                  <a:txBody>
                    <a:bodyPr/>
                    <a:lstStyle/>
                    <a:p>
                      <a:r>
                        <a:rPr lang="en-US" sz="1900" dirty="0"/>
                        <a:t>ISF, glucose target range, basal rates</a:t>
                      </a:r>
                    </a:p>
                  </a:txBody>
                  <a:tcPr marL="68581" marR="68581" marT="34283" marB="34283"/>
                </a:tc>
                <a:tc>
                  <a:txBody>
                    <a:bodyPr/>
                    <a:lstStyle/>
                    <a:p>
                      <a:r>
                        <a:rPr lang="en-US" sz="1900" dirty="0"/>
                        <a:t>Glucose target</a:t>
                      </a:r>
                    </a:p>
                  </a:txBody>
                  <a:tcPr marL="68581" marR="68581" marT="34283" marB="34283"/>
                </a:tc>
                <a:tc>
                  <a:txBody>
                    <a:bodyPr/>
                    <a:lstStyle/>
                    <a:p>
                      <a:r>
                        <a:rPr lang="en-US" sz="1900" dirty="0"/>
                        <a:t>Glucose target</a:t>
                      </a:r>
                    </a:p>
                  </a:txBody>
                  <a:tcPr marL="68581" marR="68581" marT="34283" marB="34283"/>
                </a:tc>
                <a:extLst>
                  <a:ext uri="{0D108BD9-81ED-4DB2-BD59-A6C34878D82A}">
                    <a16:rowId xmlns:a16="http://schemas.microsoft.com/office/drawing/2014/main" val="324326773"/>
                  </a:ext>
                </a:extLst>
              </a:tr>
              <a:tr h="922005">
                <a:tc>
                  <a:txBody>
                    <a:bodyPr/>
                    <a:lstStyle/>
                    <a:p>
                      <a:r>
                        <a:rPr lang="en-US" sz="1900" dirty="0"/>
                        <a:t>Automated corrections</a:t>
                      </a:r>
                    </a:p>
                  </a:txBody>
                  <a:tcPr marL="68581" marR="68581" marT="34283" marB="34283"/>
                </a:tc>
                <a:tc>
                  <a:txBody>
                    <a:bodyPr/>
                    <a:lstStyle/>
                    <a:p>
                      <a:r>
                        <a:rPr lang="en-US" sz="1900" dirty="0"/>
                        <a:t>No</a:t>
                      </a:r>
                    </a:p>
                  </a:txBody>
                  <a:tcPr marL="68581" marR="68581" marT="34283" marB="34283"/>
                </a:tc>
                <a:tc>
                  <a:txBody>
                    <a:bodyPr/>
                    <a:lstStyle/>
                    <a:p>
                      <a:r>
                        <a:rPr lang="en-US" sz="1900" b="0" i="0" kern="1200" dirty="0">
                          <a:solidFill>
                            <a:schemeClr val="dk1"/>
                          </a:solidFill>
                          <a:effectLst/>
                          <a:latin typeface="+mn-lt"/>
                          <a:ea typeface="+mn-ea"/>
                          <a:cs typeface="+mn-cs"/>
                        </a:rPr>
                        <a:t>1/hour if glucose predicted &gt;180 mg/dL, 60% of calculated dose</a:t>
                      </a:r>
                      <a:endParaRPr lang="en-US" sz="1900" dirty="0"/>
                    </a:p>
                  </a:txBody>
                  <a:tcPr marL="68581" marR="68581" marT="34283" marB="34283"/>
                </a:tc>
                <a:tc>
                  <a:txBody>
                    <a:bodyPr/>
                    <a:lstStyle/>
                    <a:p>
                      <a:r>
                        <a:rPr lang="en-US" sz="1900" b="0" i="0" kern="1200" dirty="0">
                          <a:solidFill>
                            <a:schemeClr val="dk1"/>
                          </a:solidFill>
                          <a:effectLst/>
                          <a:latin typeface="+mn-lt"/>
                          <a:ea typeface="+mn-ea"/>
                          <a:cs typeface="+mn-cs"/>
                        </a:rPr>
                        <a:t>If glucose &gt; 120 mg/dL and at max  "auto basal" delivery, up to every 5 min</a:t>
                      </a:r>
                      <a:endParaRPr lang="en-US" sz="1900" dirty="0"/>
                    </a:p>
                  </a:txBody>
                  <a:tcPr marL="68581" marR="68581" marT="34283" marB="34283"/>
                </a:tc>
                <a:tc>
                  <a:txBody>
                    <a:bodyPr/>
                    <a:lstStyle/>
                    <a:p>
                      <a:r>
                        <a:rPr lang="en-US" sz="1900" dirty="0"/>
                        <a:t>No</a:t>
                      </a:r>
                    </a:p>
                  </a:txBody>
                  <a:tcPr marL="68581" marR="68581" marT="34283" marB="34283"/>
                </a:tc>
                <a:extLst>
                  <a:ext uri="{0D108BD9-81ED-4DB2-BD59-A6C34878D82A}">
                    <a16:rowId xmlns:a16="http://schemas.microsoft.com/office/drawing/2014/main" val="1338465688"/>
                  </a:ext>
                </a:extLst>
              </a:tr>
            </a:tbl>
          </a:graphicData>
        </a:graphic>
      </p:graphicFrame>
      <p:sp>
        <p:nvSpPr>
          <p:cNvPr id="2" name="TextBox 1">
            <a:extLst>
              <a:ext uri="{FF2B5EF4-FFF2-40B4-BE49-F238E27FC236}">
                <a16:creationId xmlns:a16="http://schemas.microsoft.com/office/drawing/2014/main" id="{B7D618C3-E31F-0465-3291-D55C2C6C7C16}"/>
              </a:ext>
            </a:extLst>
          </p:cNvPr>
          <p:cNvSpPr txBox="1"/>
          <p:nvPr/>
        </p:nvSpPr>
        <p:spPr>
          <a:xfrm>
            <a:off x="7814039" y="75961"/>
            <a:ext cx="4187687" cy="830997"/>
          </a:xfrm>
          <a:prstGeom prst="rect">
            <a:avLst/>
          </a:prstGeom>
          <a:noFill/>
        </p:spPr>
        <p:txBody>
          <a:bodyPr wrap="square" rtlCol="0">
            <a:spAutoFit/>
          </a:bodyPr>
          <a:lstStyle/>
          <a:p>
            <a:r>
              <a:rPr lang="en-US" sz="2400" dirty="0" err="1">
                <a:solidFill>
                  <a:schemeClr val="bg1"/>
                </a:solidFill>
              </a:rPr>
              <a:t>CamAPS</a:t>
            </a:r>
            <a:r>
              <a:rPr lang="en-US" sz="2400" dirty="0">
                <a:solidFill>
                  <a:schemeClr val="bg1"/>
                </a:solidFill>
              </a:rPr>
              <a:t>: </a:t>
            </a:r>
            <a:r>
              <a:rPr lang="en-US" sz="2400" dirty="0">
                <a:solidFill>
                  <a:schemeClr val="bg1"/>
                </a:solidFill>
                <a:highlight>
                  <a:srgbClr val="FFFF00"/>
                </a:highlight>
              </a:rPr>
              <a:t>80mg/dL</a:t>
            </a:r>
          </a:p>
          <a:p>
            <a:r>
              <a:rPr lang="en-US" sz="2400" dirty="0">
                <a:solidFill>
                  <a:schemeClr val="bg1"/>
                </a:solidFill>
              </a:rPr>
              <a:t>Tidepool: </a:t>
            </a:r>
            <a:r>
              <a:rPr lang="en-US" sz="2400" dirty="0">
                <a:solidFill>
                  <a:schemeClr val="bg1"/>
                </a:solidFill>
                <a:highlight>
                  <a:srgbClr val="FFFF00"/>
                </a:highlight>
              </a:rPr>
              <a:t>87mg/dL</a:t>
            </a:r>
          </a:p>
        </p:txBody>
      </p:sp>
      <p:sp>
        <p:nvSpPr>
          <p:cNvPr id="3" name="TextBox 2">
            <a:extLst>
              <a:ext uri="{FF2B5EF4-FFF2-40B4-BE49-F238E27FC236}">
                <a16:creationId xmlns:a16="http://schemas.microsoft.com/office/drawing/2014/main" id="{034CAE96-A1C3-CE9A-4242-68A6BEE9494E}"/>
              </a:ext>
            </a:extLst>
          </p:cNvPr>
          <p:cNvSpPr txBox="1"/>
          <p:nvPr/>
        </p:nvSpPr>
        <p:spPr>
          <a:xfrm>
            <a:off x="97342" y="6095235"/>
            <a:ext cx="7686781" cy="584775"/>
          </a:xfrm>
          <a:prstGeom prst="rect">
            <a:avLst/>
          </a:prstGeom>
          <a:noFill/>
        </p:spPr>
        <p:txBody>
          <a:bodyPr wrap="square" rtlCol="0">
            <a:spAutoFit/>
          </a:bodyPr>
          <a:lstStyle/>
          <a:p>
            <a:r>
              <a:rPr lang="en-US" sz="1600" dirty="0"/>
              <a:t>ICR: insulin to carbohydrate ratio, IAT: insulin action time, ISF: insulin sensitivity factor, </a:t>
            </a:r>
          </a:p>
          <a:p>
            <a:r>
              <a:rPr lang="en-US" sz="1600" dirty="0"/>
              <a:t>NA:  not available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977-E4D7-4694-1990-CE3963F5A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0ECF4-9C42-6DF2-6DD9-D1F1DD0119C2}"/>
              </a:ext>
            </a:extLst>
          </p:cNvPr>
          <p:cNvSpPr>
            <a:spLocks noGrp="1"/>
          </p:cNvSpPr>
          <p:nvPr>
            <p:ph type="title"/>
          </p:nvPr>
        </p:nvSpPr>
        <p:spPr>
          <a:xfrm>
            <a:off x="621322" y="228600"/>
            <a:ext cx="11570677" cy="1325563"/>
          </a:xfrm>
        </p:spPr>
        <p:txBody>
          <a:bodyPr>
            <a:normAutofit/>
          </a:bodyPr>
          <a:lstStyle/>
          <a:p>
            <a:pPr algn="l"/>
            <a:r>
              <a:rPr lang="en-US" sz="4000" i="0" u="none" strike="noStrike" baseline="0" dirty="0">
                <a:latin typeface="Arial" panose="020B0604020202020204" pitchFamily="34" charset="0"/>
                <a:cs typeface="Arial" panose="020B0604020202020204" pitchFamily="34" charset="0"/>
              </a:rPr>
              <a:t>Management of Diabetes in Pregnancy</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01F16B-275F-6B3B-B183-4FCFBE82FF44}"/>
              </a:ext>
            </a:extLst>
          </p:cNvPr>
          <p:cNvSpPr>
            <a:spLocks noGrp="1"/>
          </p:cNvSpPr>
          <p:nvPr>
            <p:ph idx="1"/>
          </p:nvPr>
        </p:nvSpPr>
        <p:spPr>
          <a:xfrm>
            <a:off x="838200" y="1661971"/>
            <a:ext cx="10515600" cy="4725909"/>
          </a:xfrm>
        </p:spPr>
        <p:txBody>
          <a:bodyPr>
            <a:normAutofit/>
          </a:bodyPr>
          <a:lstStyle/>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15.17</a:t>
            </a:r>
            <a:r>
              <a:rPr lang="en-US" sz="2000" b="0" i="0" u="none" strike="noStrike" baseline="0" dirty="0">
                <a:solidFill>
                  <a:srgbClr val="000000"/>
                </a:solidFill>
                <a:latin typeface="Arial" panose="020B0604020202020204" pitchFamily="34" charset="0"/>
                <a:cs typeface="Arial" panose="020B0604020202020204" pitchFamily="34" charset="0"/>
              </a:rPr>
              <a:t> Insulin should be used to manage type 1 diabetes in pregnancy </a:t>
            </a:r>
            <a:r>
              <a:rPr lang="en-US" sz="2000" b="1" i="0" u="none" strike="noStrike" baseline="0" dirty="0">
                <a:solidFill>
                  <a:srgbClr val="C00000"/>
                </a:solidFill>
                <a:latin typeface="Arial" panose="020B0604020202020204" pitchFamily="34" charset="0"/>
                <a:cs typeface="Arial" panose="020B0604020202020204" pitchFamily="34" charset="0"/>
              </a:rPr>
              <a:t>A </a:t>
            </a:r>
            <a:r>
              <a:rPr lang="en-US" sz="2000" b="0" i="0" u="none" strike="noStrike" baseline="0" dirty="0">
                <a:solidFill>
                  <a:srgbClr val="000000"/>
                </a:solidFill>
                <a:latin typeface="Arial" panose="020B0604020202020204" pitchFamily="34" charset="0"/>
                <a:cs typeface="Arial" panose="020B0604020202020204" pitchFamily="34" charset="0"/>
              </a:rPr>
              <a:t>and is the preferred agent for the management of GDM</a:t>
            </a:r>
            <a:r>
              <a:rPr lang="en-US" sz="2000" b="1" i="0" u="none" strike="noStrike" baseline="0" dirty="0">
                <a:solidFill>
                  <a:srgbClr val="C00000"/>
                </a:solidFill>
                <a:latin typeface="Arial" panose="020B0604020202020204" pitchFamily="34" charset="0"/>
                <a:cs typeface="Arial" panose="020B0604020202020204" pitchFamily="34" charset="0"/>
              </a:rPr>
              <a:t> A </a:t>
            </a:r>
            <a:r>
              <a:rPr lang="en-US" sz="2000" b="0" i="0" u="none" strike="noStrike" baseline="0" dirty="0">
                <a:solidFill>
                  <a:srgbClr val="000000"/>
                </a:solidFill>
                <a:latin typeface="Arial" panose="020B0604020202020204" pitchFamily="34" charset="0"/>
                <a:cs typeface="Arial" panose="020B0604020202020204" pitchFamily="34" charset="0"/>
              </a:rPr>
              <a:t>and type 2 diabetes </a:t>
            </a:r>
            <a:r>
              <a:rPr lang="en-US" sz="2000" b="1" i="0" u="none" strike="noStrike" baseline="0" dirty="0">
                <a:solidFill>
                  <a:srgbClr val="C00000"/>
                </a:solidFill>
                <a:latin typeface="Arial" panose="020B0604020202020204" pitchFamily="34" charset="0"/>
                <a:cs typeface="Arial" panose="020B0604020202020204" pitchFamily="34" charset="0"/>
              </a:rPr>
              <a:t>B</a:t>
            </a:r>
            <a:r>
              <a:rPr lang="en-US" sz="2000" b="0" i="0" u="none" strike="noStrike" baseline="0" dirty="0">
                <a:solidFill>
                  <a:srgbClr val="64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in pregnancy.</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15.19</a:t>
            </a:r>
            <a:r>
              <a:rPr lang="en-US" sz="2000" b="0" i="0" u="none" strike="noStrike" baseline="0" dirty="0">
                <a:solidFill>
                  <a:srgbClr val="000000"/>
                </a:solidFill>
                <a:latin typeface="Arial" panose="020B0604020202020204" pitchFamily="34" charset="0"/>
                <a:cs typeface="Arial" panose="020B0604020202020204" pitchFamily="34" charset="0"/>
              </a:rPr>
              <a:t> AID systems with pregnancy-specific glucose </a:t>
            </a:r>
            <a:r>
              <a:rPr lang="en-US" sz="2000" dirty="0">
                <a:solidFill>
                  <a:srgbClr val="000000"/>
                </a:solidFill>
                <a:latin typeface="Arial" panose="020B0604020202020204" pitchFamily="34" charset="0"/>
                <a:cs typeface="Arial" panose="020B0604020202020204" pitchFamily="34" charset="0"/>
              </a:rPr>
              <a:t>targets</a:t>
            </a:r>
            <a:r>
              <a:rPr lang="en-US" sz="2000" b="0" i="0" u="none" strike="noStrike" baseline="0" dirty="0">
                <a:solidFill>
                  <a:srgbClr val="000000"/>
                </a:solidFill>
                <a:latin typeface="Arial" panose="020B0604020202020204" pitchFamily="34" charset="0"/>
                <a:cs typeface="Arial" panose="020B0604020202020204" pitchFamily="34" charset="0"/>
              </a:rPr>
              <a:t> are recommended for pregnant individuals with T1D. </a:t>
            </a:r>
            <a:r>
              <a:rPr lang="en-US" sz="2000" b="1" i="0" u="none" strike="noStrike" baseline="0" dirty="0">
                <a:solidFill>
                  <a:srgbClr val="C00000"/>
                </a:solidFill>
                <a:latin typeface="Arial" panose="020B0604020202020204" pitchFamily="34" charset="0"/>
                <a:cs typeface="Arial" panose="020B0604020202020204" pitchFamily="34" charset="0"/>
              </a:rPr>
              <a:t>A</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15.20</a:t>
            </a:r>
            <a:r>
              <a:rPr lang="en-US" sz="2000" b="0" i="0" u="none" strike="noStrike" baseline="0" dirty="0">
                <a:solidFill>
                  <a:srgbClr val="000000"/>
                </a:solidFill>
                <a:latin typeface="Arial" panose="020B0604020202020204" pitchFamily="34" charset="0"/>
                <a:cs typeface="Arial" panose="020B0604020202020204" pitchFamily="34" charset="0"/>
              </a:rPr>
              <a:t> AID systems without pregnancy-specific glucose targets or a pregnancy-specific algorithm may be considered for select pregnant individuals with T1D when used with assistive techniques and working with experienced health care teams. </a:t>
            </a:r>
            <a:r>
              <a:rPr lang="en-US" sz="20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15.21</a:t>
            </a:r>
            <a:r>
              <a:rPr lang="en-US" sz="2000" b="0" i="0" u="none" strike="noStrike" baseline="0" dirty="0">
                <a:solidFill>
                  <a:srgbClr val="000000"/>
                </a:solidFill>
                <a:latin typeface="Arial" panose="020B0604020202020204" pitchFamily="34" charset="0"/>
                <a:cs typeface="Arial" panose="020B0604020202020204" pitchFamily="34" charset="0"/>
              </a:rPr>
              <a:t> Metformin and glyburide, individually or in combination, should not be used as first-line agents for management of diabetes in pregnancy, as both cross the placenta to the fetus </a:t>
            </a:r>
            <a:r>
              <a:rPr lang="en-US" sz="2000" b="1" i="0" u="none" strike="noStrike" baseline="0" dirty="0">
                <a:solidFill>
                  <a:srgbClr val="C00000"/>
                </a:solidFill>
                <a:latin typeface="Arial" panose="020B0604020202020204" pitchFamily="34" charset="0"/>
                <a:cs typeface="Arial" panose="020B0604020202020204" pitchFamily="34" charset="0"/>
              </a:rPr>
              <a:t>A</a:t>
            </a:r>
            <a:r>
              <a:rPr lang="en-US" sz="2000" b="0" i="0" u="none" strike="noStrike" baseline="0" dirty="0">
                <a:solidFill>
                  <a:srgbClr val="64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and may not be sufficient to achieve glycemic goals. </a:t>
            </a:r>
            <a:r>
              <a:rPr lang="en-US" sz="2000" b="1" i="0" u="none" strike="noStrike" baseline="0" dirty="0">
                <a:solidFill>
                  <a:srgbClr val="C00000"/>
                </a:solidFill>
                <a:latin typeface="Arial" panose="020B0604020202020204" pitchFamily="34" charset="0"/>
                <a:cs typeface="Arial" panose="020B0604020202020204" pitchFamily="34" charset="0"/>
              </a:rPr>
              <a:t>B</a:t>
            </a:r>
            <a:r>
              <a:rPr lang="en-US" sz="2000" b="0" i="0" u="none" strike="noStrike" baseline="0" dirty="0">
                <a:solidFill>
                  <a:srgbClr val="64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Other oral and noninsulin injectable glucose-lowering medications lack long-term safety data and are not recommended. </a:t>
            </a:r>
            <a:r>
              <a:rPr lang="en-US" sz="2000" b="1" i="0" u="none" strike="noStrike" baseline="0" dirty="0">
                <a:solidFill>
                  <a:srgbClr val="C00000"/>
                </a:solidFill>
                <a:latin typeface="Arial" panose="020B0604020202020204" pitchFamily="34" charset="0"/>
                <a:cs typeface="Arial" panose="020B0604020202020204" pitchFamily="34" charset="0"/>
              </a:rPr>
              <a:t>E</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15.22</a:t>
            </a:r>
            <a:r>
              <a:rPr lang="en-US" sz="2000" b="0" i="0" u="none" strike="noStrike" baseline="0" dirty="0">
                <a:solidFill>
                  <a:srgbClr val="000000"/>
                </a:solidFill>
                <a:latin typeface="Arial" panose="020B0604020202020204" pitchFamily="34" charset="0"/>
                <a:cs typeface="Arial" panose="020B0604020202020204" pitchFamily="34" charset="0"/>
              </a:rPr>
              <a:t> Metformin, when used to treat polycystic ovary syndrome and induce ovulation, should be discontinued by the end of the first trimester. </a:t>
            </a:r>
            <a:r>
              <a:rPr lang="en-US" sz="2000" b="1" i="0" u="none" strike="noStrike" baseline="0" dirty="0">
                <a:solidFill>
                  <a:srgbClr val="C00000"/>
                </a:solidFill>
                <a:latin typeface="Arial" panose="020B0604020202020204" pitchFamily="34" charset="0"/>
                <a:cs typeface="Arial" panose="020B0604020202020204" pitchFamily="34" charset="0"/>
              </a:rPr>
              <a:t>A</a:t>
            </a:r>
            <a:endParaRPr lang="en-US"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indent="0" algn="l">
              <a:buNone/>
            </a:pP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7C0823-A65F-3F7C-2788-C134CF50F43B}"/>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51</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D81635F-949D-66B0-01F4-8BD9D7814FB9}"/>
              </a:ext>
            </a:extLst>
          </p:cNvPr>
          <p:cNvSpPr txBox="1"/>
          <p:nvPr/>
        </p:nvSpPr>
        <p:spPr>
          <a:xfrm>
            <a:off x="5136" y="6647"/>
            <a:ext cx="3262432"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15. Management of Diabetes in Pregnancy</a:t>
            </a:r>
          </a:p>
        </p:txBody>
      </p:sp>
    </p:spTree>
    <p:extLst>
      <p:ext uri="{BB962C8B-B14F-4D97-AF65-F5344CB8AC3E}">
        <p14:creationId xmlns:p14="http://schemas.microsoft.com/office/powerpoint/2010/main" val="2841059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B0E9-55A9-748D-38C8-84753BE06FED}"/>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92D2A72D-CC69-EB1B-5F90-30E57F93E9EF}"/>
              </a:ext>
            </a:extLst>
          </p:cNvPr>
          <p:cNvSpPr>
            <a:spLocks noGrp="1"/>
          </p:cNvSpPr>
          <p:nvPr>
            <p:ph idx="1"/>
          </p:nvPr>
        </p:nvSpPr>
        <p:spPr>
          <a:xfrm>
            <a:off x="499532" y="1554163"/>
            <a:ext cx="10755489" cy="4351338"/>
          </a:xfrm>
        </p:spPr>
        <p:txBody>
          <a:bodyPr/>
          <a:lstStyle/>
          <a:p>
            <a:pPr marL="0" indent="0">
              <a:buNone/>
            </a:pPr>
            <a:r>
              <a:rPr lang="en-US" sz="3600" dirty="0"/>
              <a:t>Abby is a 34yoF newly diagnosed with T2D. Her A1C is 7.6%, FBG=145mg/dL and BMI=37kg/m2. </a:t>
            </a:r>
          </a:p>
          <a:p>
            <a:pPr marL="0" indent="0">
              <a:buNone/>
            </a:pPr>
            <a:r>
              <a:rPr lang="en-US" sz="3600" dirty="0"/>
              <a:t>What drug if any would you start? </a:t>
            </a:r>
          </a:p>
          <a:p>
            <a:pPr marL="742950" indent="-742950">
              <a:buFont typeface="+mj-lt"/>
              <a:buAutoNum type="alphaUcPeriod"/>
            </a:pPr>
            <a:r>
              <a:rPr lang="en-US" sz="3600" dirty="0"/>
              <a:t>Metformin</a:t>
            </a:r>
          </a:p>
          <a:p>
            <a:pPr marL="742950" indent="-742950">
              <a:buFont typeface="+mj-lt"/>
              <a:buAutoNum type="alphaUcPeriod"/>
            </a:pPr>
            <a:r>
              <a:rPr lang="en-US" sz="3600" dirty="0"/>
              <a:t>Semaglutide</a:t>
            </a:r>
          </a:p>
          <a:p>
            <a:pPr marL="742950" indent="-742950">
              <a:buFont typeface="+mj-lt"/>
              <a:buAutoNum type="alphaUcPeriod"/>
            </a:pPr>
            <a:r>
              <a:rPr lang="en-US" sz="3600" dirty="0"/>
              <a:t>Sitagliptin</a:t>
            </a:r>
          </a:p>
          <a:p>
            <a:pPr marL="742950" indent="-742950">
              <a:buFont typeface="+mj-lt"/>
              <a:buAutoNum type="alphaUcPeriod"/>
            </a:pPr>
            <a:r>
              <a:rPr lang="en-US" sz="3600" dirty="0"/>
              <a:t>Empagliflozin</a:t>
            </a:r>
          </a:p>
          <a:p>
            <a:endParaRPr lang="en-US" dirty="0"/>
          </a:p>
        </p:txBody>
      </p:sp>
    </p:spTree>
    <p:extLst>
      <p:ext uri="{BB962C8B-B14F-4D97-AF65-F5344CB8AC3E}">
        <p14:creationId xmlns:p14="http://schemas.microsoft.com/office/powerpoint/2010/main" val="1300678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1DC1A-8FC1-CEAB-27B9-6BCCF807C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BD8315-BDB9-1C15-7A1A-FD02999734B2}"/>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53</a:t>
            </a:fld>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988C7A0-DBC2-22DA-58CA-BAA2C7E9E604}"/>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sp>
        <p:nvSpPr>
          <p:cNvPr id="2" name="TextBox 1">
            <a:extLst>
              <a:ext uri="{FF2B5EF4-FFF2-40B4-BE49-F238E27FC236}">
                <a16:creationId xmlns:a16="http://schemas.microsoft.com/office/drawing/2014/main" id="{40F248C4-25E1-DA7A-FC74-5D1FC1CA45EA}"/>
              </a:ext>
            </a:extLst>
          </p:cNvPr>
          <p:cNvSpPr txBox="1">
            <a:spLocks noChangeArrowheads="1"/>
          </p:cNvSpPr>
          <p:nvPr/>
        </p:nvSpPr>
        <p:spPr bwMode="auto">
          <a:xfrm>
            <a:off x="-2666" y="6188301"/>
            <a:ext cx="890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Pharmacologic Approaches to Glycemic Treatment: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1):S181-S206</a:t>
            </a:r>
          </a:p>
        </p:txBody>
      </p:sp>
      <p:pic>
        <p:nvPicPr>
          <p:cNvPr id="7" name="Picture 6">
            <a:extLst>
              <a:ext uri="{FF2B5EF4-FFF2-40B4-BE49-F238E27FC236}">
                <a16:creationId xmlns:a16="http://schemas.microsoft.com/office/drawing/2014/main" id="{F4E52784-29C8-811C-4C08-BD15DA2B1872}"/>
              </a:ext>
            </a:extLst>
          </p:cNvPr>
          <p:cNvPicPr>
            <a:picLocks noChangeAspect="1"/>
          </p:cNvPicPr>
          <p:nvPr/>
        </p:nvPicPr>
        <p:blipFill>
          <a:blip r:embed="rId2"/>
          <a:stretch>
            <a:fillRect/>
          </a:stretch>
        </p:blipFill>
        <p:spPr>
          <a:xfrm>
            <a:off x="2043643" y="227084"/>
            <a:ext cx="7909982" cy="5979149"/>
          </a:xfrm>
          <a:prstGeom prst="rect">
            <a:avLst/>
          </a:prstGeom>
        </p:spPr>
      </p:pic>
      <p:sp>
        <p:nvSpPr>
          <p:cNvPr id="5" name="Arrow: Left 4">
            <a:extLst>
              <a:ext uri="{FF2B5EF4-FFF2-40B4-BE49-F238E27FC236}">
                <a16:creationId xmlns:a16="http://schemas.microsoft.com/office/drawing/2014/main" id="{BA145808-808C-1523-7D8B-C8E6131857C3}"/>
              </a:ext>
            </a:extLst>
          </p:cNvPr>
          <p:cNvSpPr/>
          <p:nvPr/>
        </p:nvSpPr>
        <p:spPr>
          <a:xfrm>
            <a:off x="10272889" y="1625600"/>
            <a:ext cx="1399822" cy="73377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A4ED43F-C2B4-9B38-9E35-3FDCD74875CD}"/>
              </a:ext>
            </a:extLst>
          </p:cNvPr>
          <p:cNvSpPr/>
          <p:nvPr/>
        </p:nvSpPr>
        <p:spPr>
          <a:xfrm>
            <a:off x="10148357" y="3158091"/>
            <a:ext cx="1399822" cy="73377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291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4333-B1EB-EB00-5FDA-DB12A5E50828}"/>
              </a:ext>
            </a:extLst>
          </p:cNvPr>
          <p:cNvSpPr>
            <a:spLocks noGrp="1"/>
          </p:cNvSpPr>
          <p:nvPr>
            <p:ph type="title"/>
          </p:nvPr>
        </p:nvSpPr>
        <p:spPr/>
        <p:txBody>
          <a:bodyPr/>
          <a:lstStyle/>
          <a:p>
            <a:r>
              <a:rPr lang="en-US" dirty="0"/>
              <a:t>1 Year Later</a:t>
            </a:r>
          </a:p>
        </p:txBody>
      </p:sp>
      <p:sp>
        <p:nvSpPr>
          <p:cNvPr id="3" name="Content Placeholder 2">
            <a:extLst>
              <a:ext uri="{FF2B5EF4-FFF2-40B4-BE49-F238E27FC236}">
                <a16:creationId xmlns:a16="http://schemas.microsoft.com/office/drawing/2014/main" id="{E057B0E4-627D-CBDE-D835-73D755A89236}"/>
              </a:ext>
            </a:extLst>
          </p:cNvPr>
          <p:cNvSpPr>
            <a:spLocks noGrp="1"/>
          </p:cNvSpPr>
          <p:nvPr>
            <p:ph idx="1"/>
          </p:nvPr>
        </p:nvSpPr>
        <p:spPr>
          <a:xfrm>
            <a:off x="612423" y="1340203"/>
            <a:ext cx="10515600" cy="4351338"/>
          </a:xfrm>
        </p:spPr>
        <p:txBody>
          <a:bodyPr/>
          <a:lstStyle/>
          <a:p>
            <a:r>
              <a:rPr lang="en-US" sz="3600" dirty="0"/>
              <a:t>Abby is 35yo, she takes </a:t>
            </a:r>
            <a:r>
              <a:rPr lang="en-US" sz="3600" dirty="0" err="1"/>
              <a:t>semaglutide</a:t>
            </a:r>
            <a:r>
              <a:rPr lang="en-US" sz="3600" dirty="0"/>
              <a:t> 2mg weekly and BMI is 33kg/m2.  Her A1C=5.7% and FBG=104mg/dL. She just found out she is 5 weeks pregnant!  What should be done with her current medication? </a:t>
            </a:r>
          </a:p>
          <a:p>
            <a:pPr marL="742950" indent="-742950">
              <a:buFont typeface="+mj-lt"/>
              <a:buAutoNum type="alphaUcPeriod"/>
            </a:pPr>
            <a:r>
              <a:rPr lang="en-US" sz="3600" dirty="0"/>
              <a:t>Stop </a:t>
            </a:r>
            <a:r>
              <a:rPr lang="en-US" sz="3600" dirty="0" err="1"/>
              <a:t>semaglutide</a:t>
            </a:r>
            <a:r>
              <a:rPr lang="en-US" sz="3600" dirty="0"/>
              <a:t> and monitor only </a:t>
            </a:r>
          </a:p>
          <a:p>
            <a:pPr marL="742950" indent="-742950">
              <a:buFont typeface="+mj-lt"/>
              <a:buAutoNum type="alphaUcPeriod"/>
            </a:pPr>
            <a:r>
              <a:rPr lang="en-US" sz="3600" dirty="0"/>
              <a:t>Continue </a:t>
            </a:r>
            <a:r>
              <a:rPr lang="en-US" sz="3600" dirty="0" err="1"/>
              <a:t>semaglutide</a:t>
            </a:r>
            <a:endParaRPr lang="en-US" sz="3600" dirty="0"/>
          </a:p>
          <a:p>
            <a:pPr marL="742950" indent="-742950">
              <a:buFont typeface="+mj-lt"/>
              <a:buAutoNum type="alphaUcPeriod"/>
            </a:pPr>
            <a:r>
              <a:rPr lang="en-US" sz="3600" dirty="0"/>
              <a:t>Stop </a:t>
            </a:r>
            <a:r>
              <a:rPr lang="en-US" sz="3600" dirty="0" err="1"/>
              <a:t>semaglutide</a:t>
            </a:r>
            <a:r>
              <a:rPr lang="en-US" sz="3600" dirty="0"/>
              <a:t> and switch to insulin</a:t>
            </a:r>
          </a:p>
          <a:p>
            <a:pPr marL="742950" indent="-742950">
              <a:buFont typeface="+mj-lt"/>
              <a:buAutoNum type="alphaUcPeriod"/>
            </a:pPr>
            <a:r>
              <a:rPr lang="en-US" sz="3600" dirty="0"/>
              <a:t>Stop </a:t>
            </a:r>
            <a:r>
              <a:rPr lang="en-US" sz="3600" dirty="0" err="1"/>
              <a:t>semaglutide</a:t>
            </a:r>
            <a:r>
              <a:rPr lang="en-US" sz="3600" dirty="0"/>
              <a:t> and switch to metformin </a:t>
            </a:r>
          </a:p>
        </p:txBody>
      </p:sp>
    </p:spTree>
    <p:extLst>
      <p:ext uri="{BB962C8B-B14F-4D97-AF65-F5344CB8AC3E}">
        <p14:creationId xmlns:p14="http://schemas.microsoft.com/office/powerpoint/2010/main" val="1797488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49D-AE62-D36D-F8E6-B4F458BD2DE9}"/>
              </a:ext>
            </a:extLst>
          </p:cNvPr>
          <p:cNvSpPr>
            <a:spLocks noGrp="1"/>
          </p:cNvSpPr>
          <p:nvPr>
            <p:ph type="title"/>
          </p:nvPr>
        </p:nvSpPr>
        <p:spPr/>
        <p:txBody>
          <a:bodyPr/>
          <a:lstStyle/>
          <a:p>
            <a:r>
              <a:rPr lang="en-US" dirty="0"/>
              <a:t>Is Abby a candidate for CGM?</a:t>
            </a:r>
          </a:p>
        </p:txBody>
      </p:sp>
      <p:sp>
        <p:nvSpPr>
          <p:cNvPr id="3" name="Content Placeholder 2">
            <a:extLst>
              <a:ext uri="{FF2B5EF4-FFF2-40B4-BE49-F238E27FC236}">
                <a16:creationId xmlns:a16="http://schemas.microsoft.com/office/drawing/2014/main" id="{365BBC6C-D022-1636-699B-B99D22E2D162}"/>
              </a:ext>
            </a:extLst>
          </p:cNvPr>
          <p:cNvSpPr>
            <a:spLocks noGrp="1"/>
          </p:cNvSpPr>
          <p:nvPr>
            <p:ph idx="1"/>
          </p:nvPr>
        </p:nvSpPr>
        <p:spPr/>
        <p:txBody>
          <a:bodyPr/>
          <a:lstStyle/>
          <a:p>
            <a:pPr marL="742950" indent="-742950">
              <a:buFont typeface="+mj-lt"/>
              <a:buAutoNum type="alphaUcPeriod"/>
            </a:pPr>
            <a:r>
              <a:rPr lang="en-US" dirty="0"/>
              <a:t>Yes </a:t>
            </a:r>
          </a:p>
          <a:p>
            <a:pPr marL="742950" indent="-742950">
              <a:buFont typeface="+mj-lt"/>
              <a:buAutoNum type="alphaUcPeriod"/>
            </a:pPr>
            <a:r>
              <a:rPr lang="en-US" dirty="0"/>
              <a:t>No</a:t>
            </a:r>
          </a:p>
        </p:txBody>
      </p:sp>
    </p:spTree>
    <p:extLst>
      <p:ext uri="{BB962C8B-B14F-4D97-AF65-F5344CB8AC3E}">
        <p14:creationId xmlns:p14="http://schemas.microsoft.com/office/powerpoint/2010/main" val="4195101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FD18-B282-DBA8-0377-F3EFC9AC475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A32014-16CB-31C1-319F-E97BB2835D2D}"/>
              </a:ext>
            </a:extLst>
          </p:cNvPr>
          <p:cNvSpPr>
            <a:spLocks noGrp="1"/>
          </p:cNvSpPr>
          <p:nvPr>
            <p:ph idx="1"/>
          </p:nvPr>
        </p:nvSpPr>
        <p:spPr/>
        <p:txBody>
          <a:bodyPr/>
          <a:lstStyle/>
          <a:p>
            <a:r>
              <a:rPr lang="en-US" dirty="0"/>
              <a:t>Recent updates includes when to screen for T1D and monitoring some in pre-stage 3 T1D</a:t>
            </a:r>
          </a:p>
          <a:p>
            <a:r>
              <a:rPr lang="en-US" dirty="0"/>
              <a:t>Standards of Care advocate more use of CGM and AID for people with diabetes</a:t>
            </a:r>
          </a:p>
          <a:p>
            <a:r>
              <a:rPr lang="en-US" dirty="0"/>
              <a:t>Screen early for hyperglycemia in pregnancy, insulin is #1 drug </a:t>
            </a:r>
          </a:p>
        </p:txBody>
      </p:sp>
    </p:spTree>
    <p:extLst>
      <p:ext uri="{BB962C8B-B14F-4D97-AF65-F5344CB8AC3E}">
        <p14:creationId xmlns:p14="http://schemas.microsoft.com/office/powerpoint/2010/main" val="134743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99D165-DE70-440E-B46E-3B1AEFCF5F54}"/>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971C27-C87E-45F4-8EEB-007BFB32C23B}"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D57DD64-55BD-44C1-98D9-4BB77E56B569}"/>
              </a:ext>
            </a:extLst>
          </p:cNvPr>
          <p:cNvSpPr>
            <a:spLocks noGrp="1"/>
          </p:cNvSpPr>
          <p:nvPr>
            <p:ph sz="quarter" idx="13"/>
          </p:nvPr>
        </p:nvSpPr>
        <p:spPr>
          <a:xfrm>
            <a:off x="1219200" y="4269758"/>
            <a:ext cx="9868698" cy="2302401"/>
          </a:xfrm>
        </p:spPr>
        <p:txBody>
          <a:bodyPr>
            <a:normAutofit/>
          </a:bodyPr>
          <a:lstStyle/>
          <a:p>
            <a:pPr marL="0" indent="0">
              <a:buNone/>
            </a:pPr>
            <a:r>
              <a:rPr lang="en-US" altLang="en-US" sz="4100" b="1" dirty="0">
                <a:ea typeface="ＭＳ Ｐゴシック" panose="020B0600070205080204" pitchFamily="34" charset="-128"/>
              </a:rPr>
              <a:t>Pharmacist Code: </a:t>
            </a:r>
            <a:r>
              <a:rPr lang="en-US" altLang="en-US" sz="4100" b="1" dirty="0" err="1">
                <a:ea typeface="ＭＳ Ｐゴシック" panose="020B0600070205080204" pitchFamily="34" charset="-128"/>
              </a:rPr>
              <a:t>BkTEAv</a:t>
            </a:r>
            <a:endParaRPr lang="en-US" sz="4100" b="1" i="0" u="none" strike="noStrike" dirty="0">
              <a:solidFill>
                <a:srgbClr val="000000"/>
              </a:solidFill>
              <a:effectLst/>
            </a:endParaRPr>
          </a:p>
          <a:p>
            <a:pPr marL="0" indent="0">
              <a:buNone/>
            </a:pPr>
            <a:r>
              <a:rPr kumimoji="0" lang="en-US" altLang="en-US" sz="4100" b="1" i="0" u="none" strike="noStrike" kern="1200" cap="none" spc="0" normalizeH="0" baseline="0" noProof="0" dirty="0">
                <a:ln>
                  <a:noFill/>
                </a:ln>
                <a:solidFill>
                  <a:prstClr val="black"/>
                </a:solidFill>
                <a:effectLst/>
                <a:uLnTx/>
                <a:uFillTx/>
                <a:ea typeface="ＭＳ Ｐゴシック" panose="020B0600070205080204" pitchFamily="34" charset="-128"/>
                <a:cs typeface="+mn-cs"/>
              </a:rPr>
              <a:t>Technician Code: </a:t>
            </a:r>
            <a:r>
              <a:rPr kumimoji="0" lang="en-US" altLang="en-US" sz="4100" b="1" i="0" u="none" strike="noStrike" kern="1200" cap="none" spc="0" normalizeH="0" baseline="0" noProof="0" dirty="0" err="1">
                <a:ln>
                  <a:noFill/>
                </a:ln>
                <a:solidFill>
                  <a:prstClr val="black"/>
                </a:solidFill>
                <a:effectLst/>
                <a:uLnTx/>
                <a:uFillTx/>
                <a:ea typeface="ＭＳ Ｐゴシック" panose="020B0600070205080204" pitchFamily="34" charset="-128"/>
                <a:cs typeface="+mn-cs"/>
              </a:rPr>
              <a:t>ULmMAw</a:t>
            </a:r>
            <a:endParaRPr kumimoji="0" lang="en-US" altLang="en-US" sz="4100" b="1" i="0" u="none" strike="noStrike" kern="1200" cap="none" spc="0" normalizeH="0" baseline="0" noProof="0" dirty="0">
              <a:ln>
                <a:noFill/>
              </a:ln>
              <a:solidFill>
                <a:prstClr val="black"/>
              </a:solidFill>
              <a:effectLst/>
              <a:uLnTx/>
              <a:uFillTx/>
              <a:ea typeface="ＭＳ Ｐゴシック" panose="020B0600070205080204" pitchFamily="34"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sz="1900" b="1" dirty="0">
                <a:solidFill>
                  <a:srgbClr val="00B649"/>
                </a:solidFill>
                <a:ea typeface="ＭＳ Ｐゴシック" panose="020B0600070205080204" pitchFamily="34" charset="-128"/>
              </a:rPr>
              <a:t>The deadline for obtaining your CPE Credit is 30 days from today.</a:t>
            </a:r>
            <a:r>
              <a:rPr lang="en-US" altLang="en-US" sz="1900" dirty="0">
                <a:ea typeface="ＭＳ Ｐゴシック" panose="020B0600070205080204" pitchFamily="34" charset="-128"/>
              </a:rPr>
              <a:t> The deadline is non-negotiable due to CPE Monitor reporting policies. </a:t>
            </a:r>
            <a:r>
              <a:rPr lang="en-US" sz="1900" b="0" i="0" dirty="0">
                <a:solidFill>
                  <a:srgbClr val="262526"/>
                </a:solidFill>
                <a:effectLst/>
              </a:rPr>
              <a:t>For CME, access your certificate of completion in My Courses for this course. </a:t>
            </a:r>
            <a:endParaRPr kumimoji="0" lang="en-US" altLang="en-US" sz="1900" b="1" i="0" u="none" strike="noStrike" kern="1200" cap="none" spc="0" normalizeH="0" baseline="0" noProof="0" dirty="0">
              <a:ln>
                <a:noFill/>
              </a:ln>
              <a:solidFill>
                <a:prstClr val="black"/>
              </a:solidFill>
              <a:effectLst/>
              <a:uLnTx/>
              <a:uFillTx/>
              <a:ea typeface="ＭＳ Ｐゴシック" panose="020B0600070205080204" pitchFamily="34" charset="-128"/>
              <a:cs typeface="+mn-cs"/>
            </a:endParaRPr>
          </a:p>
          <a:p>
            <a:endParaRPr lang="en-US" altLang="en-US" sz="2300" dirty="0">
              <a:ea typeface="ＭＳ Ｐゴシック" panose="020B0600070205080204" pitchFamily="34" charset="-128"/>
            </a:endParaRPr>
          </a:p>
          <a:p>
            <a:endParaRPr lang="en-US" dirty="0"/>
          </a:p>
        </p:txBody>
      </p:sp>
      <p:sp>
        <p:nvSpPr>
          <p:cNvPr id="5" name="Title 4">
            <a:extLst>
              <a:ext uri="{FF2B5EF4-FFF2-40B4-BE49-F238E27FC236}">
                <a16:creationId xmlns:a16="http://schemas.microsoft.com/office/drawing/2014/main" id="{BC64FD25-C274-4A06-ADB4-D464EFC543EA}"/>
              </a:ext>
            </a:extLst>
          </p:cNvPr>
          <p:cNvSpPr>
            <a:spLocks noGrp="1"/>
          </p:cNvSpPr>
          <p:nvPr>
            <p:ph type="title"/>
          </p:nvPr>
        </p:nvSpPr>
        <p:spPr/>
        <p:txBody>
          <a:bodyPr/>
          <a:lstStyle/>
          <a:p>
            <a:pPr algn="ctr"/>
            <a:r>
              <a:rPr lang="en-US" sz="3200" b="1" dirty="0"/>
              <a:t>CPE Instructions for: </a:t>
            </a:r>
            <a:br>
              <a:rPr lang="en-US" sz="2800" b="1" dirty="0"/>
            </a:br>
            <a:r>
              <a:rPr lang="en-US" sz="2000" b="1" dirty="0">
                <a:solidFill>
                  <a:srgbClr val="00B050"/>
                </a:solidFill>
                <a:latin typeface="Raleway" pitchFamily="2" charset="77"/>
              </a:rPr>
              <a:t>Innovations in Diabetes Care: 2025 ADA Standards and Pregnancy Updates</a:t>
            </a:r>
            <a:br>
              <a:rPr lang="en-US" sz="7200" b="1" dirty="0">
                <a:solidFill>
                  <a:srgbClr val="00B050"/>
                </a:solidFill>
              </a:rPr>
            </a:br>
            <a:br>
              <a:rPr lang="en-US" sz="11500" dirty="0">
                <a:solidFill>
                  <a:srgbClr val="00B050"/>
                </a:solidFill>
              </a:rPr>
            </a:br>
            <a:endParaRPr lang="en-US" dirty="0">
              <a:solidFill>
                <a:srgbClr val="00B050"/>
              </a:solidFill>
            </a:endParaRPr>
          </a:p>
        </p:txBody>
      </p:sp>
      <p:sp>
        <p:nvSpPr>
          <p:cNvPr id="6" name="Rectangle 5">
            <a:extLst>
              <a:ext uri="{FF2B5EF4-FFF2-40B4-BE49-F238E27FC236}">
                <a16:creationId xmlns:a16="http://schemas.microsoft.com/office/drawing/2014/main" id="{842791A6-084F-4283-9270-8FE97E48AC6B}"/>
              </a:ext>
            </a:extLst>
          </p:cNvPr>
          <p:cNvSpPr/>
          <p:nvPr/>
        </p:nvSpPr>
        <p:spPr>
          <a:xfrm>
            <a:off x="7849835" y="2003817"/>
            <a:ext cx="3238063" cy="2138363"/>
          </a:xfrm>
          <a:prstGeom prst="rect">
            <a:avLst/>
          </a:prstGeom>
          <a:solidFill>
            <a:schemeClr val="bg1"/>
          </a:solid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353F2780-06CA-497C-90E3-749BC2A030D8}"/>
              </a:ext>
            </a:extLst>
          </p:cNvPr>
          <p:cNvSpPr/>
          <p:nvPr/>
        </p:nvSpPr>
        <p:spPr>
          <a:xfrm>
            <a:off x="4536597" y="1999033"/>
            <a:ext cx="3238063" cy="2138363"/>
          </a:xfrm>
          <a:prstGeom prst="rect">
            <a:avLst/>
          </a:prstGeom>
          <a:solidFill>
            <a:schemeClr val="bg1"/>
          </a:solid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E135C4-2AFC-448D-B97B-E31FA4818D06}"/>
              </a:ext>
            </a:extLst>
          </p:cNvPr>
          <p:cNvSpPr/>
          <p:nvPr/>
        </p:nvSpPr>
        <p:spPr>
          <a:xfrm>
            <a:off x="1307759" y="1988192"/>
            <a:ext cx="3077868" cy="2138363"/>
          </a:xfrm>
          <a:prstGeom prst="rect">
            <a:avLst/>
          </a:prstGeom>
          <a:solidFill>
            <a:schemeClr val="bg1"/>
          </a:solid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0CF7DC05-AE6A-4019-9E75-C62B281AF58F}"/>
              </a:ext>
            </a:extLst>
          </p:cNvPr>
          <p:cNvSpPr txBox="1">
            <a:spLocks noChangeArrowheads="1"/>
          </p:cNvSpPr>
          <p:nvPr/>
        </p:nvSpPr>
        <p:spPr bwMode="auto">
          <a:xfrm>
            <a:off x="1436758" y="2162671"/>
            <a:ext cx="279554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rPr>
              <a:t>Redeem your credit online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B649"/>
                </a:solidFill>
                <a:effectLst/>
                <a:uLnTx/>
                <a:uFillTx/>
                <a:latin typeface="Arial"/>
                <a:ea typeface="ＭＳ Ｐゴシック" panose="020B0600070205080204" pitchFamily="34" charset="-128"/>
                <a:cs typeface="+mn-cs"/>
              </a:rPr>
              <a:t>CEimpact.com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rPr>
              <a:t>*If this is the first time you have utilized the </a:t>
            </a:r>
            <a:r>
              <a:rPr kumimoji="0" lang="en-US" altLang="en-US" sz="1400" b="0" i="0" u="none" strike="noStrike" kern="1200" cap="none" spc="0" normalizeH="0" baseline="0" noProof="0" dirty="0" err="1">
                <a:ln>
                  <a:noFill/>
                </a:ln>
                <a:solidFill>
                  <a:srgbClr val="313130"/>
                </a:solidFill>
                <a:effectLst/>
                <a:uLnTx/>
                <a:uFillTx/>
                <a:latin typeface="Arial"/>
                <a:ea typeface="ＭＳ Ｐゴシック" panose="020B0600070205080204" pitchFamily="34" charset="-128"/>
                <a:cs typeface="+mn-cs"/>
              </a:rPr>
              <a:t>CEimpact</a:t>
            </a: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rPr>
              <a:t> Learning Management System (LMS) you will need to create an account.</a:t>
            </a:r>
          </a:p>
        </p:txBody>
      </p:sp>
      <p:sp>
        <p:nvSpPr>
          <p:cNvPr id="10" name="Rectangle 10">
            <a:extLst>
              <a:ext uri="{FF2B5EF4-FFF2-40B4-BE49-F238E27FC236}">
                <a16:creationId xmlns:a16="http://schemas.microsoft.com/office/drawing/2014/main" id="{FCD63E28-0CE5-4E35-8F91-9DE2DB108F21}"/>
              </a:ext>
            </a:extLst>
          </p:cNvPr>
          <p:cNvSpPr>
            <a:spLocks noChangeArrowheads="1"/>
          </p:cNvSpPr>
          <p:nvPr/>
        </p:nvSpPr>
        <p:spPr bwMode="auto">
          <a:xfrm>
            <a:off x="4288645" y="2195561"/>
            <a:ext cx="3407305"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228600" marR="0" lvl="0" indent="0" algn="ctr" defTabSz="914400" rtl="0" eaLnBrk="1" fontAlgn="auto" latinLnBrk="0" hangingPunct="1">
              <a:lnSpc>
                <a:spcPct val="12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From the </a:t>
            </a:r>
            <a:r>
              <a:rPr kumimoji="0" lang="en-US" altLang="en-US" sz="1400" b="1" i="0" u="none" strike="noStrike" kern="1200" cap="none" spc="0" normalizeH="0" baseline="0" noProof="0" dirty="0">
                <a:ln>
                  <a:noFill/>
                </a:ln>
                <a:solidFill>
                  <a:srgbClr val="00B649"/>
                </a:solidFill>
                <a:effectLst/>
                <a:uLnTx/>
                <a:uFillTx/>
                <a:latin typeface="Arial"/>
                <a:ea typeface="ＭＳ Ｐゴシック" panose="020B0600070205080204" pitchFamily="34" charset="-128"/>
                <a:cs typeface="Tahoma" panose="020B0604030504040204" pitchFamily="34" charset="0"/>
              </a:rPr>
              <a:t>CEimpact.com </a:t>
            </a: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Homepage – enter the code provided in the ‘Enter Code’ box and click SUBMIT.</a:t>
            </a:r>
            <a:endParaRPr kumimoji="0" lang="en-US" altLang="en-US" sz="16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endParaRPr>
          </a:p>
        </p:txBody>
      </p:sp>
      <p:sp>
        <p:nvSpPr>
          <p:cNvPr id="11" name="Rectangle 12">
            <a:extLst>
              <a:ext uri="{FF2B5EF4-FFF2-40B4-BE49-F238E27FC236}">
                <a16:creationId xmlns:a16="http://schemas.microsoft.com/office/drawing/2014/main" id="{189C463A-030B-4EFB-9437-4750FBF1172B}"/>
              </a:ext>
            </a:extLst>
          </p:cNvPr>
          <p:cNvSpPr>
            <a:spLocks noChangeArrowheads="1"/>
          </p:cNvSpPr>
          <p:nvPr/>
        </p:nvSpPr>
        <p:spPr bwMode="auto">
          <a:xfrm>
            <a:off x="7562200" y="2162670"/>
            <a:ext cx="3532882" cy="187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228600" marR="0" lvl="0" indent="0" algn="ctr" defTabSz="914400" rtl="0" eaLnBrk="1" fontAlgn="auto" latinLnBrk="0" hangingPunct="1">
              <a:lnSpc>
                <a:spcPct val="12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Complete the Exam &amp; Evaluation as prompted; click SUBMIT to send your information to CPE Monitor.  Follow instructions to access your CPE Statement of Credit on </a:t>
            </a:r>
            <a:b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b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CPE Monitor or access your Certificate of Completion in </a:t>
            </a:r>
            <a:r>
              <a:rPr kumimoji="0" lang="en-US" altLang="en-US" sz="1400" b="0" i="0" u="none" strike="noStrike" kern="1200" cap="none" spc="0" normalizeH="0" baseline="0" noProof="0" dirty="0" err="1">
                <a:ln>
                  <a:noFill/>
                </a:ln>
                <a:solidFill>
                  <a:srgbClr val="313130"/>
                </a:solidFill>
                <a:effectLst/>
                <a:uLnTx/>
                <a:uFillTx/>
                <a:latin typeface="Arial"/>
                <a:ea typeface="ＭＳ Ｐゴシック" panose="020B0600070205080204" pitchFamily="34" charset="-128"/>
                <a:cs typeface="Tahoma" panose="020B0604030504040204" pitchFamily="34" charset="0"/>
              </a:rPr>
              <a:t>MyCourse</a:t>
            </a: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s. </a:t>
            </a:r>
          </a:p>
        </p:txBody>
      </p:sp>
      <p:sp>
        <p:nvSpPr>
          <p:cNvPr id="12" name="Rectangle 11">
            <a:extLst>
              <a:ext uri="{FF2B5EF4-FFF2-40B4-BE49-F238E27FC236}">
                <a16:creationId xmlns:a16="http://schemas.microsoft.com/office/drawing/2014/main" id="{15A140E5-67BF-404B-9B01-0A772FBC3254}"/>
              </a:ext>
            </a:extLst>
          </p:cNvPr>
          <p:cNvSpPr/>
          <p:nvPr/>
        </p:nvSpPr>
        <p:spPr>
          <a:xfrm>
            <a:off x="2631408" y="1632949"/>
            <a:ext cx="533401" cy="529721"/>
          </a:xfrm>
          <a:prstGeom prst="rect">
            <a:avLst/>
          </a:prstGeom>
          <a:solidFill>
            <a:srgbClr val="00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2">
            <a:extLst>
              <a:ext uri="{FF2B5EF4-FFF2-40B4-BE49-F238E27FC236}">
                <a16:creationId xmlns:a16="http://schemas.microsoft.com/office/drawing/2014/main" id="{0A44C66A-17E9-4EDB-95EA-6E736FAA6826}"/>
              </a:ext>
            </a:extLst>
          </p:cNvPr>
          <p:cNvSpPr txBox="1">
            <a:spLocks noChangeArrowheads="1"/>
          </p:cNvSpPr>
          <p:nvPr/>
        </p:nvSpPr>
        <p:spPr bwMode="auto">
          <a:xfrm>
            <a:off x="2667166" y="1527874"/>
            <a:ext cx="53340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Raleway" panose="020B0503030101060003" pitchFamily="34" charset="0"/>
                <a:ea typeface="ＭＳ Ｐゴシック" panose="020B0600070205080204" pitchFamily="34" charset="-128"/>
                <a:cs typeface="+mn-cs"/>
              </a:rPr>
              <a:t>1</a:t>
            </a:r>
          </a:p>
        </p:txBody>
      </p:sp>
      <p:sp>
        <p:nvSpPr>
          <p:cNvPr id="14" name="Rectangle 13">
            <a:extLst>
              <a:ext uri="{FF2B5EF4-FFF2-40B4-BE49-F238E27FC236}">
                <a16:creationId xmlns:a16="http://schemas.microsoft.com/office/drawing/2014/main" id="{D108FF26-74FA-4495-AC55-8B90DB1EF48C}"/>
              </a:ext>
            </a:extLst>
          </p:cNvPr>
          <p:cNvSpPr/>
          <p:nvPr/>
        </p:nvSpPr>
        <p:spPr>
          <a:xfrm>
            <a:off x="5884728" y="1579856"/>
            <a:ext cx="533400" cy="508328"/>
          </a:xfrm>
          <a:prstGeom prst="rect">
            <a:avLst/>
          </a:prstGeom>
          <a:solidFill>
            <a:srgbClr val="00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5" name="TextBox 2">
            <a:extLst>
              <a:ext uri="{FF2B5EF4-FFF2-40B4-BE49-F238E27FC236}">
                <a16:creationId xmlns:a16="http://schemas.microsoft.com/office/drawing/2014/main" id="{81949282-5E1C-45AA-86AD-FC2FC1939BAA}"/>
              </a:ext>
            </a:extLst>
          </p:cNvPr>
          <p:cNvSpPr txBox="1">
            <a:spLocks noChangeArrowheads="1"/>
          </p:cNvSpPr>
          <p:nvPr/>
        </p:nvSpPr>
        <p:spPr bwMode="auto">
          <a:xfrm>
            <a:off x="5173139" y="1495702"/>
            <a:ext cx="58269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Raleway" panose="020B0503030101060003" pitchFamily="34" charset="0"/>
                <a:ea typeface="ＭＳ Ｐゴシック" panose="020B0600070205080204" pitchFamily="34" charset="-128"/>
                <a:cs typeface="+mn-cs"/>
              </a:rPr>
              <a:t>2</a:t>
            </a:r>
          </a:p>
        </p:txBody>
      </p:sp>
      <p:sp>
        <p:nvSpPr>
          <p:cNvPr id="16" name="Rectangle 15">
            <a:extLst>
              <a:ext uri="{FF2B5EF4-FFF2-40B4-BE49-F238E27FC236}">
                <a16:creationId xmlns:a16="http://schemas.microsoft.com/office/drawing/2014/main" id="{BF0BBA51-BBA7-4ADC-8BB7-7C431B7F64F2}"/>
              </a:ext>
            </a:extLst>
          </p:cNvPr>
          <p:cNvSpPr/>
          <p:nvPr/>
        </p:nvSpPr>
        <p:spPr>
          <a:xfrm>
            <a:off x="9273678" y="1579854"/>
            <a:ext cx="533400" cy="534851"/>
          </a:xfrm>
          <a:prstGeom prst="rect">
            <a:avLst/>
          </a:prstGeom>
          <a:solidFill>
            <a:srgbClr val="00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2">
            <a:extLst>
              <a:ext uri="{FF2B5EF4-FFF2-40B4-BE49-F238E27FC236}">
                <a16:creationId xmlns:a16="http://schemas.microsoft.com/office/drawing/2014/main" id="{107E26CC-0923-405B-B74F-DD5BFF084B64}"/>
              </a:ext>
            </a:extLst>
          </p:cNvPr>
          <p:cNvSpPr txBox="1">
            <a:spLocks noChangeArrowheads="1"/>
          </p:cNvSpPr>
          <p:nvPr/>
        </p:nvSpPr>
        <p:spPr bwMode="auto">
          <a:xfrm>
            <a:off x="9336738" y="1461621"/>
            <a:ext cx="58269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Raleway" panose="020B0503030101060003" pitchFamily="34" charset="0"/>
                <a:ea typeface="ＭＳ Ｐゴシック" panose="020B0600070205080204" pitchFamily="34" charset="-128"/>
                <a:cs typeface="+mn-cs"/>
              </a:rPr>
              <a:t>3</a:t>
            </a:r>
          </a:p>
        </p:txBody>
      </p:sp>
      <p:pic>
        <p:nvPicPr>
          <p:cNvPr id="18" name="Picture 17" descr="A screenshot of a cell phone&#10;&#10;Description automatically generated">
            <a:extLst>
              <a:ext uri="{FF2B5EF4-FFF2-40B4-BE49-F238E27FC236}">
                <a16:creationId xmlns:a16="http://schemas.microsoft.com/office/drawing/2014/main" id="{E0BAF451-F7BD-4B61-8CBB-D74FA016D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45" y="3275031"/>
            <a:ext cx="1731264" cy="706434"/>
          </a:xfrm>
          <a:prstGeom prst="rect">
            <a:avLst/>
          </a:prstGeom>
        </p:spPr>
      </p:pic>
    </p:spTree>
    <p:extLst>
      <p:ext uri="{BB962C8B-B14F-4D97-AF65-F5344CB8AC3E}">
        <p14:creationId xmlns:p14="http://schemas.microsoft.com/office/powerpoint/2010/main" val="242180156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Box 1">
            <a:extLst>
              <a:ext uri="{FF2B5EF4-FFF2-40B4-BE49-F238E27FC236}">
                <a16:creationId xmlns:a16="http://schemas.microsoft.com/office/drawing/2014/main" id="{2C42999F-BCFF-7D58-65D7-5DE3E2B45C25}"/>
              </a:ext>
            </a:extLst>
          </p:cNvPr>
          <p:cNvSpPr txBox="1">
            <a:spLocks noChangeArrowheads="1"/>
          </p:cNvSpPr>
          <p:nvPr/>
        </p:nvSpPr>
        <p:spPr bwMode="auto">
          <a:xfrm>
            <a:off x="381000" y="4648200"/>
            <a:ext cx="8991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t>Diana Isaacs, PharmD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hlinkClick r:id="rId3"/>
              </a:rPr>
              <a:t>isaacsd@ccf.org</a:t>
            </a:r>
            <a:endPar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t>Instagram/Twitter: </a:t>
            </a:r>
            <a:r>
              <a:rPr kumimoji="0" lang="en-US" altLang="en-US" sz="2400" b="0" i="0" u="none" strike="noStrike" kern="1200" cap="none" spc="0" normalizeH="0" baseline="0" noProof="0" dirty="0" err="1">
                <a:ln>
                  <a:noFill/>
                </a:ln>
                <a:solidFill>
                  <a:srgbClr val="44546A"/>
                </a:solidFill>
                <a:effectLst/>
                <a:uLnTx/>
                <a:uFillTx/>
                <a:latin typeface="Arial" panose="020B0604020202020204" pitchFamily="34" charset="0"/>
                <a:ea typeface="+mn-ea"/>
                <a:cs typeface="+mn-cs"/>
              </a:rPr>
              <a:t>dianamisaacs</a:t>
            </a:r>
            <a:endPar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t>Podcast: https://www.hcplive.com/podcasts/diabetes-dialogue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p:txBody>
      </p:sp>
      <p:pic>
        <p:nvPicPr>
          <p:cNvPr id="2" name="Picture 2">
            <a:extLst>
              <a:ext uri="{FF2B5EF4-FFF2-40B4-BE49-F238E27FC236}">
                <a16:creationId xmlns:a16="http://schemas.microsoft.com/office/drawing/2014/main" id="{C731628E-4C8A-393D-882C-2A9C9CD52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5181600"/>
            <a:ext cx="2092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171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EB75-ED74-A974-C30B-1F227DE5B07D}"/>
              </a:ext>
            </a:extLst>
          </p:cNvPr>
          <p:cNvSpPr>
            <a:spLocks noGrp="1"/>
          </p:cNvSpPr>
          <p:nvPr>
            <p:ph type="ctrTitle"/>
          </p:nvPr>
        </p:nvSpPr>
        <p:spPr/>
        <p:txBody>
          <a:bodyPr/>
          <a:lstStyle/>
          <a:p>
            <a:r>
              <a:rPr lang="en-US" dirty="0"/>
              <a:t>Extra slides</a:t>
            </a:r>
          </a:p>
        </p:txBody>
      </p:sp>
      <p:sp>
        <p:nvSpPr>
          <p:cNvPr id="3" name="Subtitle 2">
            <a:extLst>
              <a:ext uri="{FF2B5EF4-FFF2-40B4-BE49-F238E27FC236}">
                <a16:creationId xmlns:a16="http://schemas.microsoft.com/office/drawing/2014/main" id="{772E9E12-2BBD-DC74-B971-6B759A201A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003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9A5C-A059-EA93-98B1-9923DB4D2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E9AC8-EE09-8386-1A62-8B948D263988}"/>
              </a:ext>
            </a:extLst>
          </p:cNvPr>
          <p:cNvSpPr>
            <a:spLocks noGrp="1"/>
          </p:cNvSpPr>
          <p:nvPr>
            <p:ph type="title"/>
          </p:nvPr>
        </p:nvSpPr>
        <p:spPr>
          <a:xfrm>
            <a:off x="838200" y="-147623"/>
            <a:ext cx="10515600" cy="1325563"/>
          </a:xfrm>
        </p:spPr>
        <p:txBody>
          <a:bodyPr>
            <a:normAutofit/>
          </a:bodyPr>
          <a:lstStyle/>
          <a:p>
            <a:r>
              <a:rPr lang="en-US" dirty="0"/>
              <a:t>Table of Contents</a:t>
            </a:r>
            <a:endParaRPr lang="en-US"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A221C91-9802-7CE5-03EA-0C2009A52F89}"/>
              </a:ext>
            </a:extLst>
          </p:cNvPr>
          <p:cNvSpPr>
            <a:spLocks noGrp="1"/>
          </p:cNvSpPr>
          <p:nvPr>
            <p:ph idx="1"/>
          </p:nvPr>
        </p:nvSpPr>
        <p:spPr>
          <a:xfrm>
            <a:off x="92184" y="824090"/>
            <a:ext cx="11738572" cy="5883778"/>
          </a:xfrm>
        </p:spPr>
        <p:txBody>
          <a:bodyPr>
            <a:normAutofit fontScale="85000" lnSpcReduction="20000"/>
          </a:bodyPr>
          <a:lstStyle/>
          <a:p>
            <a:pPr marL="457200" indent="-457200">
              <a:buClr>
                <a:srgbClr val="C00000"/>
              </a:buClr>
              <a:buFont typeface="Wingdings" pitchFamily="2" charset="2"/>
              <a:buAutoNum type="arabicPeriod"/>
            </a:pPr>
            <a:r>
              <a:rPr lang="en-US" sz="2300" dirty="0">
                <a:latin typeface="Arial" panose="020B0604020202020204" pitchFamily="34" charset="0"/>
                <a:cs typeface="Arial" panose="020B0604020202020204" pitchFamily="34" charset="0"/>
              </a:rPr>
              <a:t>Improving Care and Promoting Health in Populations</a:t>
            </a:r>
          </a:p>
          <a:p>
            <a:pPr marL="457200" indent="-457200">
              <a:buClr>
                <a:srgbClr val="C00000"/>
              </a:buClr>
              <a:buFont typeface="Wingdings" pitchFamily="2" charset="2"/>
              <a:buAutoNum type="arabicPeriod"/>
            </a:pPr>
            <a:r>
              <a:rPr lang="en-US" sz="2300" dirty="0">
                <a:latin typeface="Arial" panose="020B0604020202020204" pitchFamily="34" charset="0"/>
                <a:cs typeface="Arial" panose="020B0604020202020204" pitchFamily="34" charset="0"/>
              </a:rPr>
              <a:t>Diagnosis and Classification of Diabetes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Prevention or Delay of Diabetes and Associated Comorbidities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Comprehensive Medical Evaluation and Assessment of Comorbidities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Facilitating Positive Health Behaviors and Well-being to Improve Health Outcomes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Glycemic Goals and Hypoglycemia</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Diabetes Technology</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Obesity and Weight Management for the Prevention and Treatment of Type 2 Diabetes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Pharmacologic Approaches to Glycemic Treatment</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Cardiovascular Disease and Risk Management</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Chronic Kidney Disease and Risk Management</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Retinopathy, Neuropathy, and Foot Care</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Older Adults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Children and Adolescents</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Management of Diabetes in Pregnancy</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Diabetes Care in the Hospital</a:t>
            </a:r>
          </a:p>
          <a:p>
            <a:pPr marL="457200" indent="-457200">
              <a:buClr>
                <a:srgbClr val="C00000"/>
              </a:buClr>
              <a:buAutoNum type="arabicPeriod"/>
            </a:pPr>
            <a:r>
              <a:rPr lang="en-US" sz="2300" dirty="0">
                <a:latin typeface="Arial" panose="020B0604020202020204" pitchFamily="34" charset="0"/>
                <a:cs typeface="Arial" panose="020B0604020202020204" pitchFamily="34" charset="0"/>
              </a:rPr>
              <a:t>Diabetes and Advocacy</a:t>
            </a:r>
          </a:p>
          <a:p>
            <a:pPr marL="342900" indent="-342900">
              <a:buClr>
                <a:srgbClr val="C00000"/>
              </a:buClr>
              <a:buFont typeface="+mj-lt"/>
              <a:buAutoNum type="arabicPeriod"/>
            </a:pPr>
            <a:endParaRPr lang="en-US" sz="1600" dirty="0">
              <a:latin typeface="Arial" panose="020B0604020202020204" pitchFamily="34" charset="0"/>
              <a:cs typeface="Arial" panose="020B0604020202020204" pitchFamily="34" charset="0"/>
            </a:endParaRPr>
          </a:p>
          <a:p>
            <a:pPr marL="457200" indent="-457200">
              <a:buClr>
                <a:srgbClr val="C00000"/>
              </a:buClr>
              <a:buAutoNum type="arabicPeriod"/>
            </a:pPr>
            <a:endParaRPr lang="en-US"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5B0F01D-6809-026E-1583-3EAF02AFA7FD}"/>
              </a:ext>
            </a:extLst>
          </p:cNvPr>
          <p:cNvPicPr>
            <a:picLocks noChangeAspect="1"/>
          </p:cNvPicPr>
          <p:nvPr/>
        </p:nvPicPr>
        <p:blipFill>
          <a:blip r:embed="rId2"/>
          <a:stretch>
            <a:fillRect/>
          </a:stretch>
        </p:blipFill>
        <p:spPr>
          <a:xfrm>
            <a:off x="6982760" y="2370666"/>
            <a:ext cx="5117056" cy="4487333"/>
          </a:xfrm>
          <a:prstGeom prst="rect">
            <a:avLst/>
          </a:prstGeom>
        </p:spPr>
      </p:pic>
    </p:spTree>
    <p:extLst>
      <p:ext uri="{BB962C8B-B14F-4D97-AF65-F5344CB8AC3E}">
        <p14:creationId xmlns:p14="http://schemas.microsoft.com/office/powerpoint/2010/main" val="507767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402F-3A02-12B9-C257-C8C5B37D359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FADCD8E-B839-6A18-E885-6CC11374902C}"/>
              </a:ext>
            </a:extLst>
          </p:cNvPr>
          <p:cNvPicPr>
            <a:picLocks noChangeAspect="1"/>
          </p:cNvPicPr>
          <p:nvPr/>
        </p:nvPicPr>
        <p:blipFill>
          <a:blip r:embed="rId2"/>
          <a:srcRect l="5468"/>
          <a:stretch/>
        </p:blipFill>
        <p:spPr>
          <a:xfrm>
            <a:off x="2238375" y="6647"/>
            <a:ext cx="7715250" cy="6189248"/>
          </a:xfrm>
          <a:prstGeom prst="rect">
            <a:avLst/>
          </a:prstGeom>
        </p:spPr>
      </p:pic>
      <p:sp>
        <p:nvSpPr>
          <p:cNvPr id="4" name="Slide Number Placeholder 3">
            <a:extLst>
              <a:ext uri="{FF2B5EF4-FFF2-40B4-BE49-F238E27FC236}">
                <a16:creationId xmlns:a16="http://schemas.microsoft.com/office/drawing/2014/main" id="{BEEA78D0-92FB-558D-9BA3-4494E9938B74}"/>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60</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FB3D5F72-49D3-672C-531C-DD77FE769893}"/>
              </a:ext>
            </a:extLst>
          </p:cNvPr>
          <p:cNvSpPr txBox="1"/>
          <p:nvPr/>
        </p:nvSpPr>
        <p:spPr>
          <a:xfrm>
            <a:off x="5136" y="6647"/>
            <a:ext cx="3839513"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10. Cardiovascular Disease and Risk Management</a:t>
            </a:r>
          </a:p>
        </p:txBody>
      </p:sp>
      <p:sp>
        <p:nvSpPr>
          <p:cNvPr id="2" name="TextBox 1">
            <a:extLst>
              <a:ext uri="{FF2B5EF4-FFF2-40B4-BE49-F238E27FC236}">
                <a16:creationId xmlns:a16="http://schemas.microsoft.com/office/drawing/2014/main" id="{15142A89-A943-0AAF-0580-A09EDE493C90}"/>
              </a:ext>
            </a:extLst>
          </p:cNvPr>
          <p:cNvSpPr txBox="1">
            <a:spLocks noChangeArrowheads="1"/>
          </p:cNvSpPr>
          <p:nvPr/>
        </p:nvSpPr>
        <p:spPr bwMode="auto">
          <a:xfrm>
            <a:off x="0" y="6243241"/>
            <a:ext cx="890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Cardiovascular Disease and Risk Management: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1):S206-S238</a:t>
            </a:r>
          </a:p>
        </p:txBody>
      </p:sp>
    </p:spTree>
    <p:extLst>
      <p:ext uri="{BB962C8B-B14F-4D97-AF65-F5344CB8AC3E}">
        <p14:creationId xmlns:p14="http://schemas.microsoft.com/office/powerpoint/2010/main" val="2459586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9703-4E6C-9952-E451-B12D623BC7F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F5138C9-D40F-511A-D5C1-38AC17638148}"/>
              </a:ext>
            </a:extLst>
          </p:cNvPr>
          <p:cNvPicPr>
            <a:picLocks noChangeAspect="1"/>
          </p:cNvPicPr>
          <p:nvPr/>
        </p:nvPicPr>
        <p:blipFill>
          <a:blip r:embed="rId3"/>
          <a:stretch>
            <a:fillRect/>
          </a:stretch>
        </p:blipFill>
        <p:spPr>
          <a:xfrm>
            <a:off x="1257300" y="252420"/>
            <a:ext cx="8875716" cy="6118444"/>
          </a:xfrm>
          <a:prstGeom prst="rect">
            <a:avLst/>
          </a:prstGeom>
        </p:spPr>
      </p:pic>
      <p:sp>
        <p:nvSpPr>
          <p:cNvPr id="4" name="Slide Number Placeholder 3">
            <a:extLst>
              <a:ext uri="{FF2B5EF4-FFF2-40B4-BE49-F238E27FC236}">
                <a16:creationId xmlns:a16="http://schemas.microsoft.com/office/drawing/2014/main" id="{E1C55463-42E8-A138-A344-2CEF740C6FF3}"/>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61</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FC88FD88-8F66-A3A1-1916-F0851BA44FE1}"/>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
        <p:nvSpPr>
          <p:cNvPr id="2" name="TextBox 1">
            <a:extLst>
              <a:ext uri="{FF2B5EF4-FFF2-40B4-BE49-F238E27FC236}">
                <a16:creationId xmlns:a16="http://schemas.microsoft.com/office/drawing/2014/main" id="{4BAD8928-EABE-D0FF-952F-CAA3FF194A14}"/>
              </a:ext>
            </a:extLst>
          </p:cNvPr>
          <p:cNvSpPr txBox="1">
            <a:spLocks noChangeArrowheads="1"/>
          </p:cNvSpPr>
          <p:nvPr/>
        </p:nvSpPr>
        <p:spPr bwMode="auto">
          <a:xfrm>
            <a:off x="0" y="6262549"/>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Comprehensive Medical Evaluation and Assessment of Comorbidities: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1):S59-S85</a:t>
            </a:r>
          </a:p>
        </p:txBody>
      </p:sp>
    </p:spTree>
    <p:extLst>
      <p:ext uri="{BB962C8B-B14F-4D97-AF65-F5344CB8AC3E}">
        <p14:creationId xmlns:p14="http://schemas.microsoft.com/office/powerpoint/2010/main" val="837811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354A9FC-0B70-6CBD-389A-F800FB6F1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B09E5-644D-D34A-D07A-ED4D85E091FE}"/>
              </a:ext>
            </a:extLst>
          </p:cNvPr>
          <p:cNvSpPr>
            <a:spLocks noGrp="1"/>
          </p:cNvSpPr>
          <p:nvPr>
            <p:ph type="title"/>
          </p:nvPr>
        </p:nvSpPr>
        <p:spPr/>
        <p:txBody>
          <a:bodyPr>
            <a:normAutofit/>
          </a:bodyPr>
          <a:lstStyle/>
          <a:p>
            <a:pPr algn="l"/>
            <a:r>
              <a:rPr lang="en-US" sz="4000" i="0" u="none" strike="noStrike" baseline="0">
                <a:latin typeface="Arial" panose="020B0604020202020204" pitchFamily="34" charset="0"/>
                <a:cs typeface="Arial" panose="020B0604020202020204" pitchFamily="34" charset="0"/>
              </a:rPr>
              <a:t>Pharmacologic Interventions to Delay Type 2 Diabetes</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4DC349-D025-A81F-0EFC-483EE9F5C14B}"/>
              </a:ext>
            </a:extLst>
          </p:cNvPr>
          <p:cNvSpPr>
            <a:spLocks noGrp="1"/>
          </p:cNvSpPr>
          <p:nvPr>
            <p:ph idx="1"/>
          </p:nvPr>
        </p:nvSpPr>
        <p:spPr>
          <a:xfrm>
            <a:off x="838200" y="1557196"/>
            <a:ext cx="10515600" cy="4725909"/>
          </a:xfrm>
        </p:spPr>
        <p:txBody>
          <a:bodyPr>
            <a:normAutofit/>
          </a:bodyPr>
          <a:lstStyle/>
          <a:p>
            <a:pPr marL="0" marR="0" indent="0">
              <a:spcBef>
                <a:spcPts val="0"/>
              </a:spcBef>
              <a:spcAft>
                <a:spcPts val="0"/>
              </a:spcAft>
              <a:buNone/>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3.7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Metformin for the prevention of type 2 diabetes should be considered in adults at high risk of type 2 diabetes, as typified by the DPP, especially those aged 25–59 years with BMI ≥35 kg/m</a:t>
            </a:r>
            <a:r>
              <a:rPr lang="en-US" sz="1800" kern="100" baseline="30000" dirty="0">
                <a:effectLst/>
                <a:latin typeface="Arial" panose="020B0604020202020204" pitchFamily="34" charset="0"/>
                <a:ea typeface="Aptos" panose="020B0004020202020204" pitchFamily="34" charset="0"/>
                <a:cs typeface="Times New Roman" panose="02020603050405020304" pitchFamily="18" charset="0"/>
              </a:rPr>
              <a:t>2</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higher fasting plasma glucose (e.g., ≥110 mg/dL [≥ 6 mmol/L]), and higher A1C (e.g.,  6.0% [≥42 mmol/mol]), and in individuals with prior gestational diabetes mellitus. </a:t>
            </a:r>
            <a:r>
              <a:rPr lang="en-US" sz="18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A</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1800" b="1" kern="100" dirty="0">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b="1" kern="100" dirty="0">
                <a:effectLst/>
                <a:highlight>
                  <a:srgbClr val="FFFF00"/>
                </a:highlight>
                <a:latin typeface="Arial" panose="020B0604020202020204" pitchFamily="34" charset="0"/>
                <a:ea typeface="Aptos" panose="020B0004020202020204" pitchFamily="34" charset="0"/>
                <a:cs typeface="Times New Roman" panose="02020603050405020304" pitchFamily="18" charset="0"/>
              </a:rPr>
              <a:t>3.8 </a:t>
            </a:r>
            <a:r>
              <a:rPr lang="en-US" sz="1800" kern="100" dirty="0">
                <a:effectLst/>
                <a:highlight>
                  <a:srgbClr val="FFFF00"/>
                </a:highlight>
                <a:latin typeface="Arial" panose="020B0604020202020204" pitchFamily="34" charset="0"/>
                <a:ea typeface="Aptos" panose="020B0004020202020204" pitchFamily="34" charset="0"/>
                <a:cs typeface="Times New Roman" panose="02020603050405020304" pitchFamily="18" charset="0"/>
              </a:rPr>
              <a:t>Long-term use of metformin may be associated with vitamin B12 deficiency; consider periodic assessment of vitamin B12 level in metformin-treated individuals, especially in those with anemia or peripheral neuropathy. </a:t>
            </a:r>
            <a:r>
              <a:rPr lang="en-US" sz="1800" b="1" kern="100" dirty="0">
                <a:solidFill>
                  <a:srgbClr val="C0000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B</a:t>
            </a:r>
            <a:endParaRPr lang="en-US" sz="1800" b="1" dirty="0">
              <a:solidFill>
                <a:srgbClr val="C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F25653-18D0-8759-B919-D345D1DCBEA0}"/>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62</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818381DB-2D3A-1A58-592F-56509FAC046B}"/>
              </a:ext>
            </a:extLst>
          </p:cNvPr>
          <p:cNvSpPr txBox="1"/>
          <p:nvPr/>
        </p:nvSpPr>
        <p:spPr>
          <a:xfrm>
            <a:off x="5136" y="6647"/>
            <a:ext cx="4925451"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3. Prevention or Delay of Diabetes and Associated Comorbidities</a:t>
            </a:r>
          </a:p>
        </p:txBody>
      </p:sp>
    </p:spTree>
    <p:extLst>
      <p:ext uri="{BB962C8B-B14F-4D97-AF65-F5344CB8AC3E}">
        <p14:creationId xmlns:p14="http://schemas.microsoft.com/office/powerpoint/2010/main" val="1246227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618189-1A37-FE87-40B5-73BEFE763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5F915-B8DF-C824-8957-DACB4856D597}"/>
              </a:ext>
            </a:extLst>
          </p:cNvPr>
          <p:cNvSpPr>
            <a:spLocks noGrp="1"/>
          </p:cNvSpPr>
          <p:nvPr>
            <p:ph type="title"/>
          </p:nvPr>
        </p:nvSpPr>
        <p:spPr>
          <a:xfrm>
            <a:off x="1110586" y="257640"/>
            <a:ext cx="9970827" cy="1325563"/>
          </a:xfrm>
        </p:spPr>
        <p:txBody>
          <a:bodyPr>
            <a:noAutofit/>
          </a:bodyPr>
          <a:lstStyle/>
          <a:p>
            <a:pPr algn="l"/>
            <a:r>
              <a:rPr lang="en-US" sz="3200">
                <a:latin typeface="Arial" panose="020B0604020202020204" pitchFamily="34" charset="0"/>
                <a:cs typeface="Arial" panose="020B0604020202020204" pitchFamily="34" charset="0"/>
              </a:rPr>
              <a:t>Metabolic-Associated Steatotic Liver Disease and Metabolic-Associated Steatohepatitis - Screening</a:t>
            </a:r>
          </a:p>
        </p:txBody>
      </p:sp>
      <p:sp>
        <p:nvSpPr>
          <p:cNvPr id="3" name="Content Placeholder 2">
            <a:extLst>
              <a:ext uri="{FF2B5EF4-FFF2-40B4-BE49-F238E27FC236}">
                <a16:creationId xmlns:a16="http://schemas.microsoft.com/office/drawing/2014/main" id="{4AAC8554-73DC-C4ED-390F-968404342E48}"/>
              </a:ext>
            </a:extLst>
          </p:cNvPr>
          <p:cNvSpPr>
            <a:spLocks noGrp="1"/>
          </p:cNvSpPr>
          <p:nvPr>
            <p:ph idx="1"/>
          </p:nvPr>
        </p:nvSpPr>
        <p:spPr>
          <a:xfrm>
            <a:off x="838200" y="1557196"/>
            <a:ext cx="10515600" cy="4725909"/>
          </a:xfrm>
        </p:spPr>
        <p:txBody>
          <a:bodyPr>
            <a:normAutofit/>
          </a:bodyPr>
          <a:lstStyle/>
          <a:p>
            <a:pPr marL="0" indent="0" algn="l">
              <a:buNone/>
            </a:pPr>
            <a:r>
              <a:rPr lang="en-US" sz="2000" b="1" i="0" u="none" strike="noStrike" baseline="0" dirty="0">
                <a:latin typeface="Arial" panose="020B0604020202020204" pitchFamily="34" charset="0"/>
                <a:cs typeface="Arial" panose="020B0604020202020204" pitchFamily="34" charset="0"/>
              </a:rPr>
              <a:t>4.22a</a:t>
            </a:r>
            <a:r>
              <a:rPr lang="en-US" sz="2000" b="0" i="0" u="none" strike="noStrike" baseline="0" dirty="0">
                <a:latin typeface="Arial" panose="020B0604020202020204" pitchFamily="34" charset="0"/>
                <a:cs typeface="Arial" panose="020B0604020202020204" pitchFamily="34" charset="0"/>
              </a:rPr>
              <a:t> Screen adults with T2D or prediabetes, particularly </a:t>
            </a:r>
            <a:r>
              <a:rPr lang="en-US" sz="2000" b="0" i="0" u="none" strike="noStrike" baseline="0" dirty="0">
                <a:solidFill>
                  <a:srgbClr val="000000"/>
                </a:solidFill>
                <a:latin typeface="Arial" panose="020B0604020202020204" pitchFamily="34" charset="0"/>
                <a:cs typeface="Arial" panose="020B0604020202020204" pitchFamily="34" charset="0"/>
              </a:rPr>
              <a:t>those with obesity or other cardiometabolic risk factors or established CVD, for their risk of having or developing cirrhosis related to metabolic dysfunction-associated steatohepatitis (MASH) using a calculated fibrosis-4 index (FIB-4) (derived from age, ALT, AST, and platelets </a:t>
            </a:r>
            <a:r>
              <a:rPr lang="pt-BR" sz="2000" b="0" i="0" u="none" strike="noStrike" baseline="0" dirty="0">
                <a:solidFill>
                  <a:srgbClr val="000000"/>
                </a:solidFill>
                <a:latin typeface="Arial" panose="020B0604020202020204" pitchFamily="34" charset="0"/>
                <a:cs typeface="Arial" panose="020B0604020202020204" pitchFamily="34" charset="0"/>
              </a:rPr>
              <a:t>[mdcalc.com/</a:t>
            </a:r>
            <a:r>
              <a:rPr lang="pt-BR" sz="2000" b="0" i="0" u="none" strike="noStrike" baseline="0" dirty="0" err="1">
                <a:solidFill>
                  <a:srgbClr val="000000"/>
                </a:solidFill>
                <a:latin typeface="Arial" panose="020B0604020202020204" pitchFamily="34" charset="0"/>
                <a:cs typeface="Arial" panose="020B0604020202020204" pitchFamily="34" charset="0"/>
              </a:rPr>
              <a:t>calc</a:t>
            </a:r>
            <a:r>
              <a:rPr lang="pt-BR" sz="2000" b="0" i="0" u="none" strike="noStrike" baseline="0" dirty="0">
                <a:solidFill>
                  <a:srgbClr val="000000"/>
                </a:solidFill>
                <a:latin typeface="Arial" panose="020B0604020202020204" pitchFamily="34" charset="0"/>
                <a:cs typeface="Arial" panose="020B0604020202020204" pitchFamily="34" charset="0"/>
              </a:rPr>
              <a:t>/2200/fibrosis4-fib-4-</a:t>
            </a:r>
            <a:r>
              <a:rPr lang="en-US" sz="2000" b="0" i="0" u="none" strike="noStrike" baseline="0" dirty="0">
                <a:solidFill>
                  <a:srgbClr val="000000"/>
                </a:solidFill>
                <a:latin typeface="Arial" panose="020B0604020202020204" pitchFamily="34" charset="0"/>
                <a:cs typeface="Arial" panose="020B0604020202020204" pitchFamily="34" charset="0"/>
              </a:rPr>
              <a:t>index-liver-fibrosis]), even if they have normal liver enzymes. </a:t>
            </a:r>
            <a:r>
              <a:rPr lang="en-US" sz="20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4.22b</a:t>
            </a:r>
            <a:r>
              <a:rPr lang="en-US" sz="2000" b="0" i="0" u="none" strike="noStrike" baseline="0" dirty="0">
                <a:solidFill>
                  <a:srgbClr val="000000"/>
                </a:solidFill>
                <a:latin typeface="Arial" panose="020B0604020202020204" pitchFamily="34" charset="0"/>
                <a:cs typeface="Arial" panose="020B0604020202020204" pitchFamily="34" charset="0"/>
              </a:rPr>
              <a:t> Adults with diabetes or prediabetes with persistently elevated plasma aminotransferase levels for &gt;6 months and low FIB-4 should be evaluated for other causes of liver disease. </a:t>
            </a:r>
            <a:r>
              <a:rPr lang="en-US" sz="20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4.23</a:t>
            </a:r>
            <a:r>
              <a:rPr lang="en-US" sz="2000" b="0" i="0" u="none" strike="noStrike" baseline="0" dirty="0">
                <a:solidFill>
                  <a:srgbClr val="000000"/>
                </a:solidFill>
                <a:latin typeface="Arial" panose="020B0604020202020204" pitchFamily="34" charset="0"/>
                <a:cs typeface="Arial" panose="020B0604020202020204" pitchFamily="34" charset="0"/>
              </a:rPr>
              <a:t> Adults with T2D or prediabetes with a FIB-4 ≥1.3 should have additional risk stratification by liver stiffness measurement with transient elastography, or, if unavailable, the enhanced liver fibrosis (ELF) test. </a:t>
            </a:r>
            <a:r>
              <a:rPr lang="en-US" sz="20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2000" b="1" u="none" strike="noStrike" baseline="0" dirty="0">
                <a:solidFill>
                  <a:srgbClr val="000000"/>
                </a:solidFill>
                <a:latin typeface="Arial" panose="020B0604020202020204" pitchFamily="34" charset="0"/>
                <a:cs typeface="Arial" panose="020B0604020202020204" pitchFamily="34" charset="0"/>
              </a:rPr>
              <a:t>4.24 </a:t>
            </a:r>
            <a:r>
              <a:rPr lang="en-US" sz="2000" b="0" u="none" strike="noStrike" baseline="0" dirty="0">
                <a:solidFill>
                  <a:srgbClr val="000000"/>
                </a:solidFill>
                <a:latin typeface="Arial" panose="020B0604020202020204" pitchFamily="34" charset="0"/>
                <a:cs typeface="Arial" panose="020B0604020202020204" pitchFamily="34" charset="0"/>
              </a:rPr>
              <a:t>Refer adults with T2D or prediabetes at higher risk for significant liver fibrosis (i.e., as indicated by FIB-4, liver stiffness measurement, or ELF) to a gastroenterologist or hepatologist for further evaluation and management. </a:t>
            </a:r>
            <a:r>
              <a:rPr lang="en-US" sz="2000" b="1" u="none" strike="noStrike" baseline="0" dirty="0">
                <a:solidFill>
                  <a:srgbClr val="C00000"/>
                </a:solidFill>
                <a:latin typeface="Arial" panose="020B0604020202020204" pitchFamily="34" charset="0"/>
                <a:cs typeface="Arial" panose="020B0604020202020204" pitchFamily="34" charset="0"/>
              </a:rPr>
              <a:t>B</a:t>
            </a:r>
            <a:endParaRPr lang="en-US" sz="5400" b="1" u="none" strike="noStrike" baseline="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79DDDA3-8506-2DFC-53EB-AF4234A45036}"/>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63</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C422A301-A8D3-7F40-3D12-6E93339673E7}"/>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Tree>
    <p:extLst>
      <p:ext uri="{BB962C8B-B14F-4D97-AF65-F5344CB8AC3E}">
        <p14:creationId xmlns:p14="http://schemas.microsoft.com/office/powerpoint/2010/main" val="1151370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092DFF-F58F-EF92-0A3D-0965EB31E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08E71-6097-2E23-89C6-0AC7F2A21590}"/>
              </a:ext>
            </a:extLst>
          </p:cNvPr>
          <p:cNvSpPr>
            <a:spLocks noGrp="1"/>
          </p:cNvSpPr>
          <p:nvPr>
            <p:ph type="title"/>
          </p:nvPr>
        </p:nvSpPr>
        <p:spPr>
          <a:xfrm>
            <a:off x="838200" y="269619"/>
            <a:ext cx="10515601" cy="1325563"/>
          </a:xfrm>
        </p:spPr>
        <p:txBody>
          <a:bodyPr>
            <a:noAutofit/>
          </a:bodyPr>
          <a:lstStyle/>
          <a:p>
            <a:pPr algn="l"/>
            <a:r>
              <a:rPr lang="en-US" sz="3200" dirty="0">
                <a:latin typeface="Arial" panose="020B0604020202020204" pitchFamily="34" charset="0"/>
                <a:cs typeface="Arial" panose="020B0604020202020204" pitchFamily="34" charset="0"/>
              </a:rPr>
              <a:t>MASLD &amp; MASH- Management</a:t>
            </a:r>
          </a:p>
        </p:txBody>
      </p:sp>
      <p:sp>
        <p:nvSpPr>
          <p:cNvPr id="3" name="Content Placeholder 2">
            <a:extLst>
              <a:ext uri="{FF2B5EF4-FFF2-40B4-BE49-F238E27FC236}">
                <a16:creationId xmlns:a16="http://schemas.microsoft.com/office/drawing/2014/main" id="{E2ED81C8-AC44-7FED-4FF4-ED720C75D30D}"/>
              </a:ext>
            </a:extLst>
          </p:cNvPr>
          <p:cNvSpPr>
            <a:spLocks noGrp="1"/>
          </p:cNvSpPr>
          <p:nvPr>
            <p:ph idx="1"/>
          </p:nvPr>
        </p:nvSpPr>
        <p:spPr>
          <a:xfrm>
            <a:off x="838200" y="1557196"/>
            <a:ext cx="10515600" cy="4662535"/>
          </a:xfrm>
        </p:spPr>
        <p:txBody>
          <a:bodyPr>
            <a:noAutofit/>
          </a:bodyPr>
          <a:lstStyle/>
          <a:p>
            <a:pPr marL="0" indent="0" algn="l">
              <a:buNone/>
            </a:pPr>
            <a:r>
              <a:rPr lang="en-US" sz="1850" b="1" i="0" u="none" strike="noStrike" baseline="0" dirty="0">
                <a:solidFill>
                  <a:srgbClr val="000000"/>
                </a:solidFill>
                <a:latin typeface="Arial" panose="020B0604020202020204" pitchFamily="34" charset="0"/>
                <a:cs typeface="Arial" panose="020B0604020202020204" pitchFamily="34" charset="0"/>
              </a:rPr>
              <a:t>4.25</a:t>
            </a:r>
            <a:r>
              <a:rPr lang="en-US" sz="1850" b="0" i="0" u="none" strike="noStrike" baseline="0" dirty="0">
                <a:solidFill>
                  <a:srgbClr val="000000"/>
                </a:solidFill>
                <a:latin typeface="Arial" panose="020B0604020202020204" pitchFamily="34" charset="0"/>
                <a:cs typeface="Arial" panose="020B0604020202020204" pitchFamily="34" charset="0"/>
              </a:rPr>
              <a:t> Adults with type 2 diabetes or prediabetes, particularly with overweight or obesity, who have metabolic dysfunction-associated </a:t>
            </a:r>
            <a:r>
              <a:rPr lang="en-US" sz="1850" b="0" i="0" u="none" strike="noStrike" baseline="0" dirty="0" err="1">
                <a:solidFill>
                  <a:srgbClr val="000000"/>
                </a:solidFill>
                <a:latin typeface="Arial" panose="020B0604020202020204" pitchFamily="34" charset="0"/>
                <a:cs typeface="Arial" panose="020B0604020202020204" pitchFamily="34" charset="0"/>
              </a:rPr>
              <a:t>steatotic</a:t>
            </a:r>
            <a:r>
              <a:rPr lang="en-US" sz="1850" b="0" i="0" u="none" strike="noStrike" baseline="0" dirty="0">
                <a:solidFill>
                  <a:srgbClr val="000000"/>
                </a:solidFill>
                <a:latin typeface="Arial" panose="020B0604020202020204" pitchFamily="34" charset="0"/>
                <a:cs typeface="Arial" panose="020B0604020202020204" pitchFamily="34" charset="0"/>
              </a:rPr>
              <a:t> liver disease (MASLD) should be recommended lifestyle changes using an interprofessional approach that promotes weight loss, ideally within a structured nutrition plan and physical activity program for cardiometabolic benefits </a:t>
            </a:r>
            <a:r>
              <a:rPr lang="en-US" sz="1850" b="1" i="0" u="none" strike="noStrike" baseline="0" dirty="0">
                <a:solidFill>
                  <a:srgbClr val="88161F"/>
                </a:solidFill>
                <a:latin typeface="Arial" panose="020B0604020202020204" pitchFamily="34" charset="0"/>
                <a:cs typeface="Arial" panose="020B0604020202020204" pitchFamily="34" charset="0"/>
              </a:rPr>
              <a:t>B</a:t>
            </a:r>
            <a:r>
              <a:rPr lang="en-US" sz="1850" b="0" i="0" u="none" strike="noStrike" baseline="0" dirty="0">
                <a:solidFill>
                  <a:srgbClr val="88161F"/>
                </a:solidFill>
                <a:latin typeface="Arial" panose="020B0604020202020204" pitchFamily="34" charset="0"/>
                <a:cs typeface="Arial" panose="020B0604020202020204" pitchFamily="34" charset="0"/>
              </a:rPr>
              <a:t> </a:t>
            </a:r>
            <a:r>
              <a:rPr lang="en-US" sz="1850" b="0" i="0" u="none" strike="noStrike" baseline="0" dirty="0">
                <a:solidFill>
                  <a:srgbClr val="000000"/>
                </a:solidFill>
                <a:latin typeface="Arial" panose="020B0604020202020204" pitchFamily="34" charset="0"/>
                <a:cs typeface="Arial" panose="020B0604020202020204" pitchFamily="34" charset="0"/>
              </a:rPr>
              <a:t>and histological improvement.</a:t>
            </a:r>
            <a:r>
              <a:rPr lang="en-US" sz="1850" b="1" i="0" u="none" strike="noStrike" baseline="0" dirty="0">
                <a:solidFill>
                  <a:srgbClr val="C00000"/>
                </a:solidFill>
                <a:latin typeface="Arial" panose="020B0604020202020204" pitchFamily="34" charset="0"/>
                <a:cs typeface="Arial" panose="020B0604020202020204" pitchFamily="34" charset="0"/>
              </a:rPr>
              <a:t> C</a:t>
            </a:r>
          </a:p>
          <a:p>
            <a:pPr marL="0" indent="0" algn="l">
              <a:buNone/>
            </a:pPr>
            <a:r>
              <a:rPr lang="en-US" sz="1850" b="1" i="0" u="none" strike="noStrike" baseline="0" dirty="0">
                <a:solidFill>
                  <a:srgbClr val="000000"/>
                </a:solidFill>
                <a:latin typeface="Arial" panose="020B0604020202020204" pitchFamily="34" charset="0"/>
                <a:cs typeface="Arial" panose="020B0604020202020204" pitchFamily="34" charset="0"/>
              </a:rPr>
              <a:t>4.26</a:t>
            </a:r>
            <a:r>
              <a:rPr lang="en-US" sz="1850" b="0" i="0" u="none" strike="noStrike" baseline="0" dirty="0">
                <a:solidFill>
                  <a:srgbClr val="000000"/>
                </a:solidFill>
                <a:latin typeface="Arial" panose="020B0604020202020204" pitchFamily="34" charset="0"/>
                <a:cs typeface="Arial" panose="020B0604020202020204" pitchFamily="34" charset="0"/>
              </a:rPr>
              <a:t> In adults with type 2 diabetes, MASLD, and overweight or obesity, consider using a glucagon-like peptide 1 (GLP-1) receptor agonist (RA) or a dual glucose-dependent insulinotropic polypeptide (GIP) and GLP-1 </a:t>
            </a:r>
            <a:r>
              <a:rPr lang="en-US" sz="1850" dirty="0">
                <a:solidFill>
                  <a:srgbClr val="000000"/>
                </a:solidFill>
                <a:latin typeface="Arial" panose="020B0604020202020204" pitchFamily="34" charset="0"/>
                <a:cs typeface="Arial" panose="020B0604020202020204" pitchFamily="34" charset="0"/>
              </a:rPr>
              <a:t>RA </a:t>
            </a:r>
            <a:r>
              <a:rPr lang="en-US" sz="1850" b="0" i="0" u="none" strike="noStrike" baseline="0" dirty="0">
                <a:solidFill>
                  <a:srgbClr val="000000"/>
                </a:solidFill>
                <a:latin typeface="Arial" panose="020B0604020202020204" pitchFamily="34" charset="0"/>
                <a:cs typeface="Arial" panose="020B0604020202020204" pitchFamily="34" charset="0"/>
              </a:rPr>
              <a:t>for the treatment of obesity with potential benefits in Metabolic-Associated Steatohepatitis (MASH) as an adjunctive therapy to lifestyle interventions for weight loss. </a:t>
            </a:r>
            <a:r>
              <a:rPr lang="en-US" sz="185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1850" b="1" i="0" u="none" strike="noStrike" baseline="0" dirty="0">
                <a:solidFill>
                  <a:srgbClr val="000000"/>
                </a:solidFill>
                <a:latin typeface="Arial" panose="020B0604020202020204" pitchFamily="34" charset="0"/>
                <a:cs typeface="Arial" panose="020B0604020202020204" pitchFamily="34" charset="0"/>
              </a:rPr>
              <a:t>4.27a</a:t>
            </a:r>
            <a:r>
              <a:rPr lang="en-US" sz="1850" b="0" i="0" u="none" strike="noStrike" baseline="0" dirty="0">
                <a:solidFill>
                  <a:srgbClr val="000000"/>
                </a:solidFill>
                <a:latin typeface="Arial" panose="020B0604020202020204" pitchFamily="34" charset="0"/>
                <a:cs typeface="Arial" panose="020B0604020202020204" pitchFamily="34" charset="0"/>
              </a:rPr>
              <a:t> In adults with type 2 diabetes and biopsy-proven MASH or those at high risk for liver fibrosis (based on noninvasive tests), pioglitazone, a GLP-1 RA, or a dual GIP and GLP-1 RA is preferred for glycemic management because of potential beneficial effects on MASH. </a:t>
            </a:r>
            <a:r>
              <a:rPr lang="en-US" sz="185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1850" b="1" i="0" u="none" strike="noStrike" baseline="0" dirty="0">
                <a:solidFill>
                  <a:srgbClr val="000000"/>
                </a:solidFill>
                <a:latin typeface="Arial" panose="020B0604020202020204" pitchFamily="34" charset="0"/>
                <a:cs typeface="Arial" panose="020B0604020202020204" pitchFamily="34" charset="0"/>
              </a:rPr>
              <a:t>4.27b</a:t>
            </a:r>
            <a:r>
              <a:rPr lang="en-US" sz="1850" b="0" i="0" u="none" strike="noStrike" baseline="0" dirty="0">
                <a:solidFill>
                  <a:srgbClr val="000000"/>
                </a:solidFill>
                <a:latin typeface="Arial" panose="020B0604020202020204" pitchFamily="34" charset="0"/>
                <a:cs typeface="Arial" panose="020B0604020202020204" pitchFamily="34" charset="0"/>
              </a:rPr>
              <a:t> Combination therapy with pioglitazone plus GLP-1 RA can be considered for the treatment of hyperglycemia in adults with type 2 diabetes with biopsy-proven MASH or those at high risk of liver fibrosis (identified with noninvasive tests) because of potential beneficial effects on MASH. </a:t>
            </a:r>
            <a:r>
              <a:rPr lang="en-US" sz="1850" b="1" i="0" u="none" strike="noStrike" baseline="0" dirty="0">
                <a:solidFill>
                  <a:srgbClr val="C00000"/>
                </a:solidFill>
                <a:latin typeface="Arial" panose="020B0604020202020204" pitchFamily="34" charset="0"/>
                <a:cs typeface="Arial" panose="020B0604020202020204" pitchFamily="34" charset="0"/>
              </a:rPr>
              <a:t>B</a:t>
            </a:r>
          </a:p>
        </p:txBody>
      </p:sp>
      <p:sp>
        <p:nvSpPr>
          <p:cNvPr id="4" name="Slide Number Placeholder 3">
            <a:extLst>
              <a:ext uri="{FF2B5EF4-FFF2-40B4-BE49-F238E27FC236}">
                <a16:creationId xmlns:a16="http://schemas.microsoft.com/office/drawing/2014/main" id="{B2AE6ABE-8E34-FA98-A334-48C6E29878CD}"/>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64</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0F44FE74-8425-2FD5-4FEE-7F71A0CBE67F}"/>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Tree>
    <p:extLst>
      <p:ext uri="{BB962C8B-B14F-4D97-AF65-F5344CB8AC3E}">
        <p14:creationId xmlns:p14="http://schemas.microsoft.com/office/powerpoint/2010/main" val="1969712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EB6C88-7332-64A1-F284-15C328689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59D35-D680-1838-E2DE-EC693CF7FF8D}"/>
              </a:ext>
            </a:extLst>
          </p:cNvPr>
          <p:cNvSpPr>
            <a:spLocks noGrp="1"/>
          </p:cNvSpPr>
          <p:nvPr>
            <p:ph type="title"/>
          </p:nvPr>
        </p:nvSpPr>
        <p:spPr>
          <a:xfrm>
            <a:off x="428978" y="228600"/>
            <a:ext cx="11763022" cy="1325563"/>
          </a:xfrm>
        </p:spPr>
        <p:txBody>
          <a:bodyPr>
            <a:noAutofit/>
          </a:bodyPr>
          <a:lstStyle/>
          <a:p>
            <a:pPr algn="l"/>
            <a:r>
              <a:rPr lang="en-US" sz="3200" dirty="0">
                <a:latin typeface="Arial" panose="020B0604020202020204" pitchFamily="34" charset="0"/>
                <a:cs typeface="Arial" panose="020B0604020202020204" pitchFamily="34" charset="0"/>
              </a:rPr>
              <a:t>MASLD &amp; MASH- Management(continued)</a:t>
            </a:r>
          </a:p>
        </p:txBody>
      </p:sp>
      <p:sp>
        <p:nvSpPr>
          <p:cNvPr id="3" name="Content Placeholder 2">
            <a:extLst>
              <a:ext uri="{FF2B5EF4-FFF2-40B4-BE49-F238E27FC236}">
                <a16:creationId xmlns:a16="http://schemas.microsoft.com/office/drawing/2014/main" id="{037E1F59-BD6C-1D5B-F6E7-C9AB28534D8D}"/>
              </a:ext>
            </a:extLst>
          </p:cNvPr>
          <p:cNvSpPr>
            <a:spLocks noGrp="1"/>
          </p:cNvSpPr>
          <p:nvPr>
            <p:ph idx="1"/>
          </p:nvPr>
        </p:nvSpPr>
        <p:spPr>
          <a:xfrm>
            <a:off x="838200" y="1747315"/>
            <a:ext cx="10515600" cy="4662535"/>
          </a:xfrm>
        </p:spPr>
        <p:txBody>
          <a:bodyPr>
            <a:noAutofit/>
          </a:bodyPr>
          <a:lstStyle/>
          <a:p>
            <a:pPr marL="0" indent="0" algn="l">
              <a:buNone/>
            </a:pPr>
            <a:r>
              <a:rPr lang="en-US" sz="2000" b="1" i="0" u="none" strike="noStrike" baseline="0">
                <a:latin typeface="Arial" panose="020B0604020202020204" pitchFamily="34" charset="0"/>
                <a:cs typeface="Arial" panose="020B0604020202020204" pitchFamily="34" charset="0"/>
              </a:rPr>
              <a:t>4.28</a:t>
            </a:r>
            <a:r>
              <a:rPr lang="en-US" sz="2000" b="0" i="0" u="none" strike="noStrike" baseline="0">
                <a:latin typeface="Arial" panose="020B0604020202020204" pitchFamily="34" charset="0"/>
                <a:cs typeface="Arial" panose="020B0604020202020204" pitchFamily="34" charset="0"/>
              </a:rPr>
              <a:t> For consideration of treatment with a thyroid hormone receptor-</a:t>
            </a:r>
            <a:r>
              <a:rPr lang="el-GR" sz="2000" b="0" i="0" u="none" strike="noStrike" baseline="0">
                <a:latin typeface="Arial" panose="020B0604020202020204" pitchFamily="34" charset="0"/>
                <a:cs typeface="Arial" panose="020B0604020202020204" pitchFamily="34" charset="0"/>
              </a:rPr>
              <a:t>β</a:t>
            </a:r>
            <a:r>
              <a:rPr lang="en-US" sz="2000" b="0" i="0" u="none" strike="noStrike" baseline="0">
                <a:latin typeface="Arial" panose="020B0604020202020204" pitchFamily="34" charset="0"/>
                <a:cs typeface="Arial" panose="020B0604020202020204" pitchFamily="34" charset="0"/>
              </a:rPr>
              <a:t> </a:t>
            </a:r>
            <a:r>
              <a:rPr lang="en-US" sz="2000" b="0" i="0" u="none" strike="noStrike" baseline="0">
                <a:solidFill>
                  <a:srgbClr val="000000"/>
                </a:solidFill>
                <a:latin typeface="Arial" panose="020B0604020202020204" pitchFamily="34" charset="0"/>
                <a:cs typeface="Arial" panose="020B0604020202020204" pitchFamily="34" charset="0"/>
              </a:rPr>
              <a:t>agonist in adults with type 2 diabetes or prediabetes with MASLD with moderate (F2) or advanced (F3) liver fibrosis on liver histology, or by a validated imaging-based or blood-based test, refer to a gastroenterologist or hepatologist with expertise in MASLD management. </a:t>
            </a:r>
            <a:r>
              <a:rPr lang="en-US" sz="2000" b="1" i="0" u="none" strike="noStrike" baseline="0">
                <a:solidFill>
                  <a:srgbClr val="C00000"/>
                </a:solidFill>
                <a:latin typeface="Arial" panose="020B0604020202020204" pitchFamily="34" charset="0"/>
                <a:cs typeface="Arial" panose="020B0604020202020204" pitchFamily="34" charset="0"/>
              </a:rPr>
              <a:t>A</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4.29</a:t>
            </a:r>
            <a:r>
              <a:rPr lang="en-US" sz="2000" b="0" i="0" u="none" strike="noStrike" baseline="0">
                <a:solidFill>
                  <a:srgbClr val="000000"/>
                </a:solidFill>
                <a:latin typeface="Arial" panose="020B0604020202020204" pitchFamily="34" charset="0"/>
                <a:cs typeface="Arial" panose="020B0604020202020204" pitchFamily="34" charset="0"/>
              </a:rPr>
              <a:t> Treatment initiation and monitoring should be individualized and within the context of an interprofessional team that includes a gastroenterologist or hepatologist, consideration of individual preferences, and a careful shared-decision cost-benefit discussion.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4.30a</a:t>
            </a:r>
            <a:r>
              <a:rPr lang="en-US" sz="2000" b="0" i="0" u="none" strike="noStrike" baseline="0">
                <a:solidFill>
                  <a:srgbClr val="000000"/>
                </a:solidFill>
                <a:latin typeface="Arial" panose="020B0604020202020204" pitchFamily="34" charset="0"/>
                <a:cs typeface="Arial" panose="020B0604020202020204" pitchFamily="34" charset="0"/>
              </a:rPr>
              <a:t> In adults with type 2 diabetes and MASLD, use of glucose-lowering therapies other than pioglitazone or GLP-1 </a:t>
            </a:r>
            <a:r>
              <a:rPr lang="en-US" sz="2000">
                <a:solidFill>
                  <a:srgbClr val="000000"/>
                </a:solidFill>
                <a:latin typeface="Arial" panose="020B0604020202020204" pitchFamily="34" charset="0"/>
                <a:cs typeface="Arial" panose="020B0604020202020204" pitchFamily="34" charset="0"/>
              </a:rPr>
              <a:t>RA</a:t>
            </a:r>
            <a:r>
              <a:rPr lang="en-US" sz="2000" b="0" i="0" u="none" strike="noStrike" baseline="0">
                <a:solidFill>
                  <a:srgbClr val="000000"/>
                </a:solidFill>
                <a:latin typeface="Arial" panose="020B0604020202020204" pitchFamily="34" charset="0"/>
                <a:cs typeface="Arial" panose="020B0604020202020204" pitchFamily="34" charset="0"/>
              </a:rPr>
              <a:t>s may be continued as clinically indicated, but these therapies lack evidence of benefit in MASH.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4.30b</a:t>
            </a:r>
            <a:r>
              <a:rPr lang="en-US" sz="2000" b="0" i="0" u="none" strike="noStrike" baseline="0">
                <a:solidFill>
                  <a:srgbClr val="000000"/>
                </a:solidFill>
                <a:latin typeface="Arial" panose="020B0604020202020204" pitchFamily="34" charset="0"/>
                <a:cs typeface="Arial" panose="020B0604020202020204" pitchFamily="34" charset="0"/>
              </a:rPr>
              <a:t> Insulin therapy is the preferred agent for the treatment of hyperglycemia in adults with type 2 diabetes with decompensated cirrhosis. </a:t>
            </a:r>
            <a:r>
              <a:rPr lang="en-US" sz="2000" b="1" i="0" u="none" strike="noStrike" baseline="0">
                <a:solidFill>
                  <a:srgbClr val="C00000"/>
                </a:solidFill>
                <a:latin typeface="Arial" panose="020B0604020202020204" pitchFamily="34" charset="0"/>
                <a:cs typeface="Arial" panose="020B0604020202020204" pitchFamily="34" charset="0"/>
              </a:rPr>
              <a:t>C</a:t>
            </a:r>
          </a:p>
        </p:txBody>
      </p:sp>
      <p:sp>
        <p:nvSpPr>
          <p:cNvPr id="4" name="Slide Number Placeholder 3">
            <a:extLst>
              <a:ext uri="{FF2B5EF4-FFF2-40B4-BE49-F238E27FC236}">
                <a16:creationId xmlns:a16="http://schemas.microsoft.com/office/drawing/2014/main" id="{555AFE1F-DF9F-54F8-2468-21FE119C40A2}"/>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65</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872DAD50-7811-1F8B-929F-FEBB515E1177}"/>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Tree>
    <p:extLst>
      <p:ext uri="{BB962C8B-B14F-4D97-AF65-F5344CB8AC3E}">
        <p14:creationId xmlns:p14="http://schemas.microsoft.com/office/powerpoint/2010/main" val="520093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8184255-D8A6-6371-1624-5ED5A195E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55C38-A1CE-7D74-25AD-85813D870D5E}"/>
              </a:ext>
            </a:extLst>
          </p:cNvPr>
          <p:cNvSpPr>
            <a:spLocks noGrp="1"/>
          </p:cNvSpPr>
          <p:nvPr>
            <p:ph type="title"/>
          </p:nvPr>
        </p:nvSpPr>
        <p:spPr/>
        <p:txBody>
          <a:bodyPr>
            <a:noAutofit/>
          </a:bodyPr>
          <a:lstStyle/>
          <a:p>
            <a:pPr algn="l"/>
            <a:r>
              <a:rPr lang="en-US" sz="3200">
                <a:latin typeface="Arial" panose="020B0604020202020204" pitchFamily="34" charset="0"/>
                <a:cs typeface="Arial" panose="020B0604020202020204" pitchFamily="34" charset="0"/>
              </a:rPr>
              <a:t>Metabolic-Associated Steatotic Liver Disease and Metabolic-Associated Steatohepatitis – Management (continued)</a:t>
            </a:r>
          </a:p>
        </p:txBody>
      </p:sp>
      <p:sp>
        <p:nvSpPr>
          <p:cNvPr id="3" name="Content Placeholder 2">
            <a:extLst>
              <a:ext uri="{FF2B5EF4-FFF2-40B4-BE49-F238E27FC236}">
                <a16:creationId xmlns:a16="http://schemas.microsoft.com/office/drawing/2014/main" id="{FF4AFD00-D1FB-9CB4-5342-A44EB6097925}"/>
              </a:ext>
            </a:extLst>
          </p:cNvPr>
          <p:cNvSpPr>
            <a:spLocks noGrp="1"/>
          </p:cNvSpPr>
          <p:nvPr>
            <p:ph idx="1"/>
          </p:nvPr>
        </p:nvSpPr>
        <p:spPr>
          <a:xfrm>
            <a:off x="838200" y="1747315"/>
            <a:ext cx="10515600" cy="4662535"/>
          </a:xfrm>
        </p:spPr>
        <p:txBody>
          <a:bodyPr>
            <a:noAutofit/>
          </a:bodyPr>
          <a:lstStyle/>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4.31a</a:t>
            </a:r>
            <a:r>
              <a:rPr lang="en-US" sz="2000" b="0" i="0" u="none" strike="noStrike" baseline="0">
                <a:solidFill>
                  <a:srgbClr val="000000"/>
                </a:solidFill>
                <a:latin typeface="Arial" panose="020B0604020202020204" pitchFamily="34" charset="0"/>
                <a:cs typeface="Arial" panose="020B0604020202020204" pitchFamily="34" charset="0"/>
              </a:rPr>
              <a:t> Adults with type 2 diabetes and MASLD are at increased cardiovascular risk; therefore, comprehensive management of cardiovascular risk factors is recommended.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4.31b</a:t>
            </a:r>
            <a:r>
              <a:rPr lang="en-US" sz="2000" b="0" i="0" u="none" strike="noStrike" baseline="0">
                <a:solidFill>
                  <a:srgbClr val="000000"/>
                </a:solidFill>
                <a:latin typeface="Arial" panose="020B0604020202020204" pitchFamily="34" charset="0"/>
                <a:cs typeface="Arial" panose="020B0604020202020204" pitchFamily="34" charset="0"/>
              </a:rPr>
              <a:t> Statin therapy is safe in adults with type 2 diabetes and compensated cirrhosis from MASLD and should be initiated or continued for cardiovascular risk reduction as clinically indicated. </a:t>
            </a:r>
            <a:r>
              <a:rPr lang="en-US" sz="2000" b="1" i="0" u="none" strike="noStrike" baseline="0">
                <a:solidFill>
                  <a:srgbClr val="C00000"/>
                </a:solidFill>
                <a:latin typeface="Arial" panose="020B0604020202020204" pitchFamily="34" charset="0"/>
                <a:cs typeface="Arial" panose="020B0604020202020204" pitchFamily="34" charset="0"/>
              </a:rPr>
              <a:t>B</a:t>
            </a:r>
            <a:r>
              <a:rPr lang="en-US" sz="2000" b="0" i="0" u="none" strike="noStrike" baseline="0">
                <a:solidFill>
                  <a:srgbClr val="88161F"/>
                </a:solidFill>
                <a:latin typeface="Arial" panose="020B0604020202020204" pitchFamily="34" charset="0"/>
                <a:cs typeface="Arial" panose="020B0604020202020204" pitchFamily="34" charset="0"/>
              </a:rPr>
              <a:t> </a:t>
            </a:r>
            <a:r>
              <a:rPr lang="en-US" sz="2000" b="0" i="0" u="none" strike="noStrike" baseline="0">
                <a:solidFill>
                  <a:srgbClr val="000000"/>
                </a:solidFill>
                <a:latin typeface="Arial" panose="020B0604020202020204" pitchFamily="34" charset="0"/>
                <a:cs typeface="Arial" panose="020B0604020202020204" pitchFamily="34" charset="0"/>
              </a:rPr>
              <a:t>In people with decompensated cirrhosis, statin therapy should be used with caution, and close monitoring is needed, given limited safety and efficacy data.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4.32a</a:t>
            </a:r>
            <a:r>
              <a:rPr lang="en-US" sz="2000" b="0" i="0" u="none" strike="noStrike" baseline="0">
                <a:solidFill>
                  <a:srgbClr val="000000"/>
                </a:solidFill>
                <a:latin typeface="Arial" panose="020B0604020202020204" pitchFamily="34" charset="0"/>
                <a:cs typeface="Arial" panose="020B0604020202020204" pitchFamily="34" charset="0"/>
              </a:rPr>
              <a:t> Consider metabolic surgery in appropriate candidates as an option to treat MASH in adults with type 2 diabetes </a:t>
            </a:r>
            <a:r>
              <a:rPr lang="en-US" sz="2000" b="1" i="0" u="none" strike="noStrike" baseline="0">
                <a:solidFill>
                  <a:srgbClr val="C00000"/>
                </a:solidFill>
                <a:latin typeface="Arial" panose="020B0604020202020204" pitchFamily="34" charset="0"/>
                <a:cs typeface="Arial" panose="020B0604020202020204" pitchFamily="34" charset="0"/>
              </a:rPr>
              <a:t>B</a:t>
            </a:r>
            <a:r>
              <a:rPr lang="en-US" sz="2000" b="0" i="0" u="none" strike="noStrike" baseline="0">
                <a:solidFill>
                  <a:srgbClr val="88161F"/>
                </a:solidFill>
                <a:latin typeface="Arial" panose="020B0604020202020204" pitchFamily="34" charset="0"/>
                <a:cs typeface="Arial" panose="020B0604020202020204" pitchFamily="34" charset="0"/>
              </a:rPr>
              <a:t> </a:t>
            </a:r>
            <a:r>
              <a:rPr lang="en-US" sz="2000" b="0" i="0" u="none" strike="noStrike" baseline="0">
                <a:solidFill>
                  <a:srgbClr val="000000"/>
                </a:solidFill>
                <a:latin typeface="Arial" panose="020B0604020202020204" pitchFamily="34" charset="0"/>
                <a:cs typeface="Arial" panose="020B0604020202020204" pitchFamily="34" charset="0"/>
              </a:rPr>
              <a:t>and to improve cardiovascular outcomes.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4.32b</a:t>
            </a:r>
            <a:r>
              <a:rPr lang="en-US" sz="2000" b="0" i="0" u="none" strike="noStrike" baseline="0">
                <a:solidFill>
                  <a:srgbClr val="000000"/>
                </a:solidFill>
                <a:latin typeface="Arial" panose="020B0604020202020204" pitchFamily="34" charset="0"/>
                <a:cs typeface="Arial" panose="020B0604020202020204" pitchFamily="34" charset="0"/>
              </a:rPr>
              <a:t> Metabolic surgery should be used with caution in adults with type 2 diabetes with compensated cirrhosis from MASLD </a:t>
            </a:r>
            <a:r>
              <a:rPr lang="en-US" sz="2000" b="1" i="0" u="none" strike="noStrike" baseline="0">
                <a:solidFill>
                  <a:srgbClr val="C00000"/>
                </a:solidFill>
                <a:latin typeface="Arial" panose="020B0604020202020204" pitchFamily="34" charset="0"/>
                <a:cs typeface="Arial" panose="020B0604020202020204" pitchFamily="34" charset="0"/>
              </a:rPr>
              <a:t>B</a:t>
            </a:r>
            <a:r>
              <a:rPr lang="en-US" sz="2000" b="0" i="0" u="none" strike="noStrike" baseline="0">
                <a:solidFill>
                  <a:srgbClr val="88161F"/>
                </a:solidFill>
                <a:latin typeface="Arial" panose="020B0604020202020204" pitchFamily="34" charset="0"/>
                <a:cs typeface="Arial" panose="020B0604020202020204" pitchFamily="34" charset="0"/>
              </a:rPr>
              <a:t> </a:t>
            </a:r>
            <a:r>
              <a:rPr lang="en-US" sz="2000" b="0" i="0" u="none" strike="noStrike" baseline="0">
                <a:solidFill>
                  <a:srgbClr val="000000"/>
                </a:solidFill>
                <a:latin typeface="Arial" panose="020B0604020202020204" pitchFamily="34" charset="0"/>
                <a:cs typeface="Arial" panose="020B0604020202020204" pitchFamily="34" charset="0"/>
              </a:rPr>
              <a:t>and is not recommended in decompensated cirrhosis. </a:t>
            </a:r>
            <a:r>
              <a:rPr lang="en-US" sz="2000" b="1" i="0" u="none" strike="noStrike" baseline="0">
                <a:solidFill>
                  <a:srgbClr val="C00000"/>
                </a:solidFill>
                <a:latin typeface="Arial" panose="020B0604020202020204" pitchFamily="34" charset="0"/>
                <a:cs typeface="Arial" panose="020B0604020202020204" pitchFamily="34" charset="0"/>
              </a:rPr>
              <a:t>B</a:t>
            </a:r>
            <a:endParaRPr lang="en-US" sz="2400" b="1" i="0" u="none" strike="noStrike" baseline="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0F8BCDD-9BA5-9996-D010-DE069BC21627}"/>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66</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985DE57-D1CB-6762-E272-E539BF310830}"/>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Tree>
    <p:extLst>
      <p:ext uri="{BB962C8B-B14F-4D97-AF65-F5344CB8AC3E}">
        <p14:creationId xmlns:p14="http://schemas.microsoft.com/office/powerpoint/2010/main" val="2166037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461B0B-970E-831C-E941-BA0804A65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3DD64-FC02-151E-82F8-C278429598E9}"/>
              </a:ext>
            </a:extLst>
          </p:cNvPr>
          <p:cNvSpPr>
            <a:spLocks noGrp="1"/>
          </p:cNvSpPr>
          <p:nvPr>
            <p:ph type="title"/>
          </p:nvPr>
        </p:nvSpPr>
        <p:spPr>
          <a:xfrm>
            <a:off x="248356" y="228600"/>
            <a:ext cx="11943644" cy="1325563"/>
          </a:xfrm>
        </p:spPr>
        <p:txBody>
          <a:bodyPr>
            <a:normAutofit/>
          </a:bodyPr>
          <a:lstStyle/>
          <a:p>
            <a:pPr algn="l"/>
            <a:r>
              <a:rPr lang="en-US" sz="4000" dirty="0">
                <a:latin typeface="Arial" panose="020B0604020202020204" pitchFamily="34" charset="0"/>
                <a:cs typeface="Arial" panose="020B0604020202020204" pitchFamily="34" charset="0"/>
              </a:rPr>
              <a:t>Hypoglycemia Assessment, Prevention, and Treatment</a:t>
            </a:r>
          </a:p>
        </p:txBody>
      </p:sp>
      <p:sp>
        <p:nvSpPr>
          <p:cNvPr id="3" name="Content Placeholder 2">
            <a:extLst>
              <a:ext uri="{FF2B5EF4-FFF2-40B4-BE49-F238E27FC236}">
                <a16:creationId xmlns:a16="http://schemas.microsoft.com/office/drawing/2014/main" id="{596D1D7B-D9F6-06FA-B28D-D2464E3125FE}"/>
              </a:ext>
            </a:extLst>
          </p:cNvPr>
          <p:cNvSpPr>
            <a:spLocks noGrp="1"/>
          </p:cNvSpPr>
          <p:nvPr>
            <p:ph idx="1"/>
          </p:nvPr>
        </p:nvSpPr>
        <p:spPr>
          <a:xfrm>
            <a:off x="838200" y="1602461"/>
            <a:ext cx="10515600" cy="4725909"/>
          </a:xfrm>
        </p:spPr>
        <p:txBody>
          <a:bodyPr>
            <a:normAutofit/>
          </a:bodyPr>
          <a:lstStyle/>
          <a:p>
            <a:pPr marL="0" indent="0" algn="l">
              <a:buNone/>
            </a:pPr>
            <a:r>
              <a:rPr lang="en-US" sz="1900" b="1" i="0" u="none" strike="noStrike" baseline="0" dirty="0">
                <a:solidFill>
                  <a:srgbClr val="000000"/>
                </a:solidFill>
                <a:latin typeface="Arial" panose="020B0604020202020204" pitchFamily="34" charset="0"/>
                <a:cs typeface="Arial" panose="020B0604020202020204" pitchFamily="34" charset="0"/>
              </a:rPr>
              <a:t>6.14</a:t>
            </a:r>
            <a:r>
              <a:rPr lang="en-US" sz="1900" b="0" i="0" u="none" strike="noStrike" baseline="0" dirty="0">
                <a:solidFill>
                  <a:srgbClr val="000000"/>
                </a:solidFill>
                <a:latin typeface="Arial" panose="020B0604020202020204" pitchFamily="34" charset="0"/>
                <a:cs typeface="Arial" panose="020B0604020202020204" pitchFamily="34" charset="0"/>
              </a:rPr>
              <a:t> Use of CGM is beneficial and recommended for individuals at high risk for hypoglycemia. </a:t>
            </a:r>
            <a:r>
              <a:rPr lang="en-US" sz="1900" b="1" i="0" u="none" strike="noStrike" baseline="0" dirty="0">
                <a:solidFill>
                  <a:srgbClr val="C00000"/>
                </a:solidFill>
                <a:latin typeface="Arial" panose="020B0604020202020204" pitchFamily="34" charset="0"/>
                <a:cs typeface="Arial" panose="020B0604020202020204" pitchFamily="34" charset="0"/>
              </a:rPr>
              <a:t>A</a:t>
            </a:r>
          </a:p>
          <a:p>
            <a:pPr marL="0" indent="0">
              <a:buNone/>
            </a:pPr>
            <a:r>
              <a:rPr lang="en-US" sz="1800" b="1" i="0" u="none" strike="noStrike" baseline="0" dirty="0">
                <a:solidFill>
                  <a:srgbClr val="000000"/>
                </a:solidFill>
                <a:latin typeface="Arial" panose="020B0604020202020204" pitchFamily="34" charset="0"/>
                <a:cs typeface="Arial" panose="020B0604020202020204" pitchFamily="34" charset="0"/>
              </a:rPr>
              <a:t>6.16</a:t>
            </a:r>
            <a:r>
              <a:rPr lang="en-US" sz="1800" b="0" i="0" u="none" strike="noStrike" baseline="0" dirty="0">
                <a:solidFill>
                  <a:srgbClr val="000000"/>
                </a:solidFill>
                <a:latin typeface="Arial" panose="020B0604020202020204" pitchFamily="34" charset="0"/>
                <a:cs typeface="Arial" panose="020B0604020202020204" pitchFamily="34" charset="0"/>
              </a:rPr>
              <a:t> Glucagon should be prescribed for all individuals taking insulin or at high risk for hypoglycemia. </a:t>
            </a:r>
            <a:r>
              <a:rPr lang="en-US" sz="1800" b="1" i="0" u="none" strike="noStrike" baseline="0" dirty="0">
                <a:solidFill>
                  <a:srgbClr val="C00000"/>
                </a:solidFill>
                <a:latin typeface="Arial" panose="020B0604020202020204" pitchFamily="34" charset="0"/>
                <a:cs typeface="Arial" panose="020B0604020202020204" pitchFamily="34" charset="0"/>
              </a:rPr>
              <a:t>A</a:t>
            </a:r>
            <a:r>
              <a:rPr lang="en-US" sz="1800" b="0" i="0" u="none" strike="noStrike" baseline="0" dirty="0">
                <a:solidFill>
                  <a:srgbClr val="88161F"/>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Family, caregivers, school personnel, and others providing support to these individuals should know its location and be educated on how to administer it. Glucagon preparations that do not have to be reconstituted are preferred.</a:t>
            </a:r>
            <a:r>
              <a:rPr lang="en-US" sz="1800" b="1" i="0" u="none" strike="noStrike" baseline="0" dirty="0">
                <a:solidFill>
                  <a:srgbClr val="000000"/>
                </a:solidFill>
                <a:latin typeface="Arial" panose="020B0604020202020204" pitchFamily="34" charset="0"/>
                <a:cs typeface="Arial" panose="020B0604020202020204" pitchFamily="34" charset="0"/>
              </a:rPr>
              <a:t> </a:t>
            </a:r>
            <a:r>
              <a:rPr lang="en-US" sz="18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endParaRPr lang="en-US" sz="1900" b="1" i="0" u="none" strike="noStrike" baseline="0" dirty="0">
              <a:solidFill>
                <a:srgbClr val="C00000"/>
              </a:solidFill>
              <a:latin typeface="Arial" panose="020B0604020202020204" pitchFamily="34" charset="0"/>
              <a:cs typeface="Arial" panose="020B0604020202020204" pitchFamily="34" charset="0"/>
            </a:endParaRPr>
          </a:p>
          <a:p>
            <a:pPr marL="0" indent="0" algn="l">
              <a:buNone/>
            </a:pPr>
            <a:endParaRPr lang="en-US" sz="19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9F22DE4-1DE8-BA15-E690-4564ABD252B0}"/>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67</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4D3BEBF8-8909-36EE-7DC9-0FCF123DA82A}"/>
              </a:ext>
            </a:extLst>
          </p:cNvPr>
          <p:cNvSpPr txBox="1"/>
          <p:nvPr/>
        </p:nvSpPr>
        <p:spPr>
          <a:xfrm>
            <a:off x="5136" y="6647"/>
            <a:ext cx="2912977"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6. Glycemic Goals and Hypoglycemia</a:t>
            </a:r>
          </a:p>
        </p:txBody>
      </p:sp>
      <p:pic>
        <p:nvPicPr>
          <p:cNvPr id="6" name="Picture 5">
            <a:extLst>
              <a:ext uri="{FF2B5EF4-FFF2-40B4-BE49-F238E27FC236}">
                <a16:creationId xmlns:a16="http://schemas.microsoft.com/office/drawing/2014/main" id="{A3B5BB9C-A494-345D-4BEE-77B64D6945B9}"/>
              </a:ext>
            </a:extLst>
          </p:cNvPr>
          <p:cNvPicPr>
            <a:picLocks noChangeAspect="1"/>
          </p:cNvPicPr>
          <p:nvPr/>
        </p:nvPicPr>
        <p:blipFill>
          <a:blip r:embed="rId2"/>
          <a:stretch>
            <a:fillRect/>
          </a:stretch>
        </p:blipFill>
        <p:spPr>
          <a:xfrm>
            <a:off x="4673120" y="2859185"/>
            <a:ext cx="6175503" cy="3767393"/>
          </a:xfrm>
          <a:prstGeom prst="rect">
            <a:avLst/>
          </a:prstGeom>
        </p:spPr>
      </p:pic>
    </p:spTree>
    <p:extLst>
      <p:ext uri="{BB962C8B-B14F-4D97-AF65-F5344CB8AC3E}">
        <p14:creationId xmlns:p14="http://schemas.microsoft.com/office/powerpoint/2010/main" val="2205594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B0F4-212C-1FB6-7499-E620B1B2B5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60549E-3DA1-8A31-053C-705C4CE48000}"/>
              </a:ext>
            </a:extLst>
          </p:cNvPr>
          <p:cNvSpPr>
            <a:spLocks noGrp="1"/>
          </p:cNvSpPr>
          <p:nvPr>
            <p:ph idx="1"/>
          </p:nvPr>
        </p:nvSpPr>
        <p:spPr/>
        <p:txBody>
          <a:bodyPr/>
          <a:lstStyle/>
          <a:p>
            <a:pPr marL="0" indent="0" algn="l">
              <a:buNone/>
            </a:pPr>
            <a:r>
              <a:rPr lang="en-US" sz="4000" b="1" i="0" u="none" strike="noStrike" baseline="0" dirty="0">
                <a:solidFill>
                  <a:srgbClr val="000000"/>
                </a:solidFill>
                <a:latin typeface="Arial" panose="020B0604020202020204" pitchFamily="34" charset="0"/>
                <a:cs typeface="Arial" panose="020B0604020202020204" pitchFamily="34" charset="0"/>
              </a:rPr>
              <a:t>9.3</a:t>
            </a:r>
            <a:r>
              <a:rPr lang="en-US" sz="4000" b="0" i="0" u="none" strike="noStrike" baseline="0" dirty="0">
                <a:solidFill>
                  <a:srgbClr val="000000"/>
                </a:solidFill>
                <a:latin typeface="Arial" panose="020B0604020202020204" pitchFamily="34" charset="0"/>
                <a:cs typeface="Arial" panose="020B0604020202020204" pitchFamily="34" charset="0"/>
              </a:rPr>
              <a:t> Early use of CGM is recommended for adults with type 1 diabetes to improve glycemic outcomes and quality of life and to minimize hypoglycemia. </a:t>
            </a:r>
            <a:r>
              <a:rPr lang="en-US" sz="40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4000" b="1" i="0" u="none" strike="noStrike" baseline="0" dirty="0">
                <a:solidFill>
                  <a:srgbClr val="000000"/>
                </a:solidFill>
                <a:latin typeface="Arial" panose="020B0604020202020204" pitchFamily="34" charset="0"/>
                <a:cs typeface="Arial" panose="020B0604020202020204" pitchFamily="34" charset="0"/>
              </a:rPr>
              <a:t>9.4</a:t>
            </a:r>
            <a:r>
              <a:rPr lang="en-US" sz="4000" b="0" i="0" u="none" strike="noStrike" baseline="0" dirty="0">
                <a:solidFill>
                  <a:srgbClr val="000000"/>
                </a:solidFill>
                <a:latin typeface="Arial" panose="020B0604020202020204" pitchFamily="34" charset="0"/>
                <a:cs typeface="Arial" panose="020B0604020202020204" pitchFamily="34" charset="0"/>
              </a:rPr>
              <a:t> Automated insulin delivery systems should be offered to all adults with type 1 diabetes. </a:t>
            </a:r>
            <a:r>
              <a:rPr lang="en-US" sz="4000" b="1" i="0" u="none" strike="noStrike" baseline="0" dirty="0">
                <a:solidFill>
                  <a:srgbClr val="C00000"/>
                </a:solidFill>
                <a:latin typeface="Arial" panose="020B0604020202020204" pitchFamily="34" charset="0"/>
                <a:cs typeface="Arial" panose="020B0604020202020204" pitchFamily="34" charset="0"/>
              </a:rPr>
              <a:t>A</a:t>
            </a:r>
            <a:endParaRPr lang="en-US" sz="4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42420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7556-5CD9-F6EE-AD00-B2EBA02CF4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4D9E2A-2711-EF15-5447-008D8FA9D470}"/>
              </a:ext>
            </a:extLst>
          </p:cNvPr>
          <p:cNvSpPr>
            <a:spLocks noGrp="1"/>
          </p:cNvSpPr>
          <p:nvPr>
            <p:ph idx="1"/>
          </p:nvPr>
        </p:nvSpPr>
        <p:spPr/>
        <p:txBody>
          <a:bodyPr/>
          <a:lstStyle/>
          <a:p>
            <a:pPr marL="0" indent="0" algn="l">
              <a:buNone/>
            </a:pPr>
            <a:r>
              <a:rPr lang="en-US" sz="2800" b="1" i="0" u="none" strike="noStrike" baseline="0" dirty="0">
                <a:solidFill>
                  <a:srgbClr val="000000"/>
                </a:solidFill>
                <a:latin typeface="Arial" panose="020B0604020202020204" pitchFamily="34" charset="0"/>
                <a:cs typeface="Arial" panose="020B0604020202020204" pitchFamily="34" charset="0"/>
              </a:rPr>
              <a:t>9.16a</a:t>
            </a:r>
            <a:r>
              <a:rPr lang="en-US" sz="2800" b="0" i="0" u="none" strike="noStrike" baseline="0" dirty="0">
                <a:solidFill>
                  <a:srgbClr val="000000"/>
                </a:solidFill>
                <a:latin typeface="Arial" panose="020B0604020202020204" pitchFamily="34" charset="0"/>
                <a:cs typeface="Arial" panose="020B0604020202020204" pitchFamily="34" charset="0"/>
              </a:rPr>
              <a:t> In adults with type 2 diabetes and biopsy-proven MASH or those at high risk for liver fibrosis (based on </a:t>
            </a:r>
            <a:r>
              <a:rPr lang="it-IT" sz="2800" b="0" i="0" u="none" strike="noStrike" baseline="0" dirty="0">
                <a:solidFill>
                  <a:srgbClr val="000000"/>
                </a:solidFill>
                <a:latin typeface="Arial" panose="020B0604020202020204" pitchFamily="34" charset="0"/>
                <a:cs typeface="Arial" panose="020B0604020202020204" pitchFamily="34" charset="0"/>
              </a:rPr>
              <a:t>noninvasive tests), pioglitazone, a GLP-1 </a:t>
            </a:r>
            <a:r>
              <a:rPr lang="en-US" sz="2800" b="0" i="0" u="none" strike="noStrike" baseline="0" dirty="0">
                <a:solidFill>
                  <a:srgbClr val="000000"/>
                </a:solidFill>
                <a:latin typeface="Arial" panose="020B0604020202020204" pitchFamily="34" charset="0"/>
                <a:cs typeface="Arial" panose="020B0604020202020204" pitchFamily="34" charset="0"/>
              </a:rPr>
              <a:t>RA, or a dual GIP and GLP-1 RA is preferred for glycemic management due to potential beneficial effects on MASH. </a:t>
            </a:r>
            <a:r>
              <a:rPr lang="en-US" sz="2800" b="1" i="0" u="none" strike="noStrike" baseline="0" dirty="0">
                <a:solidFill>
                  <a:srgbClr val="C00000"/>
                </a:solidFill>
                <a:latin typeface="Arial" panose="020B0604020202020204" pitchFamily="34" charset="0"/>
                <a:cs typeface="Arial" panose="020B0604020202020204" pitchFamily="34" charset="0"/>
              </a:rPr>
              <a:t>B</a:t>
            </a:r>
          </a:p>
          <a:p>
            <a:pPr marL="0" indent="0" algn="l">
              <a:buNone/>
            </a:pPr>
            <a:r>
              <a:rPr lang="en-US" sz="2800" b="1" i="0" u="none" strike="noStrike" baseline="0" dirty="0">
                <a:solidFill>
                  <a:srgbClr val="000000"/>
                </a:solidFill>
                <a:latin typeface="Arial" panose="020B0604020202020204" pitchFamily="34" charset="0"/>
                <a:cs typeface="Arial" panose="020B0604020202020204" pitchFamily="34" charset="0"/>
              </a:rPr>
              <a:t>9.16b</a:t>
            </a:r>
            <a:r>
              <a:rPr lang="en-US" sz="2800" b="0" i="0" u="none" strike="noStrike" baseline="0" dirty="0">
                <a:solidFill>
                  <a:srgbClr val="000000"/>
                </a:solidFill>
                <a:latin typeface="Arial" panose="020B0604020202020204" pitchFamily="34" charset="0"/>
                <a:cs typeface="Arial" panose="020B0604020202020204" pitchFamily="34" charset="0"/>
              </a:rPr>
              <a:t> Combination therapy with pioglitazone plus a GLP-1 RA can be considered for the treatment of hyperglycemia in adults with type 2 diabetes with biopsy-proven MASH or those at high risk of liver fibrosis identified with noninvasive tests) due to potential beneficial effects on MASH. </a:t>
            </a:r>
            <a:r>
              <a:rPr lang="en-US" sz="2800" b="1" i="0" u="none" strike="noStrike" baseline="0" dirty="0">
                <a:solidFill>
                  <a:srgbClr val="C00000"/>
                </a:solidFill>
                <a:latin typeface="Arial" panose="020B0604020202020204" pitchFamily="34" charset="0"/>
                <a:cs typeface="Arial" panose="020B0604020202020204" pitchFamily="34" charset="0"/>
              </a:rPr>
              <a:t>B</a:t>
            </a:r>
          </a:p>
          <a:p>
            <a:endParaRPr lang="en-US" dirty="0"/>
          </a:p>
        </p:txBody>
      </p:sp>
    </p:spTree>
    <p:extLst>
      <p:ext uri="{BB962C8B-B14F-4D97-AF65-F5344CB8AC3E}">
        <p14:creationId xmlns:p14="http://schemas.microsoft.com/office/powerpoint/2010/main" val="208044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DE6C-E1A4-505C-DF5A-B12EC2482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C25E4-B306-B703-7C1B-302E056C5F1D}"/>
              </a:ext>
            </a:extLst>
          </p:cNvPr>
          <p:cNvSpPr>
            <a:spLocks noGrp="1"/>
          </p:cNvSpPr>
          <p:nvPr>
            <p:ph type="title"/>
          </p:nvPr>
        </p:nvSpPr>
        <p:spPr>
          <a:xfrm>
            <a:off x="1038578" y="228600"/>
            <a:ext cx="11153422" cy="1325563"/>
          </a:xfrm>
        </p:spPr>
        <p:txBody>
          <a:bodyPr>
            <a:normAutofit/>
          </a:bodyPr>
          <a:lstStyle/>
          <a:p>
            <a:pPr algn="l"/>
            <a:r>
              <a:rPr lang="en-US" sz="4000" i="0" u="none" strike="noStrike" baseline="0" dirty="0">
                <a:latin typeface="Arial" panose="020B0604020202020204" pitchFamily="34" charset="0"/>
                <a:cs typeface="Arial" panose="020B0604020202020204" pitchFamily="34" charset="0"/>
              </a:rPr>
              <a:t>Type 1 Diabetes Screening</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75E6B-B602-B26E-A685-6DC086D54FF4}"/>
              </a:ext>
            </a:extLst>
          </p:cNvPr>
          <p:cNvSpPr>
            <a:spLocks noGrp="1"/>
          </p:cNvSpPr>
          <p:nvPr>
            <p:ph idx="1"/>
          </p:nvPr>
        </p:nvSpPr>
        <p:spPr>
          <a:xfrm>
            <a:off x="440267" y="1338489"/>
            <a:ext cx="10868378" cy="4667250"/>
          </a:xfrm>
        </p:spPr>
        <p:txBody>
          <a:bodyPr>
            <a:noAutofit/>
          </a:bodyPr>
          <a:lstStyle/>
          <a:p>
            <a:pPr marL="0" marR="0" indent="0">
              <a:spcBef>
                <a:spcPts val="0"/>
              </a:spcBef>
              <a:spcAft>
                <a:spcPts val="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2.6</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Screening for presymptomatic </a:t>
            </a:r>
            <a:r>
              <a:rPr lang="en-US" sz="2000" kern="100" dirty="0">
                <a:ea typeface="Aptos" panose="020B0004020202020204" pitchFamily="34" charset="0"/>
                <a:cs typeface="Times New Roman" panose="02020603050405020304" pitchFamily="18" charset="0"/>
              </a:rPr>
              <a:t>T1D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may be done by detection of autoantibodies to insulin, glutamic acid decarboxylase (GAD), islet antigen 2 (IA-2), or zinc transporter 8 (ZnT8).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B</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20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20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2.7</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Autoantibody-based screening for presymptomatic T1D should be offered to those with a family history of T1D or otherwise known elevated genetic risk.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B</a:t>
            </a:r>
            <a:r>
              <a:rPr lang="en-US" sz="2000"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2.9</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Standardized islet autoantibody tests are recommended for classification of diabetes in adults who have phenotypic risk factors that overlap with those for T1D (e.g., younger age at diagnosis, unintentional weight loss, ketoacidosis, or short time to insulin treatment).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E</a:t>
            </a:r>
          </a:p>
          <a:p>
            <a:pPr marL="0" marR="0" indent="0">
              <a:spcBef>
                <a:spcPts val="0"/>
              </a:spcBef>
              <a:spcAft>
                <a:spcPts val="0"/>
              </a:spcAft>
              <a:buNone/>
            </a:pPr>
            <a:endParaRPr lang="en-US" sz="2000" b="1" kern="100" dirty="0">
              <a:solidFill>
                <a:srgbClr val="C00000"/>
              </a:solidFill>
              <a:ea typeface="Aptos" panose="020B0004020202020204" pitchFamily="34" charset="0"/>
              <a:cs typeface="Times New Roman" panose="02020603050405020304" pitchFamily="18" charset="0"/>
            </a:endParaRPr>
          </a:p>
          <a:p>
            <a:pPr marL="0" indent="0">
              <a:spcBef>
                <a:spcPts val="0"/>
              </a:spcBef>
              <a:spcAft>
                <a:spcPts val="0"/>
              </a:spcAft>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3.2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In people with presymptomatic T1D, monitor for disease progression using A1C approximately every 6 months and 75-g oral glucose tolerance test (i.e., fasting and 2-h plasma glucose) annually; modify frequency of monitoring based on individual risk assessment based on age, number and type of autoantibodies, and glycemic metrics. </a:t>
            </a:r>
            <a:r>
              <a:rPr lang="en-US" sz="20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E</a:t>
            </a:r>
          </a:p>
          <a:p>
            <a:pPr marL="0" marR="0" indent="0">
              <a:spcBef>
                <a:spcPts val="0"/>
              </a:spcBef>
              <a:spcAft>
                <a:spcPts val="0"/>
              </a:spcAft>
              <a:buNone/>
            </a:pPr>
            <a:endParaRPr lang="en-US" sz="1900"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endParaRPr>
          </a:p>
          <a:p>
            <a:pPr marL="0" indent="-457200" algn="l">
              <a:buNone/>
            </a:pP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A0B0F53-E601-F9BC-7619-8C535E9A7461}"/>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7</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6B3EBF53-8E05-D231-17D6-8BC6CA84C8D5}"/>
              </a:ext>
            </a:extLst>
          </p:cNvPr>
          <p:cNvSpPr txBox="1"/>
          <p:nvPr/>
        </p:nvSpPr>
        <p:spPr>
          <a:xfrm>
            <a:off x="5136" y="6647"/>
            <a:ext cx="332494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2. Diagnosis and Classification of Diabetes</a:t>
            </a:r>
          </a:p>
        </p:txBody>
      </p:sp>
    </p:spTree>
    <p:extLst>
      <p:ext uri="{BB962C8B-B14F-4D97-AF65-F5344CB8AC3E}">
        <p14:creationId xmlns:p14="http://schemas.microsoft.com/office/powerpoint/2010/main" val="1142333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19A93F-3624-20BD-28DB-4A1F4E76D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F2E92-2199-3B4B-39A2-1674031487FF}"/>
              </a:ext>
            </a:extLst>
          </p:cNvPr>
          <p:cNvSpPr>
            <a:spLocks noGrp="1"/>
          </p:cNvSpPr>
          <p:nvPr>
            <p:ph type="title"/>
          </p:nvPr>
        </p:nvSpPr>
        <p:spPr/>
        <p:txBody>
          <a:bodyPr>
            <a:normAutofit/>
          </a:bodyPr>
          <a:lstStyle/>
          <a:p>
            <a:pPr algn="l"/>
            <a:r>
              <a:rPr lang="en-US" sz="4000" i="0" u="none" strike="noStrike" baseline="0">
                <a:latin typeface="Arial" panose="020B0604020202020204" pitchFamily="34" charset="0"/>
                <a:cs typeface="Arial" panose="020B0604020202020204" pitchFamily="34" charset="0"/>
              </a:rPr>
              <a:t>Pharmacologic Therapy for Adults with Type 2 Diabetes (continued)</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D7364B-5D5D-5E6A-2820-6BAD16EBE27B}"/>
              </a:ext>
            </a:extLst>
          </p:cNvPr>
          <p:cNvSpPr>
            <a:spLocks noGrp="1"/>
          </p:cNvSpPr>
          <p:nvPr>
            <p:ph idx="1"/>
          </p:nvPr>
        </p:nvSpPr>
        <p:spPr>
          <a:xfrm>
            <a:off x="838200" y="1661971"/>
            <a:ext cx="10515600" cy="4725909"/>
          </a:xfrm>
        </p:spPr>
        <p:txBody>
          <a:bodyPr>
            <a:normAutofit/>
          </a:bodyPr>
          <a:lstStyle/>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9.23</a:t>
            </a:r>
            <a:r>
              <a:rPr lang="en-US" sz="2000" b="0" i="0" u="none" strike="noStrike" baseline="0">
                <a:solidFill>
                  <a:srgbClr val="000000"/>
                </a:solidFill>
                <a:latin typeface="Arial" panose="020B0604020202020204" pitchFamily="34" charset="0"/>
                <a:cs typeface="Arial" panose="020B0604020202020204" pitchFamily="34" charset="0"/>
              </a:rPr>
              <a:t> In adults with type 2 diabetes, initiation of insulin should be considered regardless of background glucose-lowering therapy or disease stage if symptoms of hyperglycemia are present or when A1C or blood glucose levels are very high (i.e., A1C &gt;10% [&gt;86 mmol/mol] or blood glucose ≥300 mg/dL [≥ 16.7 mmol/L]). </a:t>
            </a:r>
            <a:r>
              <a:rPr lang="en-US" sz="2000" b="1" i="0" u="none" strike="noStrike" baseline="0">
                <a:solidFill>
                  <a:srgbClr val="C00000"/>
                </a:solidFill>
                <a:latin typeface="Arial" panose="020B0604020202020204" pitchFamily="34" charset="0"/>
                <a:cs typeface="Arial" panose="020B0604020202020204" pitchFamily="34" charset="0"/>
              </a:rPr>
              <a:t>E</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9.24</a:t>
            </a:r>
            <a:r>
              <a:rPr lang="en-US" sz="2000" b="0" i="0" u="none" strike="noStrike" baseline="0">
                <a:solidFill>
                  <a:srgbClr val="000000"/>
                </a:solidFill>
                <a:latin typeface="Arial" panose="020B0604020202020204" pitchFamily="34" charset="0"/>
                <a:cs typeface="Arial" panose="020B0604020202020204" pitchFamily="34" charset="0"/>
              </a:rPr>
              <a:t> In adults with type 2 diabetes and no evidence of insulin deficiency, a GLP-1 RA, including a dual GIP and GLP-1 RA, is preferred to insulin (Fig. 9.4). </a:t>
            </a:r>
            <a:r>
              <a:rPr lang="en-US" sz="2000" b="1" i="0" u="none" strike="noStrike" baseline="0">
                <a:solidFill>
                  <a:srgbClr val="C00000"/>
                </a:solidFill>
                <a:latin typeface="Arial" panose="020B0604020202020204" pitchFamily="34" charset="0"/>
                <a:cs typeface="Arial" panose="020B0604020202020204" pitchFamily="34" charset="0"/>
              </a:rPr>
              <a:t>A</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9.25</a:t>
            </a:r>
            <a:r>
              <a:rPr lang="en-US" sz="2000" b="0" i="0" u="none" strike="noStrike" baseline="0">
                <a:solidFill>
                  <a:srgbClr val="000000"/>
                </a:solidFill>
                <a:latin typeface="Arial" panose="020B0604020202020204" pitchFamily="34" charset="0"/>
                <a:cs typeface="Arial" panose="020B0604020202020204" pitchFamily="34" charset="0"/>
              </a:rPr>
              <a:t> If insulin is used, combination therapy with a GLP-1 RA, including a dual GIP and GLP-1 RA, is recommended for greater glycemic effectiveness as well as beneficial effects on weight and hypoglycemia risk for adults with type 2 diabetes. Insulin dosing should be reassessed upon addition or dose escalation of a GLP-1 RA or dual GIP and GLP-1 RA. </a:t>
            </a:r>
            <a:r>
              <a:rPr lang="en-US" sz="2000" b="1" i="0" u="none" strike="noStrike" baseline="0">
                <a:solidFill>
                  <a:srgbClr val="C00000"/>
                </a:solidFill>
                <a:latin typeface="Arial" panose="020B0604020202020204" pitchFamily="34" charset="0"/>
                <a:cs typeface="Arial" panose="020B0604020202020204" pitchFamily="34" charset="0"/>
              </a:rPr>
              <a:t>A</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9.26</a:t>
            </a:r>
            <a:r>
              <a:rPr lang="en-US" sz="2000" b="0" i="0" u="none" strike="noStrike" baseline="0">
                <a:solidFill>
                  <a:srgbClr val="000000"/>
                </a:solidFill>
                <a:latin typeface="Arial" panose="020B0604020202020204" pitchFamily="34" charset="0"/>
                <a:cs typeface="Arial" panose="020B0604020202020204" pitchFamily="34" charset="0"/>
              </a:rPr>
              <a:t> In adults with type 2 diabetes who are initiating insulin therapy, continue glucose-lowering agents (unless contraindicated or not tolerated) for ongoing glycemic and metabolic benefits (i.e., weight, cardiometabolic, or kidney benefits). </a:t>
            </a:r>
            <a:r>
              <a:rPr lang="en-US" sz="2000" b="1" i="0" u="none" strike="noStrike" baseline="0">
                <a:solidFill>
                  <a:srgbClr val="C00000"/>
                </a:solidFill>
                <a:latin typeface="Arial" panose="020B0604020202020204" pitchFamily="34" charset="0"/>
                <a:cs typeface="Arial" panose="020B0604020202020204" pitchFamily="34" charset="0"/>
              </a:rPr>
              <a:t>A</a:t>
            </a:r>
            <a:endParaRPr lang="en-US" sz="24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C55204-44D4-7961-0027-26A21F5CEB7F}"/>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70</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CEBDBEE4-E283-8A66-FD55-983111A2E8EC}"/>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spTree>
    <p:extLst>
      <p:ext uri="{BB962C8B-B14F-4D97-AF65-F5344CB8AC3E}">
        <p14:creationId xmlns:p14="http://schemas.microsoft.com/office/powerpoint/2010/main" val="1605611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A9A6A7-80A1-8BE0-D6ED-7AB952249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DD052-70E6-A211-D07F-0DC312BEA297}"/>
              </a:ext>
            </a:extLst>
          </p:cNvPr>
          <p:cNvSpPr>
            <a:spLocks noGrp="1"/>
          </p:cNvSpPr>
          <p:nvPr>
            <p:ph type="title"/>
          </p:nvPr>
        </p:nvSpPr>
        <p:spPr/>
        <p:txBody>
          <a:bodyPr>
            <a:normAutofit/>
          </a:bodyPr>
          <a:lstStyle/>
          <a:p>
            <a:pPr algn="l"/>
            <a:r>
              <a:rPr lang="en-US" sz="4000" i="0" u="none" strike="noStrike" baseline="0">
                <a:latin typeface="Arial" panose="020B0604020202020204" pitchFamily="34" charset="0"/>
                <a:cs typeface="Arial" panose="020B0604020202020204" pitchFamily="34" charset="0"/>
              </a:rPr>
              <a:t>Additional Recommendations For All Individuals with Diabetes</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3C8DE1-FCFC-7622-49C5-01438E53699E}"/>
              </a:ext>
            </a:extLst>
          </p:cNvPr>
          <p:cNvSpPr>
            <a:spLocks noGrp="1"/>
          </p:cNvSpPr>
          <p:nvPr>
            <p:ph idx="1"/>
          </p:nvPr>
        </p:nvSpPr>
        <p:spPr>
          <a:xfrm>
            <a:off x="838200" y="1661971"/>
            <a:ext cx="10515600" cy="4725909"/>
          </a:xfrm>
        </p:spPr>
        <p:txBody>
          <a:bodyPr>
            <a:normAutofit/>
          </a:bodyPr>
          <a:lstStyle/>
          <a:p>
            <a:pPr marL="0" indent="0" algn="l">
              <a:buNone/>
            </a:pPr>
            <a:r>
              <a:rPr lang="en-US" sz="1800" b="1" i="0" u="none" strike="noStrike" baseline="0">
                <a:solidFill>
                  <a:srgbClr val="000000"/>
                </a:solidFill>
                <a:latin typeface="Arial" panose="020B0604020202020204" pitchFamily="34" charset="0"/>
                <a:cs typeface="Arial" panose="020B0604020202020204" pitchFamily="34" charset="0"/>
              </a:rPr>
              <a:t>9.27</a:t>
            </a:r>
            <a:r>
              <a:rPr lang="en-US" sz="1800" b="0" i="0" u="none" strike="noStrike" baseline="0">
                <a:solidFill>
                  <a:srgbClr val="000000"/>
                </a:solidFill>
                <a:latin typeface="Arial" panose="020B0604020202020204" pitchFamily="34" charset="0"/>
                <a:cs typeface="Arial" panose="020B0604020202020204" pitchFamily="34" charset="0"/>
              </a:rPr>
              <a:t> Monitor for signs of </a:t>
            </a:r>
            <a:r>
              <a:rPr lang="en-US" sz="1800" b="0" i="0" u="none" strike="noStrike" baseline="0" err="1">
                <a:solidFill>
                  <a:srgbClr val="000000"/>
                </a:solidFill>
                <a:latin typeface="Arial" panose="020B0604020202020204" pitchFamily="34" charset="0"/>
                <a:cs typeface="Arial" panose="020B0604020202020204" pitchFamily="34" charset="0"/>
              </a:rPr>
              <a:t>overbasalization</a:t>
            </a:r>
            <a:r>
              <a:rPr lang="en-US" sz="1800" b="0" i="0" u="none" strike="noStrike" baseline="0">
                <a:solidFill>
                  <a:srgbClr val="000000"/>
                </a:solidFill>
                <a:latin typeface="Arial" panose="020B0604020202020204" pitchFamily="34" charset="0"/>
                <a:cs typeface="Arial" panose="020B0604020202020204" pitchFamily="34" charset="0"/>
              </a:rPr>
              <a:t> during insulin therapy, such as significant bedtime-to-morning or postprandial-to-</a:t>
            </a:r>
            <a:r>
              <a:rPr lang="en-US" sz="1800" b="0" i="0" u="none" strike="noStrike" baseline="0" err="1">
                <a:solidFill>
                  <a:srgbClr val="000000"/>
                </a:solidFill>
                <a:latin typeface="Arial" panose="020B0604020202020204" pitchFamily="34" charset="0"/>
                <a:cs typeface="Arial" panose="020B0604020202020204" pitchFamily="34" charset="0"/>
              </a:rPr>
              <a:t>preprandial</a:t>
            </a:r>
            <a:r>
              <a:rPr lang="en-US" sz="1800" b="0" i="0" u="none" strike="noStrike" baseline="0">
                <a:solidFill>
                  <a:srgbClr val="000000"/>
                </a:solidFill>
                <a:latin typeface="Arial" panose="020B0604020202020204" pitchFamily="34" charset="0"/>
                <a:cs typeface="Arial" panose="020B0604020202020204" pitchFamily="34" charset="0"/>
              </a:rPr>
              <a:t> glucose differential, occurrences of hypoglycemia (aware or unaware), and high glycemic variability. When </a:t>
            </a:r>
            <a:r>
              <a:rPr lang="en-US" sz="1800" b="0" i="0" u="none" strike="noStrike" baseline="0" err="1">
                <a:solidFill>
                  <a:srgbClr val="000000"/>
                </a:solidFill>
                <a:latin typeface="Arial" panose="020B0604020202020204" pitchFamily="34" charset="0"/>
                <a:cs typeface="Arial" panose="020B0604020202020204" pitchFamily="34" charset="0"/>
              </a:rPr>
              <a:t>overbasalization</a:t>
            </a:r>
            <a:r>
              <a:rPr lang="en-US" sz="1800" b="0" i="0" u="none" strike="noStrike" baseline="0">
                <a:solidFill>
                  <a:srgbClr val="000000"/>
                </a:solidFill>
                <a:latin typeface="Arial" panose="020B0604020202020204" pitchFamily="34" charset="0"/>
                <a:cs typeface="Arial" panose="020B0604020202020204" pitchFamily="34" charset="0"/>
              </a:rPr>
              <a:t> is suspected, a thorough reevaluation should occur promptly to further tailor therapy to the individual’s needs. </a:t>
            </a:r>
            <a:r>
              <a:rPr lang="en-US" sz="1800" b="1" i="0" u="none" strike="noStrike" baseline="0">
                <a:solidFill>
                  <a:srgbClr val="C00000"/>
                </a:solidFill>
                <a:latin typeface="Arial" panose="020B0604020202020204" pitchFamily="34" charset="0"/>
                <a:cs typeface="Arial" panose="020B0604020202020204" pitchFamily="34" charset="0"/>
              </a:rPr>
              <a:t>E</a:t>
            </a:r>
          </a:p>
          <a:p>
            <a:pPr marL="0" indent="0" algn="l">
              <a:buNone/>
            </a:pPr>
            <a:r>
              <a:rPr lang="en-US" sz="1800" b="1" i="0" u="none" strike="noStrike" baseline="0">
                <a:solidFill>
                  <a:srgbClr val="000000"/>
                </a:solidFill>
                <a:latin typeface="Arial" panose="020B0604020202020204" pitchFamily="34" charset="0"/>
                <a:cs typeface="Arial" panose="020B0604020202020204" pitchFamily="34" charset="0"/>
              </a:rPr>
              <a:t>9.28</a:t>
            </a:r>
            <a:r>
              <a:rPr lang="en-US" sz="1800" b="0" i="0" u="none" strike="noStrike" baseline="0">
                <a:solidFill>
                  <a:srgbClr val="000000"/>
                </a:solidFill>
                <a:latin typeface="Arial" panose="020B0604020202020204" pitchFamily="34" charset="0"/>
                <a:cs typeface="Arial" panose="020B0604020202020204" pitchFamily="34" charset="0"/>
              </a:rPr>
              <a:t> Glucagon should be prescribed for all individuals requiring intensive insulin therapy or at high risk for hypoglycemia. Family, caregivers, school personnel, and others providing support to these individuals should know its location and be educated on how to administer it. Glucagon preparations that do not require reconstitution are preferred. </a:t>
            </a:r>
            <a:r>
              <a:rPr lang="en-US" sz="18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1800" b="1" i="0" u="none" strike="noStrike" baseline="0">
                <a:solidFill>
                  <a:srgbClr val="000000"/>
                </a:solidFill>
                <a:latin typeface="Arial" panose="020B0604020202020204" pitchFamily="34" charset="0"/>
                <a:cs typeface="Arial" panose="020B0604020202020204" pitchFamily="34" charset="0"/>
              </a:rPr>
              <a:t>9.29</a:t>
            </a:r>
            <a:r>
              <a:rPr lang="en-US" sz="1800" b="0" i="0" u="none" strike="noStrike" baseline="0">
                <a:solidFill>
                  <a:srgbClr val="000000"/>
                </a:solidFill>
                <a:latin typeface="Arial" panose="020B0604020202020204" pitchFamily="34" charset="0"/>
                <a:cs typeface="Arial" panose="020B0604020202020204" pitchFamily="34" charset="0"/>
              </a:rPr>
              <a:t> Routinely assess all people with diabetes for financial obstacles that could impede their diabetes management. Clinicians, members of the diabetes care team, and social services professionals should work collaboratively, as appropriate and feasible, to support these individuals by implementing strategies to reduce costs, thereby improving their access to evidence-based care. </a:t>
            </a:r>
            <a:r>
              <a:rPr lang="en-US" sz="1800" b="1" i="0" u="none" strike="noStrike" baseline="0">
                <a:solidFill>
                  <a:srgbClr val="C00000"/>
                </a:solidFill>
                <a:latin typeface="Arial" panose="020B0604020202020204" pitchFamily="34" charset="0"/>
                <a:cs typeface="Arial" panose="020B0604020202020204" pitchFamily="34" charset="0"/>
              </a:rPr>
              <a:t>E</a:t>
            </a:r>
          </a:p>
          <a:p>
            <a:pPr marL="0" indent="0" algn="l">
              <a:buNone/>
            </a:pPr>
            <a:r>
              <a:rPr lang="en-US" sz="1800" b="1" i="0" u="none" strike="noStrike" baseline="0">
                <a:solidFill>
                  <a:srgbClr val="000000"/>
                </a:solidFill>
                <a:latin typeface="Arial" panose="020B0604020202020204" pitchFamily="34" charset="0"/>
                <a:cs typeface="Arial" panose="020B0604020202020204" pitchFamily="34" charset="0"/>
              </a:rPr>
              <a:t>9.30 </a:t>
            </a:r>
            <a:r>
              <a:rPr lang="en-US" sz="1800" b="0" i="0" u="none" strike="noStrike" baseline="0">
                <a:solidFill>
                  <a:srgbClr val="000000"/>
                </a:solidFill>
                <a:latin typeface="Arial" panose="020B0604020202020204" pitchFamily="34" charset="0"/>
                <a:cs typeface="Arial" panose="020B0604020202020204" pitchFamily="34" charset="0"/>
              </a:rPr>
              <a:t>In adults with diabetes and cost-related barriers, consider use of lower-cost medications for glycemic management (i.e., metformin, sulfonylureas, thiazolidinediones, and human insulin) within the context of their risks for hypoglycemia, weight gain, cardiovascular and kidney events, and other adverse effects. </a:t>
            </a:r>
            <a:r>
              <a:rPr lang="en-US" sz="1800" b="1" i="0" u="none" strike="noStrike" baseline="0">
                <a:solidFill>
                  <a:srgbClr val="C00000"/>
                </a:solidFill>
                <a:latin typeface="Arial" panose="020B0604020202020204" pitchFamily="34" charset="0"/>
                <a:cs typeface="Arial" panose="020B0604020202020204" pitchFamily="34" charset="0"/>
              </a:rPr>
              <a:t>E</a:t>
            </a:r>
            <a:endParaRPr lang="en-US" sz="24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F69FE58-E454-2311-027A-7DB6EB5C2484}"/>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71</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12FDD355-F492-84EB-B966-1E61932D98F8}"/>
              </a:ext>
            </a:extLst>
          </p:cNvPr>
          <p:cNvSpPr txBox="1"/>
          <p:nvPr/>
        </p:nvSpPr>
        <p:spPr>
          <a:xfrm>
            <a:off x="5136" y="6647"/>
            <a:ext cx="407701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9. Pharmacologic Approaches to Glycemic Treatment</a:t>
            </a:r>
          </a:p>
        </p:txBody>
      </p:sp>
    </p:spTree>
    <p:extLst>
      <p:ext uri="{BB962C8B-B14F-4D97-AF65-F5344CB8AC3E}">
        <p14:creationId xmlns:p14="http://schemas.microsoft.com/office/powerpoint/2010/main" val="2470550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C3B857-79DC-5C2B-AA7B-B7BA3BCF9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552C6-E0C0-FC26-2247-865F554AF89D}"/>
              </a:ext>
            </a:extLst>
          </p:cNvPr>
          <p:cNvSpPr>
            <a:spLocks noGrp="1"/>
          </p:cNvSpPr>
          <p:nvPr>
            <p:ph type="title"/>
          </p:nvPr>
        </p:nvSpPr>
        <p:spPr/>
        <p:txBody>
          <a:bodyPr>
            <a:normAutofit/>
          </a:bodyPr>
          <a:lstStyle/>
          <a:p>
            <a:pPr algn="l"/>
            <a:r>
              <a:rPr lang="en-US" sz="4000">
                <a:latin typeface="Arial" panose="020B0604020202020204" pitchFamily="34" charset="0"/>
                <a:cs typeface="Arial" panose="020B0604020202020204" pitchFamily="34" charset="0"/>
              </a:rPr>
              <a:t>Continuous Glucose Monitoring Devices (continued)</a:t>
            </a:r>
          </a:p>
        </p:txBody>
      </p:sp>
      <p:sp>
        <p:nvSpPr>
          <p:cNvPr id="3" name="Content Placeholder 2">
            <a:extLst>
              <a:ext uri="{FF2B5EF4-FFF2-40B4-BE49-F238E27FC236}">
                <a16:creationId xmlns:a16="http://schemas.microsoft.com/office/drawing/2014/main" id="{ECC1667F-9C3F-7BB7-AE25-160250C6A0AA}"/>
              </a:ext>
            </a:extLst>
          </p:cNvPr>
          <p:cNvSpPr>
            <a:spLocks noGrp="1"/>
          </p:cNvSpPr>
          <p:nvPr>
            <p:ph idx="1"/>
          </p:nvPr>
        </p:nvSpPr>
        <p:spPr>
          <a:xfrm>
            <a:off x="838200" y="1557196"/>
            <a:ext cx="10515600" cy="4725909"/>
          </a:xfrm>
        </p:spPr>
        <p:txBody>
          <a:bodyPr>
            <a:normAutofit/>
          </a:bodyPr>
          <a:lstStyle/>
          <a:p>
            <a:pPr marL="0" indent="0" algn="l">
              <a:buNone/>
            </a:pPr>
            <a:r>
              <a:rPr lang="en-US" sz="2000" b="1" i="0" u="none" strike="noStrike" baseline="0" dirty="0">
                <a:solidFill>
                  <a:srgbClr val="000000"/>
                </a:solidFill>
                <a:latin typeface="Arial" panose="020B0604020202020204" pitchFamily="34" charset="0"/>
                <a:cs typeface="Arial" panose="020B0604020202020204" pitchFamily="34" charset="0"/>
              </a:rPr>
              <a:t>7.21</a:t>
            </a:r>
            <a:r>
              <a:rPr lang="en-US" sz="2000" b="0" i="0" u="none" strike="noStrike" baseline="0" dirty="0">
                <a:solidFill>
                  <a:srgbClr val="000000"/>
                </a:solidFill>
                <a:latin typeface="Arial" panose="020B0604020202020204" pitchFamily="34" charset="0"/>
                <a:cs typeface="Arial" panose="020B0604020202020204" pitchFamily="34" charset="0"/>
              </a:rPr>
              <a:t> People who wear CGM devices should be educated on potential interfering substances and other factors that may affect accuracy.</a:t>
            </a:r>
            <a:r>
              <a:rPr lang="en-US" sz="2000" b="1" i="0" u="none" strike="noStrike" baseline="0" dirty="0">
                <a:solidFill>
                  <a:srgbClr val="C00000"/>
                </a:solidFill>
                <a:latin typeface="Arial" panose="020B0604020202020204" pitchFamily="34" charset="0"/>
                <a:cs typeface="Arial" panose="020B0604020202020204" pitchFamily="34" charset="0"/>
              </a:rPr>
              <a:t> C</a:t>
            </a:r>
            <a:endPar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02D514-30CE-AF7E-FA2C-42D879C74436}"/>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72</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EE16F811-B7E3-1180-20D9-9B36599D80A6}"/>
              </a:ext>
            </a:extLst>
          </p:cNvPr>
          <p:cNvSpPr txBox="1"/>
          <p:nvPr/>
        </p:nvSpPr>
        <p:spPr>
          <a:xfrm>
            <a:off x="5136" y="6647"/>
            <a:ext cx="1893275"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7. Diabetes Technology</a:t>
            </a:r>
          </a:p>
        </p:txBody>
      </p:sp>
      <p:pic>
        <p:nvPicPr>
          <p:cNvPr id="6" name="Picture 5">
            <a:extLst>
              <a:ext uri="{FF2B5EF4-FFF2-40B4-BE49-F238E27FC236}">
                <a16:creationId xmlns:a16="http://schemas.microsoft.com/office/drawing/2014/main" id="{714FDDAB-49FD-29C1-59F2-0539233BCCD7}"/>
              </a:ext>
            </a:extLst>
          </p:cNvPr>
          <p:cNvPicPr>
            <a:picLocks noChangeAspect="1"/>
          </p:cNvPicPr>
          <p:nvPr/>
        </p:nvPicPr>
        <p:blipFill>
          <a:blip r:embed="rId2"/>
          <a:stretch>
            <a:fillRect/>
          </a:stretch>
        </p:blipFill>
        <p:spPr>
          <a:xfrm>
            <a:off x="782048" y="2437076"/>
            <a:ext cx="10610472" cy="3846029"/>
          </a:xfrm>
          <a:prstGeom prst="rect">
            <a:avLst/>
          </a:prstGeom>
        </p:spPr>
      </p:pic>
      <p:sp>
        <p:nvSpPr>
          <p:cNvPr id="7" name="TextBox 6">
            <a:extLst>
              <a:ext uri="{FF2B5EF4-FFF2-40B4-BE49-F238E27FC236}">
                <a16:creationId xmlns:a16="http://schemas.microsoft.com/office/drawing/2014/main" id="{3B258E69-0B10-9AA0-99A1-828A1CD308EF}"/>
              </a:ext>
            </a:extLst>
          </p:cNvPr>
          <p:cNvSpPr txBox="1">
            <a:spLocks noChangeArrowheads="1"/>
          </p:cNvSpPr>
          <p:nvPr/>
        </p:nvSpPr>
        <p:spPr bwMode="auto">
          <a:xfrm>
            <a:off x="0" y="626851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Diabetes Technology: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1):S146-S166</a:t>
            </a:r>
          </a:p>
        </p:txBody>
      </p:sp>
    </p:spTree>
    <p:extLst>
      <p:ext uri="{BB962C8B-B14F-4D97-AF65-F5344CB8AC3E}">
        <p14:creationId xmlns:p14="http://schemas.microsoft.com/office/powerpoint/2010/main" val="4139495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42627B-124A-0D86-DA5D-E3411D163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1EC54-948A-ACB3-7C26-DE79CDEA0FBE}"/>
              </a:ext>
            </a:extLst>
          </p:cNvPr>
          <p:cNvSpPr>
            <a:spLocks noGrp="1"/>
          </p:cNvSpPr>
          <p:nvPr>
            <p:ph type="title"/>
          </p:nvPr>
        </p:nvSpPr>
        <p:spPr/>
        <p:txBody>
          <a:bodyPr>
            <a:normAutofit/>
          </a:bodyPr>
          <a:lstStyle/>
          <a:p>
            <a:pPr algn="l"/>
            <a:r>
              <a:rPr lang="en-US" sz="4000" i="0" u="none" strike="noStrike" baseline="0">
                <a:latin typeface="Arial" panose="020B0604020202020204" pitchFamily="34" charset="0"/>
                <a:cs typeface="Arial" panose="020B0604020202020204" pitchFamily="34" charset="0"/>
              </a:rPr>
              <a:t>Postpartum Care</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485B1D-AC6B-2119-35D2-3334EFC43897}"/>
              </a:ext>
            </a:extLst>
          </p:cNvPr>
          <p:cNvSpPr>
            <a:spLocks noGrp="1"/>
          </p:cNvSpPr>
          <p:nvPr>
            <p:ph idx="1"/>
          </p:nvPr>
        </p:nvSpPr>
        <p:spPr>
          <a:xfrm>
            <a:off x="838200" y="1661971"/>
            <a:ext cx="10515600" cy="4725909"/>
          </a:xfrm>
        </p:spPr>
        <p:txBody>
          <a:bodyPr>
            <a:normAutofit fontScale="92500"/>
          </a:bodyPr>
          <a:lstStyle/>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15.26 </a:t>
            </a:r>
            <a:r>
              <a:rPr lang="en-US" sz="2000" b="0" i="0" u="none" strike="noStrike" baseline="0">
                <a:solidFill>
                  <a:srgbClr val="000000"/>
                </a:solidFill>
                <a:latin typeface="Arial" panose="020B0604020202020204" pitchFamily="34" charset="0"/>
                <a:cs typeface="Arial" panose="020B0604020202020204" pitchFamily="34" charset="0"/>
              </a:rPr>
              <a:t>Insulin requirements need to be evaluated and adjusted for individuals requiring insulin after delivery because insulin resistance decreases dramatically immediately postpartum. </a:t>
            </a:r>
            <a:r>
              <a:rPr lang="en-US" sz="2000" b="1" i="0" u="none" strike="noStrike" baseline="0">
                <a:solidFill>
                  <a:srgbClr val="C00000"/>
                </a:solidFill>
                <a:latin typeface="Arial" panose="020B0604020202020204" pitchFamily="34" charset="0"/>
                <a:cs typeface="Arial" panose="020B0604020202020204" pitchFamily="34" charset="0"/>
              </a:rPr>
              <a:t>C </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15.27</a:t>
            </a:r>
            <a:r>
              <a:rPr lang="en-US" sz="2000" b="0" i="0" u="none" strike="noStrike" baseline="0">
                <a:solidFill>
                  <a:srgbClr val="000000"/>
                </a:solidFill>
                <a:latin typeface="Arial" panose="020B0604020202020204" pitchFamily="34" charset="0"/>
                <a:cs typeface="Arial" panose="020B0604020202020204" pitchFamily="34" charset="0"/>
              </a:rPr>
              <a:t> A contraceptive plan should be discussed and implemented with all people with diabetes of childbearing potential. </a:t>
            </a:r>
            <a:r>
              <a:rPr lang="en-US" sz="2000" b="1" i="0" u="none" strike="noStrike" baseline="0">
                <a:solidFill>
                  <a:srgbClr val="C00000"/>
                </a:solidFill>
                <a:latin typeface="Arial" panose="020B0604020202020204" pitchFamily="34" charset="0"/>
                <a:cs typeface="Arial" panose="020B0604020202020204" pitchFamily="34" charset="0"/>
              </a:rPr>
              <a:t>A</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15.28</a:t>
            </a:r>
            <a:r>
              <a:rPr lang="en-US" sz="2000" b="0" i="0" u="none" strike="noStrike" baseline="0">
                <a:solidFill>
                  <a:srgbClr val="000000"/>
                </a:solidFill>
                <a:latin typeface="Arial" panose="020B0604020202020204" pitchFamily="34" charset="0"/>
                <a:cs typeface="Arial" panose="020B0604020202020204" pitchFamily="34" charset="0"/>
              </a:rPr>
              <a:t> Breastfeeding efforts are recommended for all individuals with diabetes. </a:t>
            </a:r>
            <a:r>
              <a:rPr lang="en-US" sz="2000" b="1" i="0" u="none" strike="noStrike" baseline="0">
                <a:solidFill>
                  <a:srgbClr val="C00000"/>
                </a:solidFill>
                <a:latin typeface="Arial" panose="020B0604020202020204" pitchFamily="34" charset="0"/>
                <a:cs typeface="Arial" panose="020B0604020202020204" pitchFamily="34" charset="0"/>
              </a:rPr>
              <a:t>A</a:t>
            </a:r>
            <a:r>
              <a:rPr lang="en-US" sz="2000" b="0" i="0" u="none" strike="noStrike" baseline="0">
                <a:solidFill>
                  <a:srgbClr val="640000"/>
                </a:solidFill>
                <a:latin typeface="Arial" panose="020B0604020202020204" pitchFamily="34" charset="0"/>
                <a:cs typeface="Arial" panose="020B0604020202020204" pitchFamily="34" charset="0"/>
              </a:rPr>
              <a:t> </a:t>
            </a:r>
            <a:r>
              <a:rPr lang="en-US" sz="2000" b="0" i="0" u="none" strike="noStrike" baseline="0">
                <a:solidFill>
                  <a:srgbClr val="000000"/>
                </a:solidFill>
                <a:latin typeface="Arial" panose="020B0604020202020204" pitchFamily="34" charset="0"/>
                <a:cs typeface="Arial" panose="020B0604020202020204" pitchFamily="34" charset="0"/>
              </a:rPr>
              <a:t>Breastfeeding is recommended for individuals with a history of GDM for multiple benefits, </a:t>
            </a:r>
            <a:r>
              <a:rPr lang="en-US" sz="2000" b="1" i="0" u="none" strike="noStrike" baseline="0">
                <a:solidFill>
                  <a:srgbClr val="C00000"/>
                </a:solidFill>
                <a:latin typeface="Arial" panose="020B0604020202020204" pitchFamily="34" charset="0"/>
                <a:cs typeface="Arial" panose="020B0604020202020204" pitchFamily="34" charset="0"/>
              </a:rPr>
              <a:t>A</a:t>
            </a:r>
            <a:r>
              <a:rPr lang="en-US" sz="2000" b="0" i="0" u="none" strike="noStrike" baseline="0">
                <a:solidFill>
                  <a:srgbClr val="640000"/>
                </a:solidFill>
                <a:latin typeface="Arial" panose="020B0604020202020204" pitchFamily="34" charset="0"/>
                <a:cs typeface="Arial" panose="020B0604020202020204" pitchFamily="34" charset="0"/>
              </a:rPr>
              <a:t> </a:t>
            </a:r>
            <a:r>
              <a:rPr lang="en-US" sz="2000" b="0" i="0" u="none" strike="noStrike" baseline="0">
                <a:solidFill>
                  <a:srgbClr val="000000"/>
                </a:solidFill>
                <a:latin typeface="Arial" panose="020B0604020202020204" pitchFamily="34" charset="0"/>
                <a:cs typeface="Arial" panose="020B0604020202020204" pitchFamily="34" charset="0"/>
              </a:rPr>
              <a:t>including a reduced risk for type 2 diabetes later in life.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15.29</a:t>
            </a:r>
            <a:r>
              <a:rPr lang="en-US" sz="2000" b="0" i="0" u="none" strike="noStrike" baseline="0">
                <a:solidFill>
                  <a:srgbClr val="000000"/>
                </a:solidFill>
                <a:latin typeface="Arial" panose="020B0604020202020204" pitchFamily="34" charset="0"/>
                <a:cs typeface="Arial" panose="020B0604020202020204" pitchFamily="34" charset="0"/>
              </a:rPr>
              <a:t> Postpartum care should include psychosocial assessment and support for self-care. </a:t>
            </a:r>
            <a:r>
              <a:rPr lang="en-US" sz="2000" b="1" i="0" u="none" strike="noStrike" baseline="0">
                <a:solidFill>
                  <a:srgbClr val="C00000"/>
                </a:solidFill>
                <a:latin typeface="Arial" panose="020B0604020202020204" pitchFamily="34" charset="0"/>
                <a:cs typeface="Arial" panose="020B0604020202020204" pitchFamily="34" charset="0"/>
              </a:rPr>
              <a:t>E</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15.30</a:t>
            </a:r>
            <a:r>
              <a:rPr lang="en-US" sz="2000" b="0" i="0" u="none" strike="noStrike" baseline="0">
                <a:solidFill>
                  <a:srgbClr val="000000"/>
                </a:solidFill>
                <a:latin typeface="Arial" panose="020B0604020202020204" pitchFamily="34" charset="0"/>
                <a:cs typeface="Arial" panose="020B0604020202020204" pitchFamily="34" charset="0"/>
              </a:rPr>
              <a:t> Screen individuals with a recent history of GDM at 4–12 weeks postpartum, using the 75-g oral glucose tolerance test and clinically appropriate nonpregnancy diagnostic criteria. </a:t>
            </a:r>
            <a:r>
              <a:rPr lang="en-US" sz="2000" b="1" i="0" u="none" strike="noStrike" baseline="0">
                <a:solidFill>
                  <a:srgbClr val="C00000"/>
                </a:solidFill>
                <a:latin typeface="Arial" panose="020B0604020202020204" pitchFamily="34" charset="0"/>
                <a:cs typeface="Arial" panose="020B0604020202020204" pitchFamily="34" charset="0"/>
              </a:rPr>
              <a:t>B</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15.31</a:t>
            </a:r>
            <a:r>
              <a:rPr lang="en-US" sz="2000" b="0" i="0" u="none" strike="noStrike" baseline="0">
                <a:solidFill>
                  <a:srgbClr val="000000"/>
                </a:solidFill>
                <a:latin typeface="Arial" panose="020B0604020202020204" pitchFamily="34" charset="0"/>
                <a:cs typeface="Arial" panose="020B0604020202020204" pitchFamily="34" charset="0"/>
              </a:rPr>
              <a:t> Individuals with a history of GDM should have lifelong screening for the development of type 2 diabetes or prediabetes every 1–3 years. </a:t>
            </a:r>
            <a:r>
              <a:rPr lang="en-US" sz="2000" b="1" i="0" u="none" strike="noStrike" baseline="0">
                <a:solidFill>
                  <a:srgbClr val="C00000"/>
                </a:solidFill>
                <a:latin typeface="Arial" panose="020B0604020202020204" pitchFamily="34" charset="0"/>
                <a:cs typeface="Arial" panose="020B0604020202020204" pitchFamily="34" charset="0"/>
              </a:rPr>
              <a:t>B </a:t>
            </a:r>
          </a:p>
          <a:p>
            <a:pPr marL="0" indent="0" algn="l">
              <a:buNone/>
            </a:pPr>
            <a:r>
              <a:rPr lang="en-US" sz="2000" b="1" i="0" u="none" strike="noStrike" baseline="0">
                <a:solidFill>
                  <a:srgbClr val="000000"/>
                </a:solidFill>
                <a:latin typeface="Arial" panose="020B0604020202020204" pitchFamily="34" charset="0"/>
                <a:cs typeface="Arial" panose="020B0604020202020204" pitchFamily="34" charset="0"/>
              </a:rPr>
              <a:t>15.32</a:t>
            </a:r>
            <a:r>
              <a:rPr lang="en-US" sz="2000" b="0" i="0" u="none" strike="noStrike" baseline="0">
                <a:solidFill>
                  <a:srgbClr val="000000"/>
                </a:solidFill>
                <a:latin typeface="Arial" panose="020B0604020202020204" pitchFamily="34" charset="0"/>
                <a:cs typeface="Arial" panose="020B0604020202020204" pitchFamily="34" charset="0"/>
              </a:rPr>
              <a:t> Individuals with overweight or obesity and a history of GDM found to have prediabetes should receive intensive lifestyle interventions and/or metformin to prevent diabetes. </a:t>
            </a:r>
            <a:r>
              <a:rPr lang="en-US" sz="2000" b="1" i="0" u="none" strike="noStrike" baseline="0">
                <a:solidFill>
                  <a:srgbClr val="C00000"/>
                </a:solidFill>
                <a:latin typeface="Arial" panose="020B0604020202020204" pitchFamily="34" charset="0"/>
                <a:cs typeface="Arial" panose="020B0604020202020204" pitchFamily="34" charset="0"/>
              </a:rPr>
              <a:t>A</a:t>
            </a:r>
            <a:endParaRPr lang="en-US" sz="36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1976945-0CB6-88E8-120B-EE0169556DB8}"/>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73</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5655AEBA-6F5C-5D5D-3754-AEDF0955B5C8}"/>
              </a:ext>
            </a:extLst>
          </p:cNvPr>
          <p:cNvSpPr txBox="1"/>
          <p:nvPr/>
        </p:nvSpPr>
        <p:spPr>
          <a:xfrm>
            <a:off x="5136" y="6647"/>
            <a:ext cx="3262432"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15. Management of Diabetes in Pregnancy</a:t>
            </a:r>
          </a:p>
        </p:txBody>
      </p:sp>
    </p:spTree>
    <p:extLst>
      <p:ext uri="{BB962C8B-B14F-4D97-AF65-F5344CB8AC3E}">
        <p14:creationId xmlns:p14="http://schemas.microsoft.com/office/powerpoint/2010/main" val="4253367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E7F3-BC6A-50B9-8AAA-341527CBC264}"/>
              </a:ext>
            </a:extLst>
          </p:cNvPr>
          <p:cNvSpPr>
            <a:spLocks noGrp="1"/>
          </p:cNvSpPr>
          <p:nvPr>
            <p:ph type="title"/>
          </p:nvPr>
        </p:nvSpPr>
        <p:spPr/>
        <p:txBody>
          <a:bodyPr/>
          <a:lstStyle/>
          <a:p>
            <a:r>
              <a:rPr lang="en-US" dirty="0"/>
              <a:t>CGM Tips in Pregnancy</a:t>
            </a:r>
          </a:p>
        </p:txBody>
      </p:sp>
      <p:sp>
        <p:nvSpPr>
          <p:cNvPr id="3" name="Content Placeholder 2">
            <a:extLst>
              <a:ext uri="{FF2B5EF4-FFF2-40B4-BE49-F238E27FC236}">
                <a16:creationId xmlns:a16="http://schemas.microsoft.com/office/drawing/2014/main" id="{0274332D-D4B2-5DD8-3814-E374B730EE6A}"/>
              </a:ext>
            </a:extLst>
          </p:cNvPr>
          <p:cNvSpPr>
            <a:spLocks noGrp="1"/>
          </p:cNvSpPr>
          <p:nvPr>
            <p:ph idx="1"/>
          </p:nvPr>
        </p:nvSpPr>
        <p:spPr>
          <a:xfrm>
            <a:off x="104615" y="1573993"/>
            <a:ext cx="4048931" cy="4351339"/>
          </a:xfrm>
        </p:spPr>
        <p:txBody>
          <a:bodyPr/>
          <a:lstStyle/>
          <a:p>
            <a:r>
              <a:rPr lang="en-US" sz="3200" dirty="0"/>
              <a:t>Utilize features such as notes, meals, insulin, and activity logging to better inform data interpretation</a:t>
            </a:r>
          </a:p>
          <a:p>
            <a:r>
              <a:rPr lang="en-US" sz="3200" dirty="0"/>
              <a:t>Compare feature can compare week over week</a:t>
            </a:r>
          </a:p>
        </p:txBody>
      </p:sp>
      <p:sp>
        <p:nvSpPr>
          <p:cNvPr id="4" name="Slide Number Placeholder 3">
            <a:extLst>
              <a:ext uri="{FF2B5EF4-FFF2-40B4-BE49-F238E27FC236}">
                <a16:creationId xmlns:a16="http://schemas.microsoft.com/office/drawing/2014/main" id="{977D484E-3F52-50FC-041A-FCCBA02253E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01AB04-AF52-A74F-9B8C-6A1A2E28C96E}" type="slidenum">
              <a:rPr lang="en-US" smtClean="0"/>
              <a:pPr/>
              <a:t>74</a:t>
            </a:fld>
            <a:endParaRPr lang="en-US" dirty="0"/>
          </a:p>
        </p:txBody>
      </p:sp>
      <p:pic>
        <p:nvPicPr>
          <p:cNvPr id="6" name="Picture 5">
            <a:extLst>
              <a:ext uri="{FF2B5EF4-FFF2-40B4-BE49-F238E27FC236}">
                <a16:creationId xmlns:a16="http://schemas.microsoft.com/office/drawing/2014/main" id="{410B6052-FAB2-43A7-AA07-2657C27D0A65}"/>
              </a:ext>
            </a:extLst>
          </p:cNvPr>
          <p:cNvPicPr>
            <a:picLocks noChangeAspect="1"/>
          </p:cNvPicPr>
          <p:nvPr/>
        </p:nvPicPr>
        <p:blipFill>
          <a:blip r:embed="rId2"/>
          <a:stretch>
            <a:fillRect/>
          </a:stretch>
        </p:blipFill>
        <p:spPr>
          <a:xfrm>
            <a:off x="4383120" y="1520517"/>
            <a:ext cx="3425761" cy="4458292"/>
          </a:xfrm>
          <a:prstGeom prst="rect">
            <a:avLst/>
          </a:prstGeom>
        </p:spPr>
      </p:pic>
      <p:pic>
        <p:nvPicPr>
          <p:cNvPr id="8" name="Picture 7">
            <a:extLst>
              <a:ext uri="{FF2B5EF4-FFF2-40B4-BE49-F238E27FC236}">
                <a16:creationId xmlns:a16="http://schemas.microsoft.com/office/drawing/2014/main" id="{33977A24-8A03-7CB4-B3AD-926940429F95}"/>
              </a:ext>
            </a:extLst>
          </p:cNvPr>
          <p:cNvPicPr>
            <a:picLocks noChangeAspect="1"/>
          </p:cNvPicPr>
          <p:nvPr/>
        </p:nvPicPr>
        <p:blipFill>
          <a:blip r:embed="rId3"/>
          <a:stretch>
            <a:fillRect/>
          </a:stretch>
        </p:blipFill>
        <p:spPr>
          <a:xfrm>
            <a:off x="8265638" y="1467039"/>
            <a:ext cx="3433124" cy="4458293"/>
          </a:xfrm>
          <a:prstGeom prst="rect">
            <a:avLst/>
          </a:prstGeom>
        </p:spPr>
      </p:pic>
    </p:spTree>
    <p:extLst>
      <p:ext uri="{BB962C8B-B14F-4D97-AF65-F5344CB8AC3E}">
        <p14:creationId xmlns:p14="http://schemas.microsoft.com/office/powerpoint/2010/main" val="428433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9649-7A95-EABB-A9E9-0788597D54E3}"/>
              </a:ext>
            </a:extLst>
          </p:cNvPr>
          <p:cNvSpPr>
            <a:spLocks noGrp="1"/>
          </p:cNvSpPr>
          <p:nvPr>
            <p:ph type="title"/>
          </p:nvPr>
        </p:nvSpPr>
        <p:spPr/>
        <p:txBody>
          <a:bodyPr/>
          <a:lstStyle/>
          <a:p>
            <a:r>
              <a:rPr lang="en-US" dirty="0"/>
              <a:t>Type 1 Diabetes Staging</a:t>
            </a:r>
          </a:p>
        </p:txBody>
      </p:sp>
      <p:sp>
        <p:nvSpPr>
          <p:cNvPr id="3" name="Content Placeholder 2">
            <a:extLst>
              <a:ext uri="{FF2B5EF4-FFF2-40B4-BE49-F238E27FC236}">
                <a16:creationId xmlns:a16="http://schemas.microsoft.com/office/drawing/2014/main" id="{A9E6445B-17C8-AD1A-4A24-403ABAF7B973}"/>
              </a:ext>
            </a:extLst>
          </p:cNvPr>
          <p:cNvSpPr>
            <a:spLocks noGrp="1"/>
          </p:cNvSpPr>
          <p:nvPr>
            <p:ph idx="1"/>
          </p:nvPr>
        </p:nvSpPr>
        <p:spPr>
          <a:xfrm>
            <a:off x="417689" y="1825625"/>
            <a:ext cx="10936111" cy="4351338"/>
          </a:xfrm>
        </p:spPr>
        <p:txBody>
          <a:bodyPr/>
          <a:lstStyle/>
          <a:p>
            <a:r>
              <a:rPr lang="en-US" sz="2400" b="1" kern="100" dirty="0">
                <a:effectLst/>
                <a:latin typeface="Arial" panose="020B0604020202020204" pitchFamily="34" charset="0"/>
                <a:ea typeface="Aptos" panose="020B0004020202020204" pitchFamily="34" charset="0"/>
                <a:cs typeface="Times New Roman" panose="02020603050405020304" pitchFamily="18" charset="0"/>
              </a:rPr>
              <a:t>3.15 </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Teplizumab-</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mzwv</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infusion to delay the onset of T1D (stage 3) should be discussed with selected individuals aged ≥8 years with stage 2 T1D. Treatment should be in a setting with appropriately trained personnel. </a:t>
            </a:r>
            <a:r>
              <a:rPr lang="en-US" sz="24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B</a:t>
            </a:r>
            <a:endParaRPr lang="en-US"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endParaRPr lang="en-US"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0269F35F-A7A7-00EB-8826-269B9FCE97CE}"/>
              </a:ext>
            </a:extLst>
          </p:cNvPr>
          <p:cNvPicPr>
            <a:picLocks noChangeAspect="1"/>
          </p:cNvPicPr>
          <p:nvPr/>
        </p:nvPicPr>
        <p:blipFill>
          <a:blip r:embed="rId2"/>
          <a:stretch>
            <a:fillRect/>
          </a:stretch>
        </p:blipFill>
        <p:spPr>
          <a:xfrm>
            <a:off x="1009026" y="3164337"/>
            <a:ext cx="8439773" cy="3407786"/>
          </a:xfrm>
          <a:prstGeom prst="rect">
            <a:avLst/>
          </a:prstGeom>
        </p:spPr>
      </p:pic>
    </p:spTree>
    <p:extLst>
      <p:ext uri="{BB962C8B-B14F-4D97-AF65-F5344CB8AC3E}">
        <p14:creationId xmlns:p14="http://schemas.microsoft.com/office/powerpoint/2010/main" val="91254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4345-9591-46A8-6D08-A8D8582E8A5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9FC3B8-5262-1378-E871-13EE967659C0}"/>
              </a:ext>
            </a:extLst>
          </p:cNvPr>
          <p:cNvSpPr>
            <a:spLocks noGrp="1"/>
          </p:cNvSpPr>
          <p:nvPr>
            <p:ph type="sldNum" sz="quarter" idx="12"/>
          </p:nvPr>
        </p:nvSpPr>
        <p:spPr>
          <a:xfrm>
            <a:off x="11431240" y="6005739"/>
            <a:ext cx="429238" cy="365125"/>
          </a:xfrm>
          <a:prstGeom prst="rect">
            <a:avLst/>
          </a:prstGeom>
        </p:spPr>
        <p:txBody>
          <a:bodyPr anchor="ctr"/>
          <a:lstStyle>
            <a:defPPr>
              <a:defRPr lang="en-US"/>
            </a:defPPr>
            <a:lvl1pPr marL="0" algn="ctr" defTabSz="457200" rtl="0" eaLnBrk="1" latinLnBrk="0" hangingPunct="1">
              <a:defRPr sz="800" kern="1200">
                <a:solidFill>
                  <a:srgbClr val="111111"/>
                </a:solidFill>
                <a:latin typeface="Inter" panose="02000503000000020004" pitchFamily="2" charset="0"/>
                <a:ea typeface="Inter" panose="02000503000000020004" pitchFamily="2" charset="0"/>
                <a:cs typeface="Inter"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F03178-52FA-47ED-9D68-9D8BA91F4249}" type="slidenum">
              <a:rPr lang="en-US" smtClean="0"/>
              <a:pPr/>
              <a:t>9</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D31421BE-AE05-1557-982C-B0D82F4BA03E}"/>
              </a:ext>
            </a:extLst>
          </p:cNvPr>
          <p:cNvSpPr txBox="1"/>
          <p:nvPr/>
        </p:nvSpPr>
        <p:spPr>
          <a:xfrm>
            <a:off x="5136" y="6647"/>
            <a:ext cx="546406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4. Comprehensive Medical Evaluation and Assessment of Comorbidities</a:t>
            </a:r>
          </a:p>
        </p:txBody>
      </p:sp>
      <p:sp>
        <p:nvSpPr>
          <p:cNvPr id="2" name="TextBox 1">
            <a:extLst>
              <a:ext uri="{FF2B5EF4-FFF2-40B4-BE49-F238E27FC236}">
                <a16:creationId xmlns:a16="http://schemas.microsoft.com/office/drawing/2014/main" id="{F6B24299-6706-D111-036B-8B6339C42FF5}"/>
              </a:ext>
            </a:extLst>
          </p:cNvPr>
          <p:cNvSpPr txBox="1">
            <a:spLocks noChangeArrowheads="1"/>
          </p:cNvSpPr>
          <p:nvPr/>
        </p:nvSpPr>
        <p:spPr bwMode="auto">
          <a:xfrm>
            <a:off x="0" y="6284553"/>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a:solidFill>
                  <a:srgbClr val="A6192E"/>
                </a:solidFill>
                <a:latin typeface="Helvetica" pitchFamily="34" charset="0"/>
                <a:ea typeface="ヒラギノ角ゴ Pro W3" charset="-128"/>
              </a:rPr>
              <a:t>Comprehensive Medical Evaluation and Assessment of Comorbidities: </a:t>
            </a:r>
            <a:br>
              <a:rPr lang="en-US" sz="1200">
                <a:solidFill>
                  <a:srgbClr val="A6192E"/>
                </a:solidFill>
                <a:latin typeface="Helvetica" pitchFamily="34" charset="0"/>
                <a:ea typeface="ヒラギノ角ゴ Pro W3" charset="-128"/>
              </a:rPr>
            </a:br>
            <a:r>
              <a:rPr lang="en-US" sz="1200" i="1">
                <a:solidFill>
                  <a:srgbClr val="A6192E"/>
                </a:solidFill>
                <a:ea typeface="ヒラギノ角ゴ Pro W3" charset="-128"/>
              </a:rPr>
              <a:t>Standards of Care in Diabetes - 2025</a:t>
            </a:r>
            <a:r>
              <a:rPr lang="en-US" sz="1200">
                <a:solidFill>
                  <a:srgbClr val="A6192E"/>
                </a:solidFill>
                <a:latin typeface="Helvetica" pitchFamily="34" charset="0"/>
                <a:ea typeface="ヒラギノ角ゴ Pro W3" charset="-128"/>
              </a:rPr>
              <a:t>. </a:t>
            </a:r>
            <a:r>
              <a:rPr lang="en-US" sz="1200" i="1">
                <a:solidFill>
                  <a:srgbClr val="A6192E"/>
                </a:solidFill>
                <a:latin typeface="Helvetica" pitchFamily="34" charset="0"/>
                <a:ea typeface="ヒラギノ角ゴ Pro W3" charset="-128"/>
              </a:rPr>
              <a:t>Diabetes Care </a:t>
            </a:r>
            <a:r>
              <a:rPr lang="en-US" sz="1200">
                <a:solidFill>
                  <a:srgbClr val="A6192E"/>
                </a:solidFill>
                <a:latin typeface="Helvetica" pitchFamily="34" charset="0"/>
                <a:ea typeface="ヒラギノ角ゴ Pro W3" charset="-128"/>
              </a:rPr>
              <a:t>2025;48(Suppl. 1):S59-S85</a:t>
            </a:r>
          </a:p>
        </p:txBody>
      </p:sp>
      <p:pic>
        <p:nvPicPr>
          <p:cNvPr id="7" name="Picture 6">
            <a:extLst>
              <a:ext uri="{FF2B5EF4-FFF2-40B4-BE49-F238E27FC236}">
                <a16:creationId xmlns:a16="http://schemas.microsoft.com/office/drawing/2014/main" id="{2EEFEA79-84AC-3063-0B2F-11036A928474}"/>
              </a:ext>
            </a:extLst>
          </p:cNvPr>
          <p:cNvPicPr>
            <a:picLocks noChangeAspect="1"/>
          </p:cNvPicPr>
          <p:nvPr/>
        </p:nvPicPr>
        <p:blipFill>
          <a:blip r:embed="rId3"/>
          <a:stretch>
            <a:fillRect/>
          </a:stretch>
        </p:blipFill>
        <p:spPr>
          <a:xfrm>
            <a:off x="868621" y="283646"/>
            <a:ext cx="9201150" cy="5962035"/>
          </a:xfrm>
          <a:prstGeom prst="rect">
            <a:avLst/>
          </a:prstGeom>
        </p:spPr>
      </p:pic>
    </p:spTree>
    <p:extLst>
      <p:ext uri="{BB962C8B-B14F-4D97-AF65-F5344CB8AC3E}">
        <p14:creationId xmlns:p14="http://schemas.microsoft.com/office/powerpoint/2010/main" val="231604339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69A1663116B24E8E88410C5D8C1E6D" ma:contentTypeVersion="19" ma:contentTypeDescription="Create a new document." ma:contentTypeScope="" ma:versionID="24b3c6864356cf43f8a000ef2b0fbce7">
  <xsd:schema xmlns:xsd="http://www.w3.org/2001/XMLSchema" xmlns:xs="http://www.w3.org/2001/XMLSchema" xmlns:p="http://schemas.microsoft.com/office/2006/metadata/properties" xmlns:ns2="0b58e0c3-1e25-484f-b232-2aa88935fa31" xmlns:ns3="3617ff2c-6aea-42e2-bae0-e2a2cce23ea2" targetNamespace="http://schemas.microsoft.com/office/2006/metadata/properties" ma:root="true" ma:fieldsID="aabb6fc0bf1269f03b0e70c3705b2a80" ns2:_="" ns3:_="">
    <xsd:import namespace="0b58e0c3-1e25-484f-b232-2aa88935fa31"/>
    <xsd:import namespace="3617ff2c-6aea-42e2-bae0-e2a2cce23ea2"/>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ont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8e0c3-1e25-484f-b232-2aa88935fa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ba11d-174d-47aa-b02d-36aac0210ef0}" ma:internalName="TaxCatchAll" ma:showField="CatchAllData" ma:web="0b58e0c3-1e25-484f-b232-2aa88935fa3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17ff2c-6aea-42e2-bae0-e2a2cce23ea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cb0c8-b59c-4162-91d8-485a22416d3c" ma:termSetId="09814cd3-568e-fe90-9814-8d621ff8fb84" ma:anchorId="fba54fb3-c3e1-fe81-a776-ca4b69148c4d" ma:open="true" ma:isKeyword="false">
      <xsd:complexType>
        <xsd:sequence>
          <xsd:element ref="pc:Terms" minOccurs="0" maxOccurs="1"/>
        </xsd:sequence>
      </xsd:complexType>
    </xsd:element>
    <xsd:element name="Month" ma:index="24" nillable="true" ma:displayName="Month" ma:format="Dropdown" ma:internalName="Month">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58e0c3-1e25-484f-b232-2aa88935fa31" xsi:nil="true"/>
    <lcf76f155ced4ddcb4097134ff3c332f xmlns="3617ff2c-6aea-42e2-bae0-e2a2cce23ea2">
      <Terms xmlns="http://schemas.microsoft.com/office/infopath/2007/PartnerControls"/>
    </lcf76f155ced4ddcb4097134ff3c332f>
    <Month xmlns="3617ff2c-6aea-42e2-bae0-e2a2cce23e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4B633-5483-4809-98F4-CB8D483AF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8e0c3-1e25-484f-b232-2aa88935fa31"/>
    <ds:schemaRef ds:uri="3617ff2c-6aea-42e2-bae0-e2a2cce23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CAE131-F90B-4BEB-B19F-9B2C3B44C4D6}">
  <ds:schemaRefs>
    <ds:schemaRef ds:uri="http://schemas.microsoft.com/office/2006/metadata/properties"/>
    <ds:schemaRef ds:uri="http://schemas.microsoft.com/office/infopath/2007/PartnerControls"/>
    <ds:schemaRef ds:uri="0b58e0c3-1e25-484f-b232-2aa88935fa31"/>
    <ds:schemaRef ds:uri="3617ff2c-6aea-42e2-bae0-e2a2cce23ea2"/>
  </ds:schemaRefs>
</ds:datastoreItem>
</file>

<file path=customXml/itemProps3.xml><?xml version="1.0" encoding="utf-8"?>
<ds:datastoreItem xmlns:ds="http://schemas.openxmlformats.org/officeDocument/2006/customXml" ds:itemID="{8AAAB6DE-9B49-4FFC-AB76-6CDA894E9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20971</TotalTime>
  <Words>7452</Words>
  <Application>Microsoft Office PowerPoint</Application>
  <PresentationFormat>Widescreen</PresentationFormat>
  <Paragraphs>683</Paragraphs>
  <Slides>74</Slides>
  <Notes>31</Notes>
  <HiddenSlides>12</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74</vt:i4>
      </vt:variant>
    </vt:vector>
  </HeadingPairs>
  <TitlesOfParts>
    <vt:vector size="92" baseType="lpstr">
      <vt:lpstr>ＭＳ Ｐゴシック</vt:lpstr>
      <vt:lpstr>Aptos</vt:lpstr>
      <vt:lpstr>Arial</vt:lpstr>
      <vt:lpstr>Arial Black</vt:lpstr>
      <vt:lpstr>ArialMT</vt:lpstr>
      <vt:lpstr>BlinkMacSystemFont</vt:lpstr>
      <vt:lpstr>Calibri</vt:lpstr>
      <vt:lpstr>Calibri Light</vt:lpstr>
      <vt:lpstr>Courier New</vt:lpstr>
      <vt:lpstr>Helvetica</vt:lpstr>
      <vt:lpstr>inherit</vt:lpstr>
      <vt:lpstr>OTNEJMScalaSansLF</vt:lpstr>
      <vt:lpstr>Raleway</vt:lpstr>
      <vt:lpstr>Times New Roman</vt:lpstr>
      <vt:lpstr>Wingdings</vt:lpstr>
      <vt:lpstr>ヒラギノ角ゴ Pro W3</vt:lpstr>
      <vt:lpstr>1_Office Theme</vt:lpstr>
      <vt:lpstr>Office Theme</vt:lpstr>
      <vt:lpstr>Innovations in Diabetes Care: 2025 ADA Standards and Pregnancy Updates</vt:lpstr>
      <vt:lpstr>Disclosures</vt:lpstr>
      <vt:lpstr>Pharmacist Learning Objectives</vt:lpstr>
      <vt:lpstr>Technician Learning Objectives</vt:lpstr>
      <vt:lpstr>Standards of Care</vt:lpstr>
      <vt:lpstr>Table of Contents</vt:lpstr>
      <vt:lpstr>Type 1 Diabetes Screening</vt:lpstr>
      <vt:lpstr>Type 1 Diabetes Staging</vt:lpstr>
      <vt:lpstr>PowerPoint Presentation</vt:lpstr>
      <vt:lpstr>PowerPoint Presentation</vt:lpstr>
      <vt:lpstr>According to the 2025 ADA Standards of Care, which of the following medications is preferred if a patient has metabolic dysfunction–associated steatotic liver disease (MASLD)? </vt:lpstr>
      <vt:lpstr>According to the 2025 ADA Standards of Care, which of the following medications is preferred if a patient has metabolic dysfunction–associated steatotic liver disease (MASLD)? </vt:lpstr>
      <vt:lpstr>PowerPoint Presentation</vt:lpstr>
      <vt:lpstr>PowerPoint Presentation</vt:lpstr>
      <vt:lpstr>PowerPoint Presentation</vt:lpstr>
      <vt:lpstr>Diabetes Technology </vt:lpstr>
      <vt:lpstr>Personal CGM Options (Rx)</vt:lpstr>
      <vt:lpstr>CGM Comparison</vt:lpstr>
      <vt:lpstr>CGM Comparison (Continued) </vt:lpstr>
      <vt:lpstr>Dexcom Stelo</vt:lpstr>
      <vt:lpstr>Abbott Lingo </vt:lpstr>
      <vt:lpstr>OTC CGM</vt:lpstr>
      <vt:lpstr>Use of CGM</vt:lpstr>
      <vt:lpstr>AID Systems</vt:lpstr>
      <vt:lpstr>     Insulin Delivery (Pumps and AID) </vt:lpstr>
      <vt:lpstr>Medication Updates</vt:lpstr>
      <vt:lpstr>PowerPoint Presentation</vt:lpstr>
      <vt:lpstr>Figure 9.3 (continued)</vt:lpstr>
      <vt:lpstr>  KT has kidney disease, obesity, hypertension and type 2 diabetes. He currently takes metformin 500mg twice daily. Which of the following agents has the strongest evidence for improving kidney outcomes in people with type 2 diabetes?  </vt:lpstr>
      <vt:lpstr>  KT has kidney disease, obesity, hypertension and type 2 diabetes. He currently takes metformin 500mg twice daily. Which of the following agents has the strongest evidence for improving kidney outcomes in people with type 2 diabetes?  </vt:lpstr>
      <vt:lpstr>GLP-1 Diabetes Indications</vt:lpstr>
      <vt:lpstr>SGLT-2 Inhibitor Dosing &amp; Indication</vt:lpstr>
      <vt:lpstr>PowerPoint Presentation</vt:lpstr>
      <vt:lpstr>Compounded GLP1</vt:lpstr>
      <vt:lpstr>Diabetes in Pregnancy Updates</vt:lpstr>
      <vt:lpstr>Gestational Diabetes (GDM)</vt:lpstr>
      <vt:lpstr>Diagnosing GDM</vt:lpstr>
      <vt:lpstr>Glycemic Goals in Pregnancy</vt:lpstr>
      <vt:lpstr>ADA Standards of Care 2025 (CGM)</vt:lpstr>
      <vt:lpstr>What is the target range using CGM in pregnancy?</vt:lpstr>
      <vt:lpstr>What is the target range using CGM in pregnancy?</vt:lpstr>
      <vt:lpstr>PowerPoint Presentation</vt:lpstr>
      <vt:lpstr>CGM in GDM Practical Considerations</vt:lpstr>
      <vt:lpstr>PowerPoint Presentation</vt:lpstr>
      <vt:lpstr>ADA Standards of Care 2025 (Insulin/Pumps)</vt:lpstr>
      <vt:lpstr>Which of the following automated insulin delivery algorithms is FDA approved for use in pregnancy? </vt:lpstr>
      <vt:lpstr>Which of the following automated insulin delivery algorithms is FDA approved for use in pregnancy? </vt:lpstr>
      <vt:lpstr>AiDAPT Study (T1D, Pregnancy)</vt:lpstr>
      <vt:lpstr>PowerPoint Presentation</vt:lpstr>
      <vt:lpstr> AID Comparison</vt:lpstr>
      <vt:lpstr>Management of Diabetes in Pregnancy</vt:lpstr>
      <vt:lpstr>Patient Case</vt:lpstr>
      <vt:lpstr>PowerPoint Presentation</vt:lpstr>
      <vt:lpstr>1 Year Later</vt:lpstr>
      <vt:lpstr>Is Abby a candidate for CGM?</vt:lpstr>
      <vt:lpstr>Summary</vt:lpstr>
      <vt:lpstr>CPE Instructions for:  Innovations in Diabetes Care: 2025 ADA Standards and Pregnancy Updates  </vt:lpstr>
      <vt:lpstr>PowerPoint Presentation</vt:lpstr>
      <vt:lpstr>Extra slides</vt:lpstr>
      <vt:lpstr>PowerPoint Presentation</vt:lpstr>
      <vt:lpstr>PowerPoint Presentation</vt:lpstr>
      <vt:lpstr>Pharmacologic Interventions to Delay Type 2 Diabetes</vt:lpstr>
      <vt:lpstr>Metabolic-Associated Steatotic Liver Disease and Metabolic-Associated Steatohepatitis - Screening</vt:lpstr>
      <vt:lpstr>MASLD &amp; MASH- Management</vt:lpstr>
      <vt:lpstr>MASLD &amp; MASH- Management(continued)</vt:lpstr>
      <vt:lpstr>Metabolic-Associated Steatotic Liver Disease and Metabolic-Associated Steatohepatitis – Management (continued)</vt:lpstr>
      <vt:lpstr>Hypoglycemia Assessment, Prevention, and Treatment</vt:lpstr>
      <vt:lpstr>PowerPoint Presentation</vt:lpstr>
      <vt:lpstr>PowerPoint Presentation</vt:lpstr>
      <vt:lpstr>Pharmacologic Therapy for Adults with Type 2 Diabetes (continued)</vt:lpstr>
      <vt:lpstr>Additional Recommendations For All Individuals with Diabetes</vt:lpstr>
      <vt:lpstr>Continuous Glucose Monitoring Devices (continued)</vt:lpstr>
      <vt:lpstr>Postpartum Care</vt:lpstr>
      <vt:lpstr>CGM Tips in Pregnancy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Diana Isaacs</dc:creator>
  <cp:lastModifiedBy>Rhonda Bilger</cp:lastModifiedBy>
  <cp:revision>6</cp:revision>
  <dcterms:created xsi:type="dcterms:W3CDTF">2024-12-24T00:15:18Z</dcterms:created>
  <dcterms:modified xsi:type="dcterms:W3CDTF">2025-03-11T13:32:16Z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0x0101002969A1663116B24E8E88410C5D8C1E6D</vt:lpwstr>
  </property>
  <property fmtid="{D5CDD505-2E9C-101B-9397-08002B2CF9AE}" pid="3" name="MediaServiceImageTags">
    <vt:lpwstr/>
  </property>
</Properties>
</file>