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96197"/>
  </p:normalViewPr>
  <p:slideViewPr>
    <p:cSldViewPr snapToGrid="0">
      <p:cViewPr varScale="1">
        <p:scale>
          <a:sx n="119" d="100"/>
          <a:sy n="119" d="100"/>
        </p:scale>
        <p:origin x="6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7ACB8-FCC5-4CE6-8575-1AAE7D04A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9F4D7A-C7DA-4088-B256-AC42E5A53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5430F-9B45-4135-A654-3BCACE2AC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21227-4AFE-40F6-9D0A-260616995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029F8-4F36-41AE-BB34-0C25AB95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8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D66F2-5FE5-40AE-8183-0614DE5CB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4AF94D-9135-4BC9-A68A-64306B783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1A33C-B4DA-4399-8A50-FD83790B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21E11-AEC8-4D22-887D-DF489E772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722A6-513C-4946-A34F-A545CFB5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9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305946-2C49-4F4B-A207-825A901AF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45323-AC4A-43EE-BF04-C0D1D3DF5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8FFFA-E053-4773-8626-8A0ACF237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F54ED-D358-4F89-9EBD-25A485A6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88E90-29C4-4AF8-9E6A-5F057295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7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/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307531" y="6062928"/>
            <a:ext cx="5721920" cy="581010"/>
          </a:xfrm>
          <a:prstGeom prst="rect">
            <a:avLst/>
          </a:prstGeom>
        </p:spPr>
        <p:txBody>
          <a:bodyPr tIns="91440">
            <a:noAutofit/>
          </a:bodyPr>
          <a:lstStyle>
            <a:lvl1pPr marL="0" indent="0" algn="l">
              <a:buNone/>
              <a:defRPr sz="1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Optional footnote content goes here. To place footnotes on additional slides, copy and paste this footnote onto those slides.</a:t>
            </a: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691A5427-DB1D-F143-A86C-104FEB5002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44952" y="6166751"/>
            <a:ext cx="355119" cy="182880"/>
          </a:xfrm>
        </p:spPr>
        <p:txBody>
          <a:bodyPr/>
          <a:lstStyle/>
          <a:p>
            <a:fld id="{34971C27-C87E-45F4-8EEB-007BFB32C2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610636D-7196-EE47-AD8B-090073B425D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07530" y="1795463"/>
            <a:ext cx="9231778" cy="3966359"/>
          </a:xfrm>
          <a:prstGeom prst="rect">
            <a:avLst/>
          </a:prstGeom>
        </p:spPr>
        <p:txBody>
          <a:bodyPr/>
          <a:lstStyle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90C09F-3611-9349-BBBD-09398FCC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530" y="566898"/>
            <a:ext cx="10360246" cy="3464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Slide Title, Georgia Bold 34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60476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CF8D3-781B-46B3-9AAA-36E679A4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F56A-B232-4B2B-90E2-D168B5035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9CB83-10D7-4EF7-8728-4B26E6086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DE202-E9E1-452C-8992-5E397222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8D95A-8343-4421-8330-C6EDD8D4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8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5F8A5-A35F-4602-A5B0-EE77EF6BC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A822D-12CA-4186-9098-3E450145B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8CD82-E030-4557-8097-0D5BDA896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1A7C6-7653-4298-9930-5AA9C42D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307BE-327B-4A45-B2A7-9198C357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2ED35-D8F8-43E6-B3FF-99356A67B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8CBB7-7E4A-4C1A-B54E-DBCC8701C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305CBA-342E-4D45-893B-A22B24467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D4626A-2EAC-4FBA-B677-CC350F19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DD430-97AF-43DC-828B-EDE32A32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6812C-60B3-472D-BC48-0F2AA011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3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E7B74-09A2-42DD-984B-8684817BF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76D24-7B99-4154-AD4D-A312A9799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657A8-A5FB-42C4-BC71-F6A752900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1BAE5C-19B1-47AE-95A6-1BEDEE3D6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819209-4771-4536-A8EF-94A8F8F28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8A78C-1334-42A6-AEEE-9C284BE9F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C8007F-03BD-4AC0-8925-5962B2D9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D8468-E582-4F82-A69C-379550E4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9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C8FA3-D821-4F10-BB45-868BAC3EF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49E984-4192-4D11-BEDA-4D923BBF9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6EF86-8D4E-46E4-82A3-EDE235C07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1EFD9E-B9B2-40A2-A099-39068C9C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27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EDAA48-F1CA-425B-8DC7-E3D905EF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7CD27A-4E49-411A-AA5E-4606FDE36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DAB8A9-BB72-4DA1-AF4C-E7EB6A851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2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FF1A7-6546-4E98-87C4-217E39BE8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52804-DBA5-4205-872A-9F7015CAF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D9F95-70E8-49C0-B1C4-765BAF2C2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73F2E-5E70-42B4-982C-BC74F9088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B8B1A-4FF1-4132-9A43-684F84309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8FE48-57F9-4CD7-AB7B-34F9052BA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C9466-2D89-4197-9396-29196DAA7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6D8334-7D58-4E4A-80DC-4E2D6B2022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E7187-729C-4CE4-B0D5-9D792756E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CD0F3-C70D-4FB0-9EA6-BC72F0B5F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444F5-C462-4941-B746-F8085C9DE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C76D7-8B90-4E88-AE56-2840B4733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8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5C8083-1F19-481E-8324-2F3FA3FA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C2D4B-5210-4D5D-B940-5F18C2425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24971-94E0-47CD-A8F9-FB8EB7B0C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E8B0-E2AA-49C7-B02B-5E7BA966BDFE}" type="datetimeFigureOut">
              <a:rPr lang="en-US" smtClean="0"/>
              <a:t>5/20/24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C0929-BACA-485F-AAD8-A7BD89912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475C2-3A5B-4F97-A3D8-B81BEB6AF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57401-F90B-4AD2-8F12-2C193FA51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3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99D165-DE70-440E-B46E-3B1AEFCF5F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71C27-C87E-45F4-8EEB-007BFB32C23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7DD64-55BD-44C1-98D9-4BB77E56B5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19200" y="4269758"/>
            <a:ext cx="9868698" cy="2302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4100" b="1" dirty="0">
                <a:ea typeface="ＭＳ Ｐゴシック" panose="020B0600070205080204" pitchFamily="34" charset="-128"/>
              </a:rPr>
              <a:t>Pharmacist Code: </a:t>
            </a:r>
            <a:r>
              <a:rPr lang="en-US" altLang="en-US" sz="4100" b="1" dirty="0" err="1">
                <a:ea typeface="ＭＳ Ｐゴシック" panose="020B0600070205080204" pitchFamily="34" charset="-128"/>
              </a:rPr>
              <a:t>fSFVhE</a:t>
            </a:r>
            <a:endParaRPr lang="en-US" altLang="en-US" sz="4100" b="1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US" altLang="en-US" sz="4100" b="1">
                <a:ea typeface="ＭＳ Ｐゴシック" panose="020B0600070205080204" pitchFamily="34" charset="-128"/>
              </a:rPr>
              <a:t>Technician </a:t>
            </a:r>
            <a:r>
              <a:rPr lang="en-US" altLang="en-US" sz="4100" b="1" dirty="0">
                <a:ea typeface="ＭＳ Ｐゴシック" panose="020B0600070205080204" pitchFamily="34" charset="-128"/>
              </a:rPr>
              <a:t>Code: </a:t>
            </a:r>
            <a:r>
              <a:rPr lang="en-US" altLang="en-US" sz="4100" b="1" dirty="0" err="1">
                <a:ea typeface="ＭＳ Ｐゴシック" panose="020B0600070205080204" pitchFamily="34" charset="-128"/>
              </a:rPr>
              <a:t>FHeYNe</a:t>
            </a:r>
            <a:endParaRPr lang="en-US" altLang="en-US" sz="2300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C64FD25-C274-4A06-ADB4-D464EFC54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/>
              <a:t>CPE Instructions for: </a:t>
            </a:r>
            <a:br>
              <a:rPr lang="en-US" sz="2800" b="1" dirty="0"/>
            </a:br>
            <a:r>
              <a:rPr lang="en-US" sz="2000" b="1" dirty="0">
                <a:solidFill>
                  <a:srgbClr val="00B050"/>
                </a:solidFill>
                <a:latin typeface="Raleway" pitchFamily="2" charset="77"/>
              </a:rPr>
              <a:t>Addressing Social Determinants of Health in Pharmacy Practice </a:t>
            </a:r>
            <a:br>
              <a:rPr lang="en-US" sz="7200" b="1" dirty="0">
                <a:solidFill>
                  <a:srgbClr val="00B050"/>
                </a:solidFill>
              </a:rPr>
            </a:br>
            <a:br>
              <a:rPr lang="en-US" sz="11500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2791A6-084F-4283-9270-8FE97E48AC6B}"/>
              </a:ext>
            </a:extLst>
          </p:cNvPr>
          <p:cNvSpPr/>
          <p:nvPr/>
        </p:nvSpPr>
        <p:spPr>
          <a:xfrm>
            <a:off x="7849835" y="2003817"/>
            <a:ext cx="3238063" cy="2138363"/>
          </a:xfrm>
          <a:prstGeom prst="rect">
            <a:avLst/>
          </a:prstGeom>
          <a:solidFill>
            <a:schemeClr val="bg1"/>
          </a:solidFill>
          <a:ln w="3175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3F2780-06CA-497C-90E3-749BC2A030D8}"/>
              </a:ext>
            </a:extLst>
          </p:cNvPr>
          <p:cNvSpPr/>
          <p:nvPr/>
        </p:nvSpPr>
        <p:spPr>
          <a:xfrm>
            <a:off x="4536597" y="1999033"/>
            <a:ext cx="3238063" cy="2138363"/>
          </a:xfrm>
          <a:prstGeom prst="rect">
            <a:avLst/>
          </a:prstGeom>
          <a:solidFill>
            <a:schemeClr val="bg1"/>
          </a:solidFill>
          <a:ln w="3175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E135C4-2AFC-448D-B97B-E31FA4818D06}"/>
              </a:ext>
            </a:extLst>
          </p:cNvPr>
          <p:cNvSpPr/>
          <p:nvPr/>
        </p:nvSpPr>
        <p:spPr>
          <a:xfrm>
            <a:off x="1307759" y="1988192"/>
            <a:ext cx="3077868" cy="2138363"/>
          </a:xfrm>
          <a:prstGeom prst="rect">
            <a:avLst/>
          </a:prstGeom>
          <a:solidFill>
            <a:schemeClr val="bg1"/>
          </a:solidFill>
          <a:ln w="3175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F7DC05-AE6A-4019-9E75-C62B281AF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758" y="2162671"/>
            <a:ext cx="2795545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+mn-cs"/>
              </a:rPr>
              <a:t>Redeem your credit online at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649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+mn-cs"/>
              </a:rPr>
              <a:t>CEimpact.com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313130"/>
              </a:solidFill>
              <a:effectLst/>
              <a:uLnTx/>
              <a:uFillTx/>
              <a:latin typeface="Arial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+mn-cs"/>
              </a:rPr>
              <a:t>*If this is the first time you have utilized the 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+mn-cs"/>
              </a:rPr>
              <a:t>CEimpact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+mn-cs"/>
              </a:rPr>
              <a:t> Learning Management System (LMS) you will need to create an account.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CD63E28-0CE5-4E35-8F91-9DE2DB108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8645" y="2195561"/>
            <a:ext cx="3407305" cy="844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22860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  <a:t>From the </a:t>
            </a: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649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  <a:t>CEimpact.com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  <a:t>Homepage – enter the code provided in the ‘Enter Code’ box and click SUBMIT.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313130"/>
              </a:solidFill>
              <a:effectLst/>
              <a:uLnTx/>
              <a:uFillTx/>
              <a:latin typeface="Arial"/>
              <a:ea typeface="ＭＳ Ｐゴシック" panose="020B0600070205080204" pitchFamily="34" charset="-128"/>
              <a:cs typeface="Tahoma" panose="020B060403050404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189C463A-030B-4EFB-9437-4750FBF11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200" y="2162670"/>
            <a:ext cx="3532882" cy="187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22860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  <a:t>Complete the Exam &amp; Evaluation as prompted; click SUBMIT to send your information to CPE Monitor.  Follow instructions to access your CPE Statement of Credit on </a:t>
            </a:r>
            <a:b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</a:b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  <a:t>CPE Monitor or access your Certificate of Completion in 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  <a:t>MyCourse</a:t>
            </a:r>
            <a:r>
              <a:rPr lang="en-US" altLang="en-US" sz="1400" dirty="0">
                <a:solidFill>
                  <a:srgbClr val="313130"/>
                </a:solidFill>
                <a:latin typeface="Arial"/>
                <a:cs typeface="Tahoma" panose="020B0604030504040204" pitchFamily="34" charset="0"/>
              </a:rPr>
              <a:t>s.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13130"/>
                </a:solidFill>
                <a:effectLst/>
                <a:uLnTx/>
                <a:uFillTx/>
                <a:latin typeface="Arial"/>
                <a:ea typeface="ＭＳ Ｐゴシック" panose="020B0600070205080204" pitchFamily="34" charset="-128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A140E5-67BF-404B-9B01-0A772FBC3254}"/>
              </a:ext>
            </a:extLst>
          </p:cNvPr>
          <p:cNvSpPr/>
          <p:nvPr/>
        </p:nvSpPr>
        <p:spPr>
          <a:xfrm>
            <a:off x="2631408" y="1632949"/>
            <a:ext cx="533401" cy="529721"/>
          </a:xfrm>
          <a:prstGeom prst="rect">
            <a:avLst/>
          </a:prstGeom>
          <a:solidFill>
            <a:srgbClr val="00B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TextBox 2">
            <a:extLst>
              <a:ext uri="{FF2B5EF4-FFF2-40B4-BE49-F238E27FC236}">
                <a16:creationId xmlns:a16="http://schemas.microsoft.com/office/drawing/2014/main" id="{0A44C66A-17E9-4EDB-95EA-6E736FAA6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166" y="1527874"/>
            <a:ext cx="53340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anose="020B0503030101060003" pitchFamily="34" charset="0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108FF26-74FA-4495-AC55-8B90DB1EF48C}"/>
              </a:ext>
            </a:extLst>
          </p:cNvPr>
          <p:cNvSpPr/>
          <p:nvPr/>
        </p:nvSpPr>
        <p:spPr>
          <a:xfrm>
            <a:off x="5884728" y="1579856"/>
            <a:ext cx="533400" cy="508328"/>
          </a:xfrm>
          <a:prstGeom prst="rect">
            <a:avLst/>
          </a:prstGeom>
          <a:solidFill>
            <a:srgbClr val="00B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</a:p>
        </p:txBody>
      </p:sp>
      <p:sp>
        <p:nvSpPr>
          <p:cNvPr id="15" name="TextBox 2">
            <a:extLst>
              <a:ext uri="{FF2B5EF4-FFF2-40B4-BE49-F238E27FC236}">
                <a16:creationId xmlns:a16="http://schemas.microsoft.com/office/drawing/2014/main" id="{81949282-5E1C-45AA-86AD-FC2FC1939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3139" y="1495702"/>
            <a:ext cx="58269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anose="020B0503030101060003" pitchFamily="34" charset="0"/>
                <a:ea typeface="ＭＳ Ｐゴシック" panose="020B0600070205080204" pitchFamily="34" charset="-128"/>
                <a:cs typeface="+mn-cs"/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BBA51-BBA7-4ADC-8BB7-7C431B7F64F2}"/>
              </a:ext>
            </a:extLst>
          </p:cNvPr>
          <p:cNvSpPr/>
          <p:nvPr/>
        </p:nvSpPr>
        <p:spPr>
          <a:xfrm>
            <a:off x="9273678" y="1579854"/>
            <a:ext cx="533400" cy="534851"/>
          </a:xfrm>
          <a:prstGeom prst="rect">
            <a:avLst/>
          </a:prstGeom>
          <a:solidFill>
            <a:srgbClr val="00B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107E26CC-0923-405B-B74F-DD5BFF084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6738" y="1461621"/>
            <a:ext cx="582699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anose="020B0503030101060003" pitchFamily="34" charset="0"/>
                <a:ea typeface="ＭＳ Ｐゴシック" panose="020B0600070205080204" pitchFamily="34" charset="-128"/>
                <a:cs typeface="+mn-cs"/>
              </a:rPr>
              <a:t>3</a:t>
            </a:r>
          </a:p>
        </p:txBody>
      </p:sp>
      <p:pic>
        <p:nvPicPr>
          <p:cNvPr id="18" name="Picture 17" descr="A screenshot of a cell phone&#10;&#10;Description automatically generated">
            <a:extLst>
              <a:ext uri="{FF2B5EF4-FFF2-40B4-BE49-F238E27FC236}">
                <a16:creationId xmlns:a16="http://schemas.microsoft.com/office/drawing/2014/main" id="{E0BAF451-F7BD-4B61-8CBB-D74FA016D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945" y="3275031"/>
            <a:ext cx="1731264" cy="70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80156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58e0c3-1e25-484f-b232-2aa88935fa31" xsi:nil="true"/>
    <lcf76f155ced4ddcb4097134ff3c332f xmlns="3617ff2c-6aea-42e2-bae0-e2a2cce23ea2">
      <Terms xmlns="http://schemas.microsoft.com/office/infopath/2007/PartnerControls"/>
    </lcf76f155ced4ddcb4097134ff3c332f>
    <Month xmlns="3617ff2c-6aea-42e2-bae0-e2a2cce23ea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69A1663116B24E8E88410C5D8C1E6D" ma:contentTypeVersion="18" ma:contentTypeDescription="Create a new document." ma:contentTypeScope="" ma:versionID="b604c06cca07ad1adbde1774609eaaef">
  <xsd:schema xmlns:xsd="http://www.w3.org/2001/XMLSchema" xmlns:xs="http://www.w3.org/2001/XMLSchema" xmlns:p="http://schemas.microsoft.com/office/2006/metadata/properties" xmlns:ns2="0b58e0c3-1e25-484f-b232-2aa88935fa31" xmlns:ns3="3617ff2c-6aea-42e2-bae0-e2a2cce23ea2" targetNamespace="http://schemas.microsoft.com/office/2006/metadata/properties" ma:root="true" ma:fieldsID="fff3872fbf74741dc4ee7c3947808aa8" ns2:_="" ns3:_="">
    <xsd:import namespace="0b58e0c3-1e25-484f-b232-2aa88935fa31"/>
    <xsd:import namespace="3617ff2c-6aea-42e2-bae0-e2a2cce23ea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ont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8e0c3-1e25-484f-b232-2aa88935fa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6aba11d-174d-47aa-b02d-36aac0210ef0}" ma:internalName="TaxCatchAll" ma:showField="CatchAllData" ma:web="0b58e0c3-1e25-484f-b232-2aa88935fa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17ff2c-6aea-42e2-bae0-e2a2cce23e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8cb0c8-b59c-4162-91d8-485a22416d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onth" ma:index="24" nillable="true" ma:displayName="Month" ma:format="Dropdown" ma:internalName="Month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32B008-3E2C-4DA7-B633-36B9EB6EDEE5}">
  <ds:schemaRefs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3617ff2c-6aea-42e2-bae0-e2a2cce23ea2"/>
    <ds:schemaRef ds:uri="0b58e0c3-1e25-484f-b232-2aa88935fa31"/>
  </ds:schemaRefs>
</ds:datastoreItem>
</file>

<file path=customXml/itemProps2.xml><?xml version="1.0" encoding="utf-8"?>
<ds:datastoreItem xmlns:ds="http://schemas.openxmlformats.org/officeDocument/2006/customXml" ds:itemID="{0240E95C-312D-45D3-BBB8-57C651F76D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C65DC6-CFE1-4F5B-AB36-2DF0D42269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58e0c3-1e25-484f-b232-2aa88935fa31"/>
    <ds:schemaRef ds:uri="3617ff2c-6aea-42e2-bae0-e2a2cce23e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124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Office Theme</vt:lpstr>
      <vt:lpstr>CPE Instructions for:  Addressing Social Determinants of Health in Pharmacy Practice 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CPE Instructions for myHealthMart</dc:title>
  <dc:creator>Seton McCabe-Pannkuk</dc:creator>
  <cp:lastModifiedBy>Nichole Foster</cp:lastModifiedBy>
  <cp:revision>11</cp:revision>
  <cp:lastPrinted>2021-09-04T14:08:10Z</cp:lastPrinted>
  <dcterms:created xsi:type="dcterms:W3CDTF">2020-09-08T17:14:41Z</dcterms:created>
  <dcterms:modified xsi:type="dcterms:W3CDTF">2024-05-20T15:59:30Z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0x0101002969A1663116B24E8E88410C5D8C1E6D</vt:lpwstr>
  </property>
  <property fmtid="{D5CDD505-2E9C-101B-9397-08002B2CF9AE}" pid="3" name="MediaServiceImageTags">
    <vt:lpwstr/>
  </property>
</Properties>
</file>