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94" r:id="rId4"/>
    <p:sldId id="295" r:id="rId5"/>
    <p:sldId id="300" r:id="rId6"/>
    <p:sldId id="301" r:id="rId7"/>
    <p:sldId id="302" r:id="rId8"/>
    <p:sldId id="303" r:id="rId9"/>
    <p:sldId id="299" r:id="rId10"/>
    <p:sldId id="266" r:id="rId11"/>
    <p:sldId id="304" r:id="rId12"/>
    <p:sldId id="305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94238" autoAdjust="0"/>
  </p:normalViewPr>
  <p:slideViewPr>
    <p:cSldViewPr snapToGrid="0" snapToObjects="1">
      <p:cViewPr>
        <p:scale>
          <a:sx n="70" d="100"/>
          <a:sy n="70" d="100"/>
        </p:scale>
        <p:origin x="-223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2B6C-CC57-4831-B1A8-D94278D935B3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3711-B48E-4203-8DA5-29C00F7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001.mail.microsoftonline.com/owa/redir.aspx?C=b81399af06284f139c596786875b111a&amp;URL=http://www.kastensinc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001.mail.microsoftonline.com/owa/redir.aspx?C=b81399af06284f139c596786875b111a&amp;URL=http://www.kastensinc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b="1" dirty="0">
                <a:solidFill>
                  <a:srgbClr val="FF3300"/>
                </a:solidFill>
                <a:ea typeface="ＭＳ Ｐゴシック"/>
              </a:rPr>
              <a:t>(http://www.ers.usda.gov/Data/BiotechCrops/)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Dietrich </a:t>
            </a:r>
            <a:r>
              <a:rPr lang="en-US" dirty="0" err="1"/>
              <a:t>Kastens</a:t>
            </a:r>
            <a:endParaRPr lang="en-US" dirty="0"/>
          </a:p>
          <a:p>
            <a:pPr>
              <a:defRPr/>
            </a:pPr>
            <a:r>
              <a:rPr lang="en-US" dirty="0" err="1"/>
              <a:t>Kastens</a:t>
            </a:r>
            <a:r>
              <a:rPr lang="en-US" dirty="0"/>
              <a:t> Inc. Farms</a:t>
            </a:r>
          </a:p>
          <a:p>
            <a:pPr>
              <a:defRPr/>
            </a:pPr>
            <a:r>
              <a:rPr lang="en-US" dirty="0"/>
              <a:t>28339 Rd BB</a:t>
            </a:r>
          </a:p>
          <a:p>
            <a:pPr>
              <a:defRPr/>
            </a:pPr>
            <a:r>
              <a:rPr lang="en-US" dirty="0"/>
              <a:t>Herndon, KS  67739</a:t>
            </a:r>
          </a:p>
          <a:p>
            <a:pPr>
              <a:defRPr/>
            </a:pPr>
            <a:r>
              <a:rPr lang="en-US" dirty="0"/>
              <a:t>785-626-4600 Mobile</a:t>
            </a:r>
          </a:p>
          <a:p>
            <a:pPr>
              <a:defRPr/>
            </a:pPr>
            <a:r>
              <a:rPr lang="en-US" dirty="0"/>
              <a:t>785-626-9284 Office</a:t>
            </a:r>
          </a:p>
          <a:p>
            <a:pPr>
              <a:defRPr/>
            </a:pPr>
            <a:r>
              <a:rPr lang="en-US" u="sng" dirty="0">
                <a:hlinkClick r:id="rId3" action="ppaction://hlinkfile"/>
              </a:rPr>
              <a:t>www.kastensinc.com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b="1" dirty="0">
                <a:solidFill>
                  <a:srgbClr val="FF3300"/>
                </a:solidFill>
                <a:ea typeface="ＭＳ Ｐゴシック"/>
              </a:rPr>
              <a:t>(http://www.ers.usda.gov/Data/BiotechCrops/)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Dietrich </a:t>
            </a:r>
            <a:r>
              <a:rPr lang="en-US" dirty="0" err="1"/>
              <a:t>Kastens</a:t>
            </a:r>
            <a:endParaRPr lang="en-US" dirty="0"/>
          </a:p>
          <a:p>
            <a:pPr>
              <a:defRPr/>
            </a:pPr>
            <a:r>
              <a:rPr lang="en-US" dirty="0" err="1"/>
              <a:t>Kastens</a:t>
            </a:r>
            <a:r>
              <a:rPr lang="en-US" dirty="0"/>
              <a:t> Inc. Farms</a:t>
            </a:r>
          </a:p>
          <a:p>
            <a:pPr>
              <a:defRPr/>
            </a:pPr>
            <a:r>
              <a:rPr lang="en-US" dirty="0"/>
              <a:t>28339 Rd BB</a:t>
            </a:r>
          </a:p>
          <a:p>
            <a:pPr>
              <a:defRPr/>
            </a:pPr>
            <a:r>
              <a:rPr lang="en-US" dirty="0"/>
              <a:t>Herndon, KS  67739</a:t>
            </a:r>
          </a:p>
          <a:p>
            <a:pPr>
              <a:defRPr/>
            </a:pPr>
            <a:r>
              <a:rPr lang="en-US" dirty="0"/>
              <a:t>785-626-4600 Mobile</a:t>
            </a:r>
          </a:p>
          <a:p>
            <a:pPr>
              <a:defRPr/>
            </a:pPr>
            <a:r>
              <a:rPr lang="en-US" dirty="0"/>
              <a:t>785-626-9284 Office</a:t>
            </a:r>
          </a:p>
          <a:p>
            <a:pPr>
              <a:defRPr/>
            </a:pPr>
            <a:r>
              <a:rPr lang="en-US" u="sng" dirty="0">
                <a:hlinkClick r:id="rId3" action="ppaction://hlinkfile"/>
              </a:rPr>
              <a:t>www.kastensinc.com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Variable-rate fertilizer application allows crop producers to apply different rates of fertilizer at each location across fields. The technology needed to accomplish variable-rate fertilization includes an in-cab computer and software with a field zone</a:t>
            </a:r>
          </a:p>
          <a:p>
            <a:r>
              <a:rPr lang="en-US" dirty="0" smtClean="0"/>
              <a:t>application map, fertilizer equipment capable of changing rates during operation and the Global Positioning System (GPS). The fertilizer rate at specific locations within fields is based on the </a:t>
            </a:r>
            <a:r>
              <a:rPr lang="en-US" dirty="0" err="1" smtClean="0"/>
              <a:t>georeferenced</a:t>
            </a:r>
            <a:r>
              <a:rPr lang="en-US" dirty="0" smtClean="0"/>
              <a:t> field zone map on the in-cab computer.</a:t>
            </a:r>
          </a:p>
          <a:p>
            <a:r>
              <a:rPr lang="en-US" dirty="0" smtClean="0"/>
              <a:t>The system includes a vehicle-mounted GPS unit to monitor field locations, allowing the computer to change the application rate between zones. Electronic communication between the in-cab computer and the rate controller on the application machine functions to change the fertilizer rate across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83711-B48E-4203-8DA5-29C00F7AFA6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3970F-C9D7-48BA-8B6B-8B6719D9975F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E978-49F0-4D52-9C01-D6283587F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D22A6-EB87-460B-8A29-03A2AEDFC804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82C9-3B9C-4319-9DD0-D571A0CBC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21458-0984-4E78-AAEC-58E6CF609B36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C0BE-21D5-457B-A340-B37D57F72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0D7CC-158B-4989-B1B5-6984BB97F4AE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B45D-FCE3-41C3-996B-D0EF36EEB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7B3D7-E21E-44B0-8FDA-2341DF1C73AD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34CB-58FF-4BB1-B696-1B75C0CEB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BCC8E-72D5-4BAB-8D0D-9963CF8DBBD1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67904-6867-4734-95FE-B205D3149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C3A02-45CB-46BB-8A23-48A4B3AA4C88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2632-EEAE-488A-8CB2-7E0CECA41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3CE17-D77A-4750-BEBD-DCAEB681B1F5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27E75-94A8-4529-ACC2-5FE6E62EB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193F4-6691-4EB0-B411-2F8056304BD2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8B29-DFF2-4F7E-892F-4D7E4C34A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54E1C-E00A-4F43-B5CC-AB60C509E7FC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2B5F5-FF7D-475D-98FC-D58094B92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F67C6-6B37-427E-B8F2-02F4D2769C37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3738-DE7F-4869-BD01-A0A591F44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6076F4C-0D96-4E6C-9A4F-074F9F144018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20835D7-523D-47BB-92F2-C839EDA943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ee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599411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US" sz="5400" dirty="0" smtClean="0">
                <a:solidFill>
                  <a:srgbClr val="FFC000"/>
                </a:solidFill>
                <a:latin typeface="Helvetica 65 Medium" charset="0"/>
              </a:rPr>
              <a:t>Precision Agriculture</a:t>
            </a:r>
          </a:p>
          <a:p>
            <a:pPr algn="ctr" eaLnBrk="0" hangingPunct="0"/>
            <a:r>
              <a:rPr kumimoji="1" lang="en-US" sz="5400" dirty="0" smtClean="0">
                <a:solidFill>
                  <a:srgbClr val="FFC000"/>
                </a:solidFill>
                <a:latin typeface="Helvetica 65 Medium" charset="0"/>
              </a:rPr>
              <a:t>Technology </a:t>
            </a:r>
            <a:endParaRPr kumimoji="1" lang="en-US" sz="5400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0699" y="4094330"/>
            <a:ext cx="5062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John Nowatzki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Extension Ag Machine Systems 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Ag &amp; Biosystems Engineering Dept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914400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3400" dirty="0">
                <a:solidFill>
                  <a:srgbClr val="FFC000"/>
                </a:solidFill>
                <a:latin typeface="Helvetica 65 Medium" charset="0"/>
              </a:rPr>
              <a:t>Field Management Zones</a:t>
            </a:r>
          </a:p>
          <a:p>
            <a:pPr eaLnBrk="0" hangingPunct="0"/>
            <a:r>
              <a:rPr kumimoji="1" lang="en-US" sz="3400" dirty="0">
                <a:solidFill>
                  <a:srgbClr val="FFC000"/>
                </a:solidFill>
                <a:latin typeface="Helvetica 65 Medium" charset="0"/>
              </a:rPr>
              <a:t>and Application Maps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8000" y="2590800"/>
            <a:ext cx="8166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Management Zones – Areas of Uniformity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Topography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Remote </a:t>
            </a: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Imagery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Electrical </a:t>
            </a: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Conductivity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Yield </a:t>
            </a: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Frequency Map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Digital </a:t>
            </a: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Soil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LiDAR </a:t>
            </a:r>
            <a:endParaRPr kumimoji="1" lang="en-US" dirty="0">
              <a:solidFill>
                <a:srgbClr val="FFC000"/>
              </a:solidFill>
              <a:latin typeface="Helvetica 55 Roman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Grower Knowledge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kumimoji="1" lang="en-US" dirty="0" smtClean="0">
              <a:solidFill>
                <a:srgbClr val="FFC000"/>
              </a:solidFill>
              <a:latin typeface="Helvetica 55 Roman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3" y="1701210"/>
            <a:ext cx="300513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228" y="205740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(NDSU Soils Specialist Dave Franzen)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u="sng" dirty="0" smtClean="0">
                <a:solidFill>
                  <a:srgbClr val="FFC000"/>
                </a:solidFill>
                <a:latin typeface="Helvetica 65 Medium" charset="0"/>
              </a:rPr>
              <a:t>Telematics</a:t>
            </a:r>
            <a:endParaRPr kumimoji="1" lang="en-US" sz="40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18876" y="1553552"/>
            <a:ext cx="7670042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On-the-go Transfer of Data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Remote Diagnostics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Error </a:t>
            </a:r>
            <a:r>
              <a:rPr kumimoji="1" lang="en-US" sz="3200" dirty="0">
                <a:solidFill>
                  <a:srgbClr val="FFC000"/>
                </a:solidFill>
                <a:latin typeface="Helvetica 55 Roman" charset="0"/>
              </a:rPr>
              <a:t>C</a:t>
            </a: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odes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>
                <a:solidFill>
                  <a:srgbClr val="FFC000"/>
                </a:solidFill>
                <a:latin typeface="Helvetica 55 Roman" charset="0"/>
              </a:rPr>
              <a:t>C</a:t>
            </a: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ombine Threshing Efficiency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>
                <a:solidFill>
                  <a:srgbClr val="FFC000"/>
                </a:solidFill>
                <a:latin typeface="Helvetica 55 Roman" charset="0"/>
              </a:rPr>
              <a:t>M</a:t>
            </a: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achine Location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u="sng" dirty="0" smtClean="0">
                <a:solidFill>
                  <a:srgbClr val="FFC000"/>
                </a:solidFill>
                <a:latin typeface="Helvetica 65 Medium" charset="0"/>
              </a:rPr>
              <a:t>Autonomous Vehicles</a:t>
            </a:r>
            <a:endParaRPr kumimoji="1" lang="en-US" sz="40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18876" y="1553552"/>
            <a:ext cx="7670042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Mechanical Weeding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Row Crop Tillage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914400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kumimoji="1" lang="en-US" sz="3400" dirty="0" smtClean="0">
                <a:solidFill>
                  <a:srgbClr val="FFC000"/>
                </a:solidFill>
                <a:latin typeface="Helvetica 65 Medium" charset="0"/>
              </a:rPr>
              <a:t>Summary</a:t>
            </a:r>
            <a:endParaRPr kumimoji="1" lang="en-US" sz="3400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3405" y="2590800"/>
            <a:ext cx="828069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Zone Maps – Imagery, EC, Multi-year Yield, Topography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Consultants; Learn Software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Application Maps – Soil Test  Each Zone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Application Maps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Modify Existing Equipment  vs. New Equipment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Compare Variable Rate to Constant Rate</a:t>
            </a:r>
          </a:p>
        </p:txBody>
      </p:sp>
    </p:spTree>
    <p:extLst>
      <p:ext uri="{BB962C8B-B14F-4D97-AF65-F5344CB8AC3E}">
        <p14:creationId xmlns:p14="http://schemas.microsoft.com/office/powerpoint/2010/main" val="38608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914400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kumimoji="1" lang="en-US" sz="3400" dirty="0" smtClean="0">
                <a:solidFill>
                  <a:srgbClr val="FFC000"/>
                </a:solidFill>
                <a:latin typeface="Helvetica 65 Medium" charset="0"/>
              </a:rPr>
              <a:t>Questions  -  Comments</a:t>
            </a:r>
            <a:endParaRPr kumimoji="1" lang="en-US" sz="3400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3405" y="2590800"/>
            <a:ext cx="828069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Office 701-231-8213      Cell 701-261-9842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kumimoji="1" lang="en-US" sz="2400" dirty="0" smtClean="0">
              <a:solidFill>
                <a:srgbClr val="FFC000"/>
              </a:solidFill>
              <a:latin typeface="Helvetica 55 Roman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John.Nowatzki@ndsu.edu</a:t>
            </a:r>
            <a:endParaRPr kumimoji="1" lang="en-US" sz="2400" dirty="0">
              <a:solidFill>
                <a:srgbClr val="FFC000"/>
              </a:solidFill>
              <a:latin typeface="Helvetica 55 Roman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kumimoji="1" lang="en-US" sz="2400" dirty="0" smtClean="0">
              <a:solidFill>
                <a:srgbClr val="FFC000"/>
              </a:solidFill>
              <a:latin typeface="Helvetica 55 Roman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 dirty="0" smtClean="0">
                <a:solidFill>
                  <a:srgbClr val="FFC000"/>
                </a:solidFill>
                <a:latin typeface="Helvetica 55 Roman" charset="0"/>
              </a:rPr>
              <a:t>http</a:t>
            </a:r>
            <a:r>
              <a:rPr kumimoji="1" lang="en-US" sz="2400" dirty="0">
                <a:solidFill>
                  <a:srgbClr val="FFC000"/>
                </a:solidFill>
                <a:latin typeface="Helvetica 55 Roman" charset="0"/>
              </a:rPr>
              <a:t>://www.ag.ndsu.edu/agmachinery/precisionagriculture</a:t>
            </a:r>
          </a:p>
        </p:txBody>
      </p:sp>
    </p:spTree>
    <p:extLst>
      <p:ext uri="{BB962C8B-B14F-4D97-AF65-F5344CB8AC3E}">
        <p14:creationId xmlns:p14="http://schemas.microsoft.com/office/powerpoint/2010/main" val="185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dirty="0" smtClean="0">
                <a:solidFill>
                  <a:srgbClr val="FFC000"/>
                </a:solidFill>
                <a:latin typeface="Helvetica 65 Medium" charset="0"/>
              </a:rPr>
              <a:t>GPS and Computers</a:t>
            </a:r>
            <a:endParaRPr kumimoji="1" lang="en-US" sz="4000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8000" y="1662736"/>
            <a:ext cx="8166100" cy="39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Guidance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Section and Row Control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Yield Monitoring and Data Management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Remote and In-Field Sensing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Variable Rate Application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Telematics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Autonomous Vehicles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  <p:pic>
        <p:nvPicPr>
          <p:cNvPr id="5" name="Picture 5" descr="Controller for Field Spr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74" y="1021308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71500"/>
            <a:ext cx="860742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C00"/>
                </a:solidFill>
              </a:rPr>
              <a:t>Some  Technologies Adopted Quickly!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323975" y="1423792"/>
            <a:ext cx="7086600" cy="4841383"/>
            <a:chOff x="838200" y="533400"/>
            <a:chExt cx="7924800" cy="54133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8" y="533400"/>
              <a:ext cx="7313612" cy="541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38200" y="5633380"/>
              <a:ext cx="792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/>
                <a:t>Source:  USDA/ERS</a:t>
              </a:r>
            </a:p>
          </p:txBody>
        </p: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400800" y="6257925"/>
            <a:ext cx="224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Dietrich </a:t>
            </a:r>
            <a:r>
              <a:rPr lang="en-US" dirty="0" err="1">
                <a:solidFill>
                  <a:srgbClr val="FFC000"/>
                </a:solidFill>
              </a:rPr>
              <a:t>Kastens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71500"/>
            <a:ext cx="860742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C00"/>
                </a:solidFill>
              </a:rPr>
              <a:t>Some  Technologies Adopted Slowly!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400800" y="6257925"/>
            <a:ext cx="224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Dietrich </a:t>
            </a:r>
            <a:r>
              <a:rPr lang="en-US" dirty="0" err="1">
                <a:solidFill>
                  <a:srgbClr val="FFC000"/>
                </a:solidFill>
              </a:rPr>
              <a:t>Kastens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362075" y="1365250"/>
            <a:ext cx="6943725" cy="4892675"/>
            <a:chOff x="833958" y="464012"/>
            <a:chExt cx="7924800" cy="558332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58" y="464012"/>
              <a:ext cx="7313612" cy="539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833958" y="5742536"/>
              <a:ext cx="792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Source:  U.S. Census of Agriculture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001368" y="1900238"/>
            <a:ext cx="1594711" cy="3433762"/>
            <a:chOff x="1716" y="736"/>
            <a:chExt cx="1250" cy="2407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718" y="1542"/>
              <a:ext cx="1248" cy="1601"/>
            </a:xfrm>
            <a:prstGeom prst="rect">
              <a:avLst/>
            </a:prstGeom>
            <a:solidFill>
              <a:schemeClr val="tx1">
                <a:lumMod val="50000"/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716" y="736"/>
              <a:ext cx="1248" cy="674"/>
            </a:xfrm>
            <a:prstGeom prst="rect">
              <a:avLst/>
            </a:prstGeom>
            <a:solidFill>
              <a:schemeClr val="tx1">
                <a:lumMod val="50000"/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647" y="1408"/>
              <a:ext cx="317" cy="225"/>
            </a:xfrm>
            <a:prstGeom prst="rect">
              <a:avLst/>
            </a:prstGeom>
            <a:solidFill>
              <a:schemeClr val="tx1">
                <a:lumMod val="50000"/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62075" y="5799762"/>
            <a:ext cx="6943725" cy="2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Source:  U.S. Census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7071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u="sng" dirty="0" smtClean="0">
                <a:solidFill>
                  <a:srgbClr val="FFC000"/>
                </a:solidFill>
                <a:latin typeface="Helvetica 65 Medium" charset="0"/>
              </a:rPr>
              <a:t>GPS Guidance</a:t>
            </a:r>
            <a:endParaRPr kumimoji="1" lang="en-US" sz="40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00251" y="1553552"/>
            <a:ext cx="8734567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GPS-assisted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Autosteer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GPS Correction Options: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Free GPS Corrections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Commercial Options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CORS – Internet-based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RTK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  <p:pic>
        <p:nvPicPr>
          <p:cNvPr id="5" name="Picture 5" descr="Controller for Field Spr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74" y="1021308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u="sng" dirty="0" smtClean="0">
                <a:solidFill>
                  <a:srgbClr val="FFC000"/>
                </a:solidFill>
                <a:latin typeface="Helvetica 65 Medium" charset="0"/>
              </a:rPr>
              <a:t>Section and Row Control</a:t>
            </a:r>
            <a:endParaRPr kumimoji="1" lang="en-US" sz="40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18876" y="1553552"/>
            <a:ext cx="7670042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Sprayers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Planters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Air Seeders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7999" y="423076"/>
            <a:ext cx="8458579" cy="8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3600" u="sng" dirty="0" smtClean="0">
                <a:solidFill>
                  <a:srgbClr val="FFC000"/>
                </a:solidFill>
                <a:latin typeface="Helvetica 65 Medium" charset="0"/>
              </a:rPr>
              <a:t>Yield Monitoring and Data Management</a:t>
            </a:r>
            <a:endParaRPr kumimoji="1" lang="en-US" sz="36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18876" y="1553552"/>
            <a:ext cx="7670042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Yield Monitors with GPS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GIS Programs</a:t>
            </a:r>
            <a:endParaRPr kumimoji="1" lang="en-US" sz="3200" dirty="0">
              <a:solidFill>
                <a:srgbClr val="FFC000"/>
              </a:solidFill>
              <a:latin typeface="Helvetica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38212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u="sng" dirty="0" smtClean="0">
                <a:solidFill>
                  <a:srgbClr val="FFC000"/>
                </a:solidFill>
                <a:latin typeface="Helvetica 65 Medium" charset="0"/>
              </a:rPr>
              <a:t>Remote and In-field Sensing</a:t>
            </a:r>
            <a:endParaRPr kumimoji="1" lang="en-US" sz="4000" u="sng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18876" y="1553552"/>
            <a:ext cx="7670042" cy="45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Satellite Imagery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Aerial Photography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Electrical Conductivity</a:t>
            </a:r>
            <a:r>
              <a:rPr kumimoji="1" lang="en-US" sz="3200" dirty="0">
                <a:solidFill>
                  <a:srgbClr val="FFC000"/>
                </a:solidFill>
                <a:latin typeface="Helvetica 55 Roman" charset="0"/>
              </a:rPr>
              <a:t> </a:t>
            </a: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(EC)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In-field Infrared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sz="3200" dirty="0" smtClean="0">
                <a:solidFill>
                  <a:srgbClr val="FFC000"/>
                </a:solidFill>
                <a:latin typeface="Helvetica 55 Roman" charset="0"/>
              </a:rPr>
              <a:t>Chlorophyll Meters</a:t>
            </a:r>
          </a:p>
        </p:txBody>
      </p:sp>
    </p:spTree>
    <p:extLst>
      <p:ext uri="{BB962C8B-B14F-4D97-AF65-F5344CB8AC3E}">
        <p14:creationId xmlns:p14="http://schemas.microsoft.com/office/powerpoint/2010/main" val="396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een.templat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8000" y="191056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000" dirty="0" smtClean="0">
                <a:solidFill>
                  <a:srgbClr val="FFC000"/>
                </a:solidFill>
                <a:latin typeface="Helvetica 65 Medium" charset="0"/>
              </a:rPr>
              <a:t>Variable Rate Fertilization</a:t>
            </a:r>
            <a:endParaRPr kumimoji="1" lang="en-US" sz="4000" dirty="0">
              <a:solidFill>
                <a:srgbClr val="FFC000"/>
              </a:solidFill>
              <a:latin typeface="Helvetica 65 Medium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000" y="1700701"/>
            <a:ext cx="81661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Equipment and Technology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Zone Maps</a:t>
            </a:r>
            <a:endParaRPr kumimoji="1" lang="en-US" dirty="0">
              <a:solidFill>
                <a:srgbClr val="FFC000"/>
              </a:solidFill>
              <a:latin typeface="Helvetica 55 Roman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Equipment Capable of Changing Rates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In-cab </a:t>
            </a:r>
            <a:r>
              <a:rPr kumimoji="1" lang="en-US" dirty="0">
                <a:solidFill>
                  <a:srgbClr val="FFC000"/>
                </a:solidFill>
                <a:latin typeface="Helvetica 55 Roman" charset="0"/>
              </a:rPr>
              <a:t>Computer </a:t>
            </a: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Controller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GPS </a:t>
            </a:r>
            <a:endParaRPr kumimoji="1" lang="en-US" dirty="0">
              <a:solidFill>
                <a:srgbClr val="FFC000"/>
              </a:solidFill>
              <a:latin typeface="Helvetica 55 Roman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Farmer Equipment Options: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Fertilizer Applicator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Air Seeder – Planter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Commercial Options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Consultant Services for Maps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kumimoji="1" lang="en-US" dirty="0" smtClean="0">
                <a:solidFill>
                  <a:srgbClr val="FFC000"/>
                </a:solidFill>
                <a:latin typeface="Helvetica 55 Roman" charset="0"/>
              </a:rPr>
              <a:t>Fertilizer Companies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2" y="1485900"/>
            <a:ext cx="3538006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su-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</Template>
  <TotalTime>2686</TotalTime>
  <Words>1281</Words>
  <Application>Microsoft Office PowerPoint</Application>
  <PresentationFormat>On-screen Show (4:3)</PresentationFormat>
  <Paragraphs>142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ndsu-template1</vt:lpstr>
      <vt:lpstr>PowerPoint Presentation</vt:lpstr>
      <vt:lpstr>PowerPoint Presentation</vt:lpstr>
      <vt:lpstr>Some  Technologies Adopted Quickly!</vt:lpstr>
      <vt:lpstr>Some  Technologies Adopted Slowly!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John.Nowatzki</dc:creator>
  <cp:lastModifiedBy>Melanie.Ziegler</cp:lastModifiedBy>
  <cp:revision>91</cp:revision>
  <dcterms:created xsi:type="dcterms:W3CDTF">2010-12-10T19:48:04Z</dcterms:created>
  <dcterms:modified xsi:type="dcterms:W3CDTF">2013-02-14T17:26:48Z</dcterms:modified>
</cp:coreProperties>
</file>